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media/image1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23"/>
  </p:handoutMasterIdLst>
  <p:sldIdLst>
    <p:sldId id="911" r:id="rId3"/>
    <p:sldId id="888" r:id="rId5"/>
    <p:sldId id="969" r:id="rId6"/>
    <p:sldId id="693" r:id="rId7"/>
    <p:sldId id="1085" r:id="rId8"/>
    <p:sldId id="1111" r:id="rId9"/>
    <p:sldId id="1104" r:id="rId10"/>
    <p:sldId id="1112" r:id="rId11"/>
    <p:sldId id="1114" r:id="rId12"/>
    <p:sldId id="1105" r:id="rId13"/>
    <p:sldId id="1115" r:id="rId14"/>
    <p:sldId id="1107" r:id="rId15"/>
    <p:sldId id="1108" r:id="rId16"/>
    <p:sldId id="1118" r:id="rId17"/>
    <p:sldId id="1127" r:id="rId18"/>
    <p:sldId id="1110" r:id="rId19"/>
    <p:sldId id="1121" r:id="rId20"/>
    <p:sldId id="1122" r:id="rId21"/>
    <p:sldId id="1128" r:id="rId22"/>
  </p:sldIdLst>
  <p:sldSz cx="23039070" cy="1296035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68CA6741-D517-47A3-B4C6-5CB7F7DC5A2E}">
          <p14:sldIdLst>
            <p14:sldId id="969"/>
            <p14:sldId id="693"/>
            <p14:sldId id="1085"/>
            <p14:sldId id="1111"/>
            <p14:sldId id="1104"/>
            <p14:sldId id="1112"/>
            <p14:sldId id="1114"/>
            <p14:sldId id="1105"/>
            <p14:sldId id="1115"/>
            <p14:sldId id="1107"/>
            <p14:sldId id="1118"/>
            <p14:sldId id="1127"/>
            <p14:sldId id="1121"/>
            <p14:sldId id="911"/>
            <p14:sldId id="888"/>
            <p14:sldId id="1108"/>
            <p14:sldId id="1110"/>
            <p14:sldId id="1122"/>
            <p14:sldId id="1128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595959"/>
    <a:srgbClr val="1577BA"/>
    <a:srgbClr val="E86348"/>
    <a:srgbClr val="FA7736"/>
    <a:srgbClr val="87A896"/>
    <a:srgbClr val="C4C4C4"/>
    <a:srgbClr val="4D4D4D"/>
    <a:srgbClr val="828282"/>
    <a:srgbClr val="7F8F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85" autoAdjust="0"/>
    <p:restoredTop sz="95268" autoAdjust="0"/>
  </p:normalViewPr>
  <p:slideViewPr>
    <p:cSldViewPr>
      <p:cViewPr varScale="1">
        <p:scale>
          <a:sx n="44" d="100"/>
          <a:sy n="44" d="100"/>
        </p:scale>
        <p:origin x="970" y="8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802"/>
    </p:cViewPr>
  </p:sorterViewPr>
  <p:notesViewPr>
    <p:cSldViewPr>
      <p:cViewPr varScale="1">
        <p:scale>
          <a:sx n="87" d="100"/>
          <a:sy n="87" d="100"/>
        </p:scale>
        <p:origin x="3840" y="72"/>
      </p:cViewPr>
      <p:guideLst>
        <p:guide orient="horz" pos="2591"/>
        <p:guide pos="2165"/>
      </p:guideLst>
    </p:cSldViewPr>
  </p:notesViewPr>
  <p:gridSpacing cx="45000" cy="45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7" Type="http://schemas.openxmlformats.org/officeDocument/2006/relationships/commentAuthors" Target="commentAuthors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handoutMaster" Target="handoutMasters/handoutMaster1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99DAC0-913F-4CFB-852F-43CCF035751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891DBA-2A2E-4F32-BB14-713FAEE65AF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5B019A-55AE-4BF7-B4D3-0D825A3F122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846743-8D4B-4DFC-A9C0-210E1C1A603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8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4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空白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 userDrawn="1"/>
        </p:nvGrpSpPr>
        <p:grpSpPr>
          <a:xfrm>
            <a:off x="18527484" y="12240175"/>
            <a:ext cx="4511904" cy="461665"/>
            <a:chOff x="14617521" y="12240174"/>
            <a:chExt cx="4511904" cy="461665"/>
          </a:xfrm>
        </p:grpSpPr>
        <p:sp>
          <p:nvSpPr>
            <p:cNvPr id="5" name="文本框 4"/>
            <p:cNvSpPr txBox="1"/>
            <p:nvPr userDrawn="1"/>
          </p:nvSpPr>
          <p:spPr>
            <a:xfrm>
              <a:off x="16443027" y="12240175"/>
              <a:ext cx="2214880" cy="4603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en-US" altLang="zh-CN" sz="2400" b="1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| </a:t>
              </a:r>
              <a:r>
                <a:rPr lang="en-US" altLang="zh-CN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ANDROID</a:t>
              </a:r>
              <a:r>
                <a:rPr lang="zh-CN" altLang="en-US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课程</a:t>
              </a:r>
              <a:endParaRPr lang="zh-CN" altLang="en-US" sz="2000">
                <a:solidFill>
                  <a:srgbClr val="090A3C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endParaRPr>
            </a:p>
          </p:txBody>
        </p:sp>
        <p:pic>
          <p:nvPicPr>
            <p:cNvPr id="18" name="图片 17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17521" y="12241039"/>
              <a:ext cx="1843200" cy="460800"/>
            </a:xfrm>
            <a:prstGeom prst="rect">
              <a:avLst/>
            </a:prstGeom>
          </p:spPr>
        </p:pic>
        <p:sp>
          <p:nvSpPr>
            <p:cNvPr id="7" name="文本框 6"/>
            <p:cNvSpPr txBox="1"/>
            <p:nvPr userDrawn="1"/>
          </p:nvSpPr>
          <p:spPr>
            <a:xfrm>
              <a:off x="18944694" y="12240174"/>
              <a:ext cx="1847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endParaRPr lang="en-US" sz="2400">
                <a:solidFill>
                  <a:srgbClr val="090A3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正文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1" y="539959"/>
            <a:ext cx="719907" cy="1080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6000">
              <a:latin typeface="微软雅黑" panose="020B0503020204020204" pitchFamily="34" charset="-122"/>
              <a:ea typeface="黑体" panose="02010609060101010101" pitchFamily="49" charset="-122"/>
            </a:endParaRPr>
          </a:p>
        </p:txBody>
      </p:sp>
      <p:sp>
        <p:nvSpPr>
          <p:cNvPr id="2" name="矩形 1"/>
          <p:cNvSpPr/>
          <p:nvPr userDrawn="1"/>
        </p:nvSpPr>
        <p:spPr>
          <a:xfrm>
            <a:off x="1" y="539959"/>
            <a:ext cx="719907" cy="108000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6000">
              <a:ea typeface="黑体" panose="02010609060101010101" pitchFamily="49" charset="-122"/>
            </a:endParaRPr>
          </a:p>
        </p:txBody>
      </p:sp>
      <p:sp>
        <p:nvSpPr>
          <p:cNvPr id="11" name="标题占位符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6000" b="1" u="none" strike="noStrike" kern="1200" cap="none" spc="0" normalizeH="0">
                <a:solidFill>
                  <a:srgbClr val="00B05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grpSp>
        <p:nvGrpSpPr>
          <p:cNvPr id="4" name="组合 3"/>
          <p:cNvGrpSpPr/>
          <p:nvPr userDrawn="1"/>
        </p:nvGrpSpPr>
        <p:grpSpPr>
          <a:xfrm>
            <a:off x="18527484" y="12240175"/>
            <a:ext cx="4511904" cy="461665"/>
            <a:chOff x="14617521" y="12240174"/>
            <a:chExt cx="4511904" cy="461665"/>
          </a:xfrm>
        </p:grpSpPr>
        <p:sp>
          <p:nvSpPr>
            <p:cNvPr id="5" name="文本框 4"/>
            <p:cNvSpPr txBox="1"/>
            <p:nvPr userDrawn="1"/>
          </p:nvSpPr>
          <p:spPr>
            <a:xfrm>
              <a:off x="16443027" y="12240175"/>
              <a:ext cx="2214880" cy="4603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en-US" altLang="zh-CN" sz="2400" b="1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| </a:t>
              </a:r>
              <a:r>
                <a:rPr lang="en-US" altLang="zh-CN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ANDROID</a:t>
              </a:r>
              <a:r>
                <a:rPr lang="zh-CN" altLang="en-US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课程</a:t>
              </a:r>
              <a:endParaRPr lang="zh-CN" altLang="en-US" sz="2000">
                <a:solidFill>
                  <a:srgbClr val="090A3C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endParaRPr>
            </a:p>
          </p:txBody>
        </p:sp>
        <p:pic>
          <p:nvPicPr>
            <p:cNvPr id="18" name="图片 17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17521" y="12241039"/>
              <a:ext cx="1843200" cy="460800"/>
            </a:xfrm>
            <a:prstGeom prst="rect">
              <a:avLst/>
            </a:prstGeom>
          </p:spPr>
        </p:pic>
        <p:sp>
          <p:nvSpPr>
            <p:cNvPr id="7" name="文本框 6"/>
            <p:cNvSpPr txBox="1"/>
            <p:nvPr userDrawn="1"/>
          </p:nvSpPr>
          <p:spPr>
            <a:xfrm>
              <a:off x="18944694" y="12240174"/>
              <a:ext cx="1847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endParaRPr lang="en-US" sz="2400">
                <a:solidFill>
                  <a:srgbClr val="090A3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blipFill rotWithShape="1">
          <a:blip r:embed="rId2">
            <a:alphaModFix amt="13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98060" y="4453255"/>
            <a:ext cx="13921740" cy="2454910"/>
          </a:xfrm>
        </p:spPr>
        <p:txBody>
          <a:bodyPr>
            <a:noAutofit/>
          </a:bodyPr>
          <a:lstStyle>
            <a:lvl1pPr algn="ctr" eaLnBrk="1" fontAlgn="auto" latinLnBrk="0" hangingPunct="1">
              <a:lnSpc>
                <a:spcPct val="100000"/>
              </a:lnSpc>
              <a:defRPr sz="8800" b="1" u="none" strike="noStrike" kern="1200" cap="none" spc="0" normalizeH="0">
                <a:solidFill>
                  <a:srgbClr val="00B05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grpSp>
        <p:nvGrpSpPr>
          <p:cNvPr id="4" name="组合 3"/>
          <p:cNvGrpSpPr/>
          <p:nvPr userDrawn="1"/>
        </p:nvGrpSpPr>
        <p:grpSpPr>
          <a:xfrm>
            <a:off x="18527484" y="12240175"/>
            <a:ext cx="4511904" cy="461665"/>
            <a:chOff x="14617521" y="12240174"/>
            <a:chExt cx="4511904" cy="461665"/>
          </a:xfrm>
        </p:grpSpPr>
        <p:sp>
          <p:nvSpPr>
            <p:cNvPr id="5" name="文本框 4"/>
            <p:cNvSpPr txBox="1"/>
            <p:nvPr userDrawn="1"/>
          </p:nvSpPr>
          <p:spPr>
            <a:xfrm>
              <a:off x="16443027" y="12240175"/>
              <a:ext cx="2214880" cy="4603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en-US" altLang="zh-CN" sz="2400" b="1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| </a:t>
              </a:r>
              <a:r>
                <a:rPr lang="en-US" altLang="zh-CN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ANDROID</a:t>
              </a:r>
              <a:r>
                <a:rPr lang="zh-CN" altLang="en-US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课程</a:t>
              </a:r>
              <a:endParaRPr lang="zh-CN" altLang="en-US" sz="2000">
                <a:solidFill>
                  <a:srgbClr val="090A3C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endParaRPr>
            </a:p>
          </p:txBody>
        </p:sp>
        <p:pic>
          <p:nvPicPr>
            <p:cNvPr id="18" name="图片 17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17521" y="12241039"/>
              <a:ext cx="1843200" cy="460800"/>
            </a:xfrm>
            <a:prstGeom prst="rect">
              <a:avLst/>
            </a:prstGeom>
          </p:spPr>
        </p:pic>
        <p:sp>
          <p:nvSpPr>
            <p:cNvPr id="3" name="文本框 2"/>
            <p:cNvSpPr txBox="1"/>
            <p:nvPr userDrawn="1"/>
          </p:nvSpPr>
          <p:spPr>
            <a:xfrm>
              <a:off x="18944694" y="12240174"/>
              <a:ext cx="1847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endParaRPr lang="en-US" sz="2400">
                <a:solidFill>
                  <a:srgbClr val="090A3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83958" y="690019"/>
            <a:ext cx="19871472" cy="25050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83958" y="3450093"/>
            <a:ext cx="19871472" cy="82232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83958" y="12012325"/>
            <a:ext cx="5183862" cy="6900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2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C84F8-6015-41F6-B7C9-6E32EB8C5074}" type="datetimeFigureOut">
              <a:rPr lang="en-US" smtClean="0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7631798" y="12012325"/>
            <a:ext cx="7775793" cy="6900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2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6271568" y="12012325"/>
            <a:ext cx="5183862" cy="6900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23484-B154-4550-BE4F-07484FF64C5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dt="0"/>
  <p:txStyles>
    <p:titleStyle>
      <a:lvl1pPr algn="l" defTabSz="1727835" rtl="0" eaLnBrk="1" latinLnBrk="0" hangingPunct="1">
        <a:lnSpc>
          <a:spcPct val="90000"/>
        </a:lnSpc>
        <a:spcBef>
          <a:spcPct val="0"/>
        </a:spcBef>
        <a:buNone/>
        <a:defRPr sz="831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1800" indent="-431800" algn="l" defTabSz="1727835" rtl="0" eaLnBrk="1" latinLnBrk="0" hangingPunct="1">
        <a:lnSpc>
          <a:spcPct val="90000"/>
        </a:lnSpc>
        <a:spcBef>
          <a:spcPts val="1890"/>
        </a:spcBef>
        <a:buFont typeface="Arial" panose="020B0604020202020204" pitchFamily="34" charset="0"/>
        <a:buChar char="•"/>
        <a:defRPr sz="5290" kern="1200">
          <a:solidFill>
            <a:schemeClr val="tx1"/>
          </a:solidFill>
          <a:latin typeface="+mn-lt"/>
          <a:ea typeface="+mn-ea"/>
          <a:cs typeface="+mn-cs"/>
        </a:defRPr>
      </a:lvl1pPr>
      <a:lvl2pPr marL="129603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4535" kern="1200">
          <a:solidFill>
            <a:schemeClr val="tx1"/>
          </a:solidFill>
          <a:latin typeface="+mn-lt"/>
          <a:ea typeface="+mn-ea"/>
          <a:cs typeface="+mn-cs"/>
        </a:defRPr>
      </a:lvl2pPr>
      <a:lvl3pPr marL="215963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3pPr>
      <a:lvl4pPr marL="3023870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88810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75170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615940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6479540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734377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864235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727835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59207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45567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19905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18414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604774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911975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.xml"/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1.svg"/><Relationship Id="rId1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0.xml"/><Relationship Id="rId3" Type="http://schemas.openxmlformats.org/officeDocument/2006/relationships/slideLayout" Target="../slideLayouts/slideLayout2.xml"/><Relationship Id="rId2" Type="http://schemas.openxmlformats.org/officeDocument/2006/relationships/image" Target="file:///C:\Users\sheji\AppData\Local\Temp\wps\INetCache\7d3b0dbdd6e030aa085492645b8f4447" TargetMode="External"/><Relationship Id="rId1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5" Type="http://schemas.openxmlformats.org/officeDocument/2006/relationships/slideLayout" Target="../slideLayouts/slideLayout2.xml"/><Relationship Id="rId14" Type="http://schemas.openxmlformats.org/officeDocument/2006/relationships/tags" Target="../tags/tag14.xml"/><Relationship Id="rId13" Type="http://schemas.openxmlformats.org/officeDocument/2006/relationships/tags" Target="../tags/tag13.xml"/><Relationship Id="rId12" Type="http://schemas.openxmlformats.org/officeDocument/2006/relationships/tags" Target="../tags/tag12.xml"/><Relationship Id="rId11" Type="http://schemas.openxmlformats.org/officeDocument/2006/relationships/tags" Target="../tags/tag11.xml"/><Relationship Id="rId10" Type="http://schemas.openxmlformats.org/officeDocument/2006/relationships/tags" Target="../tags/tag10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1.svg"/><Relationship Id="rId1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1" Type="http://schemas.openxmlformats.org/officeDocument/2006/relationships/tags" Target="../tags/tag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流程图: 过程 15"/>
          <p:cNvSpPr/>
          <p:nvPr/>
        </p:nvSpPr>
        <p:spPr>
          <a:xfrm>
            <a:off x="0" y="10260439"/>
            <a:ext cx="23039469" cy="2699911"/>
          </a:xfrm>
          <a:prstGeom prst="flowChartProcess">
            <a:avLst/>
          </a:prstGeom>
          <a:solidFill>
            <a:srgbClr val="87A8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4535">
              <a:latin typeface="微软雅黑" panose="020B0503020204020204" pitchFamily="34" charset="-122"/>
              <a:ea typeface="黑体" panose="02010609060101010101" pitchFamily="49" charset="-122"/>
            </a:endParaRPr>
          </a:p>
        </p:txBody>
      </p:sp>
      <p:pic>
        <p:nvPicPr>
          <p:cNvPr id="2" name="图片 1" descr="灰字logo  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008610" y="1665605"/>
            <a:ext cx="4297045" cy="140906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7075" y="1806575"/>
            <a:ext cx="4091940" cy="1022985"/>
          </a:xfrm>
          <a:prstGeom prst="rect">
            <a:avLst/>
          </a:prstGeom>
        </p:spPr>
      </p:pic>
      <p:sp>
        <p:nvSpPr>
          <p:cNvPr id="3" name="文本框 2"/>
          <p:cNvSpPr txBox="1"/>
          <p:nvPr userDrawn="1"/>
        </p:nvSpPr>
        <p:spPr>
          <a:xfrm>
            <a:off x="20708796" y="12301955"/>
            <a:ext cx="210439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 b="1">
                <a:solidFill>
                  <a:schemeClr val="bg1"/>
                </a:solidFill>
                <a:latin typeface="微软雅黑" panose="020B0503020204020204" pitchFamily="34" charset="-122"/>
                <a:ea typeface="黑体" panose="02010609060101010101" pitchFamily="49" charset="-122"/>
              </a:rPr>
              <a:t>|</a:t>
            </a:r>
            <a:r>
              <a:rPr lang="en-US" altLang="zh-CN" sz="2000" b="1">
                <a:solidFill>
                  <a:schemeClr val="bg1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rPr>
              <a:t> </a:t>
            </a:r>
            <a:r>
              <a:rPr lang="en-US" altLang="zh-CN" sz="2000">
                <a:solidFill>
                  <a:schemeClr val="bg1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rPr>
              <a:t>ANDROID</a:t>
            </a:r>
            <a:r>
              <a:rPr lang="zh-CN" altLang="en-US" sz="2000">
                <a:solidFill>
                  <a:schemeClr val="bg1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rPr>
              <a:t>课程</a:t>
            </a:r>
            <a:endParaRPr lang="zh-CN" altLang="en-US" sz="2000">
              <a:solidFill>
                <a:schemeClr val="bg1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31013" y="12291842"/>
            <a:ext cx="2133333" cy="533333"/>
          </a:xfrm>
          <a:prstGeom prst="rect">
            <a:avLst/>
          </a:prstGeom>
        </p:spPr>
      </p:pic>
      <p:grpSp>
        <p:nvGrpSpPr>
          <p:cNvPr id="4" name="组合 3"/>
          <p:cNvGrpSpPr/>
          <p:nvPr/>
        </p:nvGrpSpPr>
        <p:grpSpPr>
          <a:xfrm>
            <a:off x="3836180" y="4500175"/>
            <a:ext cx="15367028" cy="5190160"/>
            <a:chOff x="5266365" y="4481724"/>
            <a:chExt cx="13633330" cy="5190160"/>
          </a:xfrm>
        </p:grpSpPr>
        <p:sp>
          <p:nvSpPr>
            <p:cNvPr id="5" name="TextBox 29"/>
            <p:cNvSpPr txBox="1"/>
            <p:nvPr/>
          </p:nvSpPr>
          <p:spPr>
            <a:xfrm>
              <a:off x="5266365" y="4481724"/>
              <a:ext cx="13633330" cy="1585153"/>
            </a:xfrm>
            <a:prstGeom prst="rect">
              <a:avLst/>
            </a:prstGeom>
            <a:noFill/>
          </p:spPr>
          <p:txBody>
            <a:bodyPr wrap="square" rtlCol="0" anchor="t" anchorCtr="0">
              <a:noAutofit/>
            </a:bodyPr>
            <a:p>
              <a:pPr algn="ctr">
                <a:lnSpc>
                  <a:spcPct val="105000"/>
                </a:lnSpc>
              </a:pPr>
              <a:r>
                <a:rPr lang="en-US" altLang="zh-CN" sz="8000" b="1">
                  <a:solidFill>
                    <a:srgbClr val="00B050"/>
                  </a:solidFill>
                  <a:latin typeface="微软雅黑" panose="020B0503020204020204" pitchFamily="34" charset="-122"/>
                  <a:ea typeface="黑体" panose="02010609060101010101" pitchFamily="49" charset="-122"/>
                  <a:cs typeface="Times New Roman" panose="02020603050405020304" pitchFamily="18" charset="0"/>
                </a:rPr>
                <a:t>《Android</a:t>
              </a:r>
              <a:r>
                <a:rPr lang="zh-CN" altLang="en-US" sz="8000" b="1">
                  <a:solidFill>
                    <a:srgbClr val="00B050"/>
                  </a:solidFill>
                  <a:latin typeface="微软雅黑" panose="020B0503020204020204" pitchFamily="34" charset="-122"/>
                  <a:ea typeface="黑体" panose="02010609060101010101" pitchFamily="49" charset="-122"/>
                  <a:cs typeface="Times New Roman" panose="02020603050405020304" pitchFamily="18" charset="0"/>
                </a:rPr>
                <a:t>高级课程</a:t>
              </a:r>
              <a:r>
                <a:rPr lang="en-US" altLang="zh-CN" sz="8000" b="1">
                  <a:solidFill>
                    <a:srgbClr val="00B050"/>
                  </a:solidFill>
                  <a:latin typeface="微软雅黑" panose="020B0503020204020204" pitchFamily="34" charset="-122"/>
                  <a:ea typeface="黑体" panose="02010609060101010101" pitchFamily="49" charset="-122"/>
                  <a:cs typeface="Times New Roman" panose="02020603050405020304" pitchFamily="18" charset="0"/>
                </a:rPr>
                <a:t>》</a:t>
              </a:r>
              <a:endParaRPr lang="zh-CN" altLang="en-US" sz="8000" b="1" dirty="0">
                <a:solidFill>
                  <a:srgbClr val="00B050"/>
                </a:solidFill>
                <a:latin typeface="微软雅黑" panose="020B0503020204020204" pitchFamily="34" charset="-122"/>
                <a:ea typeface="黑体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7" name="TextBox 53"/>
            <p:cNvSpPr txBox="1"/>
            <p:nvPr/>
          </p:nvSpPr>
          <p:spPr>
            <a:xfrm>
              <a:off x="6615530" y="6349742"/>
              <a:ext cx="10935000" cy="1106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sz="6600">
                  <a:solidFill>
                    <a:srgbClr val="00B050"/>
                  </a:solidFill>
                  <a:latin typeface="微软雅黑" panose="020B0503020204020204" pitchFamily="34" charset="-122"/>
                  <a:ea typeface="黑体" panose="02010609060101010101" pitchFamily="49" charset="-122"/>
                  <a:cs typeface="Noto Sans CJK SC Medium" charset="-122"/>
                </a:rPr>
                <a:t>Android Gradle</a:t>
              </a:r>
              <a:endParaRPr lang="en-US" sz="6600" dirty="0">
                <a:solidFill>
                  <a:srgbClr val="00B050"/>
                </a:solidFill>
                <a:latin typeface="微软雅黑" panose="020B0503020204020204" pitchFamily="34" charset="-122"/>
                <a:ea typeface="黑体" panose="02010609060101010101" pitchFamily="49" charset="-122"/>
                <a:cs typeface="Noto Sans CJK SC Medium" charset="-122"/>
              </a:endParaRPr>
            </a:p>
          </p:txBody>
        </p:sp>
        <p:sp>
          <p:nvSpPr>
            <p:cNvPr id="17" name="TextBox 53"/>
            <p:cNvSpPr txBox="1"/>
            <p:nvPr/>
          </p:nvSpPr>
          <p:spPr>
            <a:xfrm>
              <a:off x="6615530" y="9026724"/>
              <a:ext cx="10935000" cy="6451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zh-CN" altLang="en-US" sz="360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黑体" panose="02010609060101010101" pitchFamily="49" charset="-122"/>
                  <a:cs typeface="Noto Sans CJK SC Medium" charset="-122"/>
                </a:rPr>
                <a:t>让人人都能享受到高品质的教育服务</a:t>
              </a:r>
              <a:endParaRPr lang="zh-CN" alt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黑体" panose="02010609060101010101" pitchFamily="49" charset="-122"/>
                <a:cs typeface="Noto Sans CJK SC Medium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69895" y="4845050"/>
            <a:ext cx="18345785" cy="2363470"/>
          </a:xfrm>
        </p:spPr>
        <p:txBody>
          <a:bodyPr/>
          <a:p>
            <a:r>
              <a:rPr lang="zh-CN" spc="-200">
                <a:sym typeface="+mn-ea"/>
              </a:rPr>
              <a:t>主流热修复框架对比及核心解密</a:t>
            </a:r>
            <a:endParaRPr lang="zh-CN" spc="-200">
              <a:sym typeface="+mn-ea"/>
            </a:endParaRPr>
          </a:p>
        </p:txBody>
      </p:sp>
      <p:pic>
        <p:nvPicPr>
          <p:cNvPr id="3" name="图片 2" descr="303b32313533393132313bb5c6c5dd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2642235" y="5309870"/>
            <a:ext cx="1343660" cy="13436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altLang="en-US">
                <a:sym typeface="+mn-ea"/>
              </a:rPr>
              <a:t>主流热修复框架对比</a:t>
            </a:r>
            <a:endParaRPr lang="zh-CN" altLang="en-US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304609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热修复框架有很多，原理也有一定的区别，但是总体的设计思路都大同小异。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Sophix: AndFix + Hotfix</a:t>
            </a:r>
            <a:endParaRPr lang="en-US" alt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Ace..</a:t>
            </a:r>
            <a:endParaRPr lang="en-US" alt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  <p:pic>
        <p:nvPicPr>
          <p:cNvPr id="100" name="图片 99"/>
          <p:cNvPicPr/>
          <p:nvPr/>
        </p:nvPicPr>
        <p:blipFill>
          <a:blip r:embed="rId1" r:link="rId2"/>
          <a:stretch>
            <a:fillRect/>
          </a:stretch>
        </p:blipFill>
        <p:spPr>
          <a:xfrm>
            <a:off x="8774430" y="3240405"/>
            <a:ext cx="12321540" cy="840867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altLang="zh-CN" b="1">
                <a:sym typeface="+mn-ea"/>
              </a:rPr>
              <a:t>AndFix</a:t>
            </a:r>
            <a:endParaRPr lang="en-US" altLang="zh-CN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107632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在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native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动态替换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java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层的方法，通过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native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层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hook java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层代码。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16350" y="4004945"/>
            <a:ext cx="15406370" cy="572135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altLang="zh-CN" b="1">
                <a:sym typeface="+mn-ea"/>
              </a:rPr>
              <a:t>Robust</a:t>
            </a:r>
            <a:endParaRPr lang="en-US" altLang="zh-CN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206121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对每个方法都在编译的时候自动插入了一段代码。通过判断是否执行插入的抽象代码逻辑，有点类似于代理。使用到了编译时字节码插桩技术。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altLang="zh-CN" b="1">
                <a:sym typeface="+mn-ea"/>
              </a:rPr>
              <a:t>Tinker/QZone</a:t>
            </a:r>
            <a:endParaRPr lang="en-US" altLang="zh-CN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107632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生成新的补丁包，动态加载补丁中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dex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，通过类加载机制，重新加载修复了问题的类。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altLang="en-US" b="1">
                <a:sym typeface="+mn-ea"/>
              </a:rPr>
              <a:t>要解决的问题</a:t>
            </a:r>
            <a:endParaRPr lang="zh-CN" altLang="en-US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501586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怎么进行差分打包？</a:t>
            </a:r>
            <a:endParaRPr 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怎么把新的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dex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包加载进来？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 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插件实现这个编译时插桩。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插件实现自动化差分打包。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69895" y="4845050"/>
            <a:ext cx="18345785" cy="2363470"/>
          </a:xfrm>
        </p:spPr>
        <p:txBody>
          <a:bodyPr/>
          <a:p>
            <a:r>
              <a:rPr lang="en-US" altLang="zh-CN" spc="-200">
                <a:sym typeface="+mn-ea"/>
              </a:rPr>
              <a:t>Android ClassLoader</a:t>
            </a:r>
            <a:r>
              <a:rPr lang="zh-CN" altLang="en-US" spc="-200">
                <a:sym typeface="+mn-ea"/>
              </a:rPr>
              <a:t>机制</a:t>
            </a:r>
            <a:endParaRPr lang="zh-CN" altLang="en-US" spc="-200">
              <a:sym typeface="+mn-ea"/>
            </a:endParaRPr>
          </a:p>
        </p:txBody>
      </p:sp>
      <p:pic>
        <p:nvPicPr>
          <p:cNvPr id="3" name="图片 2" descr="303b32313533393132313bb5c6c5dd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664585" y="5309870"/>
            <a:ext cx="1343660" cy="13436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altLang="zh-CN" b="1">
                <a:sym typeface="+mn-ea"/>
              </a:rPr>
              <a:t>Android ClassLoader</a:t>
            </a:r>
            <a:endParaRPr lang="en-US" altLang="zh-CN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580326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Android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与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Java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的类加载机制区别不大，但是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Andorid SDK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实现了自己的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ClassLoader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触发类加载条件：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1. new XXX()</a:t>
            </a:r>
            <a:b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</a:b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2. 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当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class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当中这个静态变量和方法被调用</a:t>
            </a:r>
            <a:b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</a:b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3. 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使用反射的时候</a:t>
            </a:r>
            <a:b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</a:b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4. classloader.loadClass()</a:t>
            </a:r>
            <a:endParaRPr lang="en-US" altLang="zh-CN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114405" y="3195320"/>
            <a:ext cx="10878820" cy="847344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altLang="en-US" b="1">
                <a:sym typeface="+mn-ea"/>
              </a:rPr>
              <a:t>双亲委派机制</a:t>
            </a:r>
            <a:endParaRPr lang="zh-CN" altLang="en-US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580326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在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Java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中，类加载遵循双亲委派机制：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某个类加载器加载类时，首先将下载任务委派给父加载器，依次递归，如果父加载器可以完成类加载任务，就成功返回；只有父加载器无法完成加载任务或者没有父加载器时，才自己去加载。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为什么要使用双亲委派？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避免重复加载，当父加载器已经加载了该类的时候，就没必要子加载器去加载了。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安全性考虑，防止核心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API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库被随意替换。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altLang="zh-CN" b="1">
                <a:sym typeface="+mn-ea"/>
              </a:rPr>
              <a:t>bsdiff</a:t>
            </a:r>
            <a:endParaRPr lang="en-US" altLang="zh-CN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206121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bsdiff hello.txt hello_v2.txt path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bspatch hello.txt hello_new.txt path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p>
            <a:pPr algn="l">
              <a:buClrTx/>
              <a:buSzTx/>
              <a:buFontTx/>
            </a:pPr>
            <a:r>
              <a:rPr lang="en-US" altLang="zh-CN" b="1" spc="-200">
                <a:solidFill>
                  <a:srgbClr val="00B050"/>
                </a:solidFill>
                <a:sym typeface="+mn-ea"/>
              </a:rPr>
              <a:t>Android Gradle 10</a:t>
            </a:r>
            <a:endParaRPr lang="en-US" altLang="zh-CN" b="1" spc="-200">
              <a:solidFill>
                <a:srgbClr val="00B050"/>
              </a:solidFill>
              <a:sym typeface="+mn-ea"/>
            </a:endParaRPr>
          </a:p>
        </p:txBody>
      </p:sp>
      <p:cxnSp>
        <p:nvCxnSpPr>
          <p:cNvPr id="23" name="直接连接符 22"/>
          <p:cNvCxnSpPr/>
          <p:nvPr>
            <p:custDataLst>
              <p:tags r:id="rId1"/>
            </p:custDataLst>
          </p:nvPr>
        </p:nvCxnSpPr>
        <p:spPr>
          <a:xfrm>
            <a:off x="1077891" y="8953799"/>
            <a:ext cx="20716060" cy="0"/>
          </a:xfrm>
          <a:prstGeom prst="line">
            <a:avLst/>
          </a:prstGeom>
          <a:ln w="254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>
            <p:custDataLst>
              <p:tags r:id="rId2"/>
            </p:custDataLst>
          </p:nvPr>
        </p:nvSpPr>
        <p:spPr>
          <a:xfrm>
            <a:off x="1079796" y="4320154"/>
            <a:ext cx="6508618" cy="35104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p>
            <a:pPr>
              <a:lnSpc>
                <a:spcPct val="120000"/>
              </a:lnSpc>
            </a:pPr>
            <a:endParaRPr lang="zh-CN" altLang="en-US" sz="2645" spc="15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" name="等腰三角形 1"/>
          <p:cNvSpPr/>
          <p:nvPr>
            <p:custDataLst>
              <p:tags r:id="rId3"/>
            </p:custDataLst>
          </p:nvPr>
        </p:nvSpPr>
        <p:spPr>
          <a:xfrm rot="10800000">
            <a:off x="1083760" y="7846503"/>
            <a:ext cx="3260820" cy="455651"/>
          </a:xfrm>
          <a:prstGeom prst="triangle">
            <a:avLst>
              <a:gd name="adj" fmla="val 0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20000"/>
              </a:lnSpc>
            </a:pPr>
            <a:endParaRPr lang="zh-CN" altLang="en-US" sz="34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6" name="矩形 35"/>
          <p:cNvSpPr/>
          <p:nvPr>
            <p:custDataLst>
              <p:tags r:id="rId4"/>
            </p:custDataLst>
          </p:nvPr>
        </p:nvSpPr>
        <p:spPr>
          <a:xfrm>
            <a:off x="1276142" y="4810135"/>
            <a:ext cx="6329642" cy="2562264"/>
          </a:xfrm>
          <a:prstGeom prst="rect">
            <a:avLst/>
          </a:prstGeom>
        </p:spPr>
        <p:txBody>
          <a:bodyPr wrap="square" anchor="ctr">
            <a:normAutofit lnSpcReduction="10000"/>
          </a:bodyPr>
          <a:p>
            <a:pPr mar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zh-CN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AGP实战六：Gradle开发在Android热修复技术中的实际使用 (一)：</a:t>
            </a:r>
            <a:endParaRPr lang="zh-CN" sz="3400" spc="15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+mn-lt"/>
            </a:endParaRPr>
          </a:p>
          <a:p>
            <a:pPr mar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zh-CN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了解Android热修复技术</a:t>
            </a:r>
            <a:endParaRPr lang="zh-CN" sz="3400" spc="15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+mn-lt"/>
            </a:endParaRPr>
          </a:p>
        </p:txBody>
      </p:sp>
      <p:sp>
        <p:nvSpPr>
          <p:cNvPr id="30" name="椭圆 29"/>
          <p:cNvSpPr/>
          <p:nvPr>
            <p:custDataLst>
              <p:tags r:id="rId5"/>
            </p:custDataLst>
          </p:nvPr>
        </p:nvSpPr>
        <p:spPr>
          <a:xfrm>
            <a:off x="3998093" y="8609531"/>
            <a:ext cx="692974" cy="692974"/>
          </a:xfrm>
          <a:prstGeom prst="ellipse">
            <a:avLst/>
          </a:prstGeom>
          <a:solidFill>
            <a:schemeClr val="accent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0000" lnSpcReduction="20000"/>
          </a:bodyPr>
          <a:p>
            <a:pPr algn="ctr"/>
            <a:r>
              <a:rPr lang="en-US" altLang="zh-CN" sz="3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A</a:t>
            </a:r>
            <a:endParaRPr lang="en-US" altLang="zh-CN" sz="3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0" name="矩形 59"/>
          <p:cNvSpPr/>
          <p:nvPr>
            <p:custDataLst>
              <p:tags r:id="rId6"/>
            </p:custDataLst>
          </p:nvPr>
        </p:nvSpPr>
        <p:spPr>
          <a:xfrm>
            <a:off x="8181611" y="4336029"/>
            <a:ext cx="6508618" cy="3510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p>
            <a:pPr>
              <a:lnSpc>
                <a:spcPct val="120000"/>
              </a:lnSpc>
            </a:pPr>
            <a:endParaRPr lang="zh-CN" altLang="en-US" sz="2645" spc="15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" name="等腰三角形 2"/>
          <p:cNvSpPr/>
          <p:nvPr>
            <p:custDataLst>
              <p:tags r:id="rId7"/>
            </p:custDataLst>
          </p:nvPr>
        </p:nvSpPr>
        <p:spPr>
          <a:xfrm rot="10800000">
            <a:off x="8187479" y="7846503"/>
            <a:ext cx="3260820" cy="455651"/>
          </a:xfrm>
          <a:prstGeom prst="triangle">
            <a:avLst>
              <a:gd name="adj" fmla="val 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20000"/>
              </a:lnSpc>
            </a:pPr>
            <a:endParaRPr lang="zh-CN" altLang="en-US" sz="34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9" name="矩形 58"/>
          <p:cNvSpPr/>
          <p:nvPr>
            <p:custDataLst>
              <p:tags r:id="rId8"/>
            </p:custDataLst>
          </p:nvPr>
        </p:nvSpPr>
        <p:spPr>
          <a:xfrm>
            <a:off x="8379862" y="4810135"/>
            <a:ext cx="6329642" cy="2562264"/>
          </a:xfrm>
          <a:prstGeom prst="rect">
            <a:avLst/>
          </a:prstGeom>
        </p:spPr>
        <p:txBody>
          <a:bodyPr wrap="square" anchor="ctr">
            <a:normAutofit/>
          </a:bodyPr>
          <a:p>
            <a:pPr mar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主流热修复框架对比及核心解密</a:t>
            </a:r>
            <a:endParaRPr sz="3400" spc="15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+mn-lt"/>
            </a:endParaRPr>
          </a:p>
        </p:txBody>
      </p:sp>
      <p:sp>
        <p:nvSpPr>
          <p:cNvPr id="65" name="矩形 64"/>
          <p:cNvSpPr/>
          <p:nvPr>
            <p:custDataLst>
              <p:tags r:id="rId9"/>
            </p:custDataLst>
          </p:nvPr>
        </p:nvSpPr>
        <p:spPr>
          <a:xfrm>
            <a:off x="15285333" y="4336029"/>
            <a:ext cx="6508618" cy="351048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p>
            <a:pPr>
              <a:lnSpc>
                <a:spcPct val="120000"/>
              </a:lnSpc>
            </a:pPr>
            <a:endParaRPr lang="zh-CN" altLang="en-US" sz="2645" spc="15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6" name="等腰三角形 65"/>
          <p:cNvSpPr/>
          <p:nvPr>
            <p:custDataLst>
              <p:tags r:id="rId10"/>
            </p:custDataLst>
          </p:nvPr>
        </p:nvSpPr>
        <p:spPr>
          <a:xfrm rot="10800000">
            <a:off x="15291201" y="7846503"/>
            <a:ext cx="3260820" cy="455651"/>
          </a:xfrm>
          <a:prstGeom prst="triangle">
            <a:avLst>
              <a:gd name="adj" fmla="val 0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20000"/>
              </a:lnSpc>
            </a:pPr>
            <a:endParaRPr lang="zh-CN" altLang="en-US" sz="34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4" name="矩形 63"/>
          <p:cNvSpPr/>
          <p:nvPr>
            <p:custDataLst>
              <p:tags r:id="rId11"/>
            </p:custDataLst>
          </p:nvPr>
        </p:nvSpPr>
        <p:spPr>
          <a:xfrm>
            <a:off x="15483585" y="4810135"/>
            <a:ext cx="6329642" cy="2562264"/>
          </a:xfrm>
          <a:prstGeom prst="rect">
            <a:avLst/>
          </a:prstGeom>
        </p:spPr>
        <p:txBody>
          <a:bodyPr wrap="square" anchor="ctr">
            <a:normAutofit/>
          </a:bodyPr>
          <a:p>
            <a:pPr mar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Android Class</a:t>
            </a:r>
            <a:r>
              <a:rPr lang="en-US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L</a:t>
            </a:r>
            <a:r>
              <a:rPr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oader机制</a:t>
            </a:r>
            <a:endParaRPr sz="3400" spc="15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+mn-lt"/>
            </a:endParaRPr>
          </a:p>
          <a:p>
            <a:pPr mar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字节码插桩技术</a:t>
            </a:r>
            <a:endParaRPr sz="3400" spc="15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+mn-lt"/>
            </a:endParaRPr>
          </a:p>
        </p:txBody>
      </p:sp>
      <p:sp>
        <p:nvSpPr>
          <p:cNvPr id="68" name="椭圆 67"/>
          <p:cNvSpPr/>
          <p:nvPr>
            <p:custDataLst>
              <p:tags r:id="rId12"/>
            </p:custDataLst>
          </p:nvPr>
        </p:nvSpPr>
        <p:spPr>
          <a:xfrm>
            <a:off x="11089429" y="8609531"/>
            <a:ext cx="692974" cy="692974"/>
          </a:xfrm>
          <a:prstGeom prst="ellipse">
            <a:avLst/>
          </a:prstGeom>
          <a:solidFill>
            <a:schemeClr val="accent2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0000" lnSpcReduction="20000"/>
          </a:bodyPr>
          <a:p>
            <a:pPr algn="ctr"/>
            <a:r>
              <a:rPr lang="en-US" altLang="zh-CN" sz="3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B</a:t>
            </a:r>
            <a:endParaRPr lang="en-US" altLang="zh-CN" sz="3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1" name="椭圆 70"/>
          <p:cNvSpPr/>
          <p:nvPr>
            <p:custDataLst>
              <p:tags r:id="rId13"/>
            </p:custDataLst>
          </p:nvPr>
        </p:nvSpPr>
        <p:spPr>
          <a:xfrm>
            <a:off x="18205533" y="8609531"/>
            <a:ext cx="692974" cy="692974"/>
          </a:xfrm>
          <a:prstGeom prst="ellipse">
            <a:avLst/>
          </a:prstGeom>
          <a:solidFill>
            <a:schemeClr val="accent3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0000" lnSpcReduction="20000"/>
          </a:bodyPr>
          <a:p>
            <a:pPr algn="ctr"/>
            <a:r>
              <a:rPr lang="en-US" altLang="zh-CN" sz="3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</a:t>
            </a:r>
            <a:endParaRPr lang="en-US" altLang="zh-CN" sz="3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custDataLst>
      <p:tags r:id="rId14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7333976" y="3559808"/>
            <a:ext cx="11744209" cy="1337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5395" b="1">
                <a:solidFill>
                  <a:srgbClr val="595959"/>
                </a:solidFill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</a:rPr>
              <a:t>Zee</a:t>
            </a:r>
            <a:endParaRPr lang="en-US" altLang="zh-CN" sz="5395" b="1">
              <a:solidFill>
                <a:srgbClr val="595959"/>
              </a:solidFill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67270" y="5741035"/>
            <a:ext cx="1212215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sz="3200" dirty="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</a:rPr>
              <a:t>曾任阿里</a:t>
            </a:r>
            <a:r>
              <a:rPr lang="en-US" altLang="zh-CN" sz="3200" dirty="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</a:rPr>
              <a:t>Andorid</a:t>
            </a:r>
            <a:r>
              <a:rPr lang="zh-CN" sz="3200" dirty="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</a:rPr>
              <a:t>架构师，擅长移动架构、性能安全等领域。</a:t>
            </a:r>
            <a:endParaRPr lang="zh-CN" altLang="en-US" sz="3200" dirty="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</a:endParaRPr>
          </a:p>
        </p:txBody>
      </p:sp>
      <p:sp>
        <p:nvSpPr>
          <p:cNvPr id="14" name="标题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buClrTx/>
              <a:buSzTx/>
              <a:buFontTx/>
            </a:pPr>
            <a:r>
              <a:rPr lang="en-US" altLang="zh-CN" sz="6000" b="1"/>
              <a:t>讲师简介</a:t>
            </a:r>
            <a:endParaRPr lang="en-US" altLang="zh-CN" sz="6000" b="1"/>
          </a:p>
        </p:txBody>
      </p:sp>
      <p:sp>
        <p:nvSpPr>
          <p:cNvPr id="13" name="TextBox 12"/>
          <p:cNvSpPr txBox="1"/>
          <p:nvPr/>
        </p:nvSpPr>
        <p:spPr>
          <a:xfrm>
            <a:off x="7333976" y="4750851"/>
            <a:ext cx="1210418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995" b="1">
                <a:solidFill>
                  <a:srgbClr val="595959"/>
                </a:solidFill>
                <a:latin typeface="微软雅黑" panose="020B0503020204020204" pitchFamily="34" charset="-122"/>
                <a:ea typeface="黑体" panose="02010609060101010101" pitchFamily="49" charset="-122"/>
              </a:rPr>
              <a:t>动脑学院</a:t>
            </a:r>
            <a:r>
              <a:rPr lang="en-US" altLang="zh-CN" sz="3995" b="1">
                <a:solidFill>
                  <a:srgbClr val="595959"/>
                </a:solidFill>
                <a:latin typeface="微软雅黑" panose="020B0503020204020204" pitchFamily="34" charset="-122"/>
                <a:ea typeface="黑体" panose="02010609060101010101" pitchFamily="49" charset="-122"/>
              </a:rPr>
              <a:t>Android</a:t>
            </a:r>
            <a:r>
              <a:rPr lang="zh-CN" altLang="en-US" sz="3995" b="1">
                <a:solidFill>
                  <a:srgbClr val="595959"/>
                </a:solidFill>
                <a:latin typeface="微软雅黑" panose="020B0503020204020204" pitchFamily="34" charset="-122"/>
                <a:ea typeface="黑体" panose="02010609060101010101" pitchFamily="49" charset="-122"/>
              </a:rPr>
              <a:t>高级讲师</a:t>
            </a:r>
            <a:endParaRPr lang="zh-CN" altLang="en-US" sz="3995" b="1">
              <a:solidFill>
                <a:srgbClr val="595959"/>
              </a:solidFill>
              <a:latin typeface="微软雅黑" panose="020B0503020204020204" pitchFamily="34" charset="-122"/>
              <a:ea typeface="黑体" panose="02010609060101010101" pitchFamily="49" charset="-122"/>
            </a:endParaRPr>
          </a:p>
        </p:txBody>
      </p:sp>
      <p:sp>
        <p:nvSpPr>
          <p:cNvPr id="3" name="TextBox 8"/>
          <p:cNvSpPr txBox="1"/>
          <p:nvPr/>
        </p:nvSpPr>
        <p:spPr>
          <a:xfrm>
            <a:off x="7244080" y="7065010"/>
            <a:ext cx="14359255" cy="875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altLang="zh-CN" sz="3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en-US" sz="3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欲速则不达，见小利则大事不成。</a:t>
            </a:r>
            <a:r>
              <a:rPr lang="en-US" altLang="zh-CN" sz="3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endParaRPr lang="en-US" altLang="zh-CN" sz="3400" dirty="0">
              <a:solidFill>
                <a:schemeClr val="tx1">
                  <a:lumMod val="85000"/>
                  <a:lumOff val="15000"/>
                </a:schemeClr>
              </a:solidFill>
              <a:uFillTx/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pic>
        <p:nvPicPr>
          <p:cNvPr id="4" name="图片 3" descr="捕获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879090" y="3914775"/>
            <a:ext cx="3381375" cy="445643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69895" y="4845050"/>
            <a:ext cx="18345785" cy="2363470"/>
          </a:xfrm>
        </p:spPr>
        <p:txBody>
          <a:bodyPr/>
          <a:p>
            <a:r>
              <a:rPr lang="en-US" altLang="zh-CN" spc="-200">
                <a:sym typeface="+mn-ea"/>
              </a:rPr>
              <a:t>Android</a:t>
            </a:r>
            <a:r>
              <a:rPr lang="zh-CN" altLang="en-US" spc="-200">
                <a:sym typeface="+mn-ea"/>
              </a:rPr>
              <a:t>热修复技术</a:t>
            </a:r>
            <a:endParaRPr lang="zh-CN" altLang="en-US" spc="-200">
              <a:sym typeface="+mn-ea"/>
            </a:endParaRPr>
          </a:p>
        </p:txBody>
      </p:sp>
      <p:pic>
        <p:nvPicPr>
          <p:cNvPr id="3" name="图片 2" descr="303b32313533393132313bb5c6c5dd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5308600" y="5310505"/>
            <a:ext cx="1343660" cy="13436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altLang="en-US">
                <a:sym typeface="+mn-ea"/>
              </a:rPr>
              <a:t>什么是热修复？</a:t>
            </a:r>
            <a:endParaRPr lang="zh-CN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206121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热修复是面向移动设备的线上修复服务，为APP线上版本提供静默更新，细粒度修复能力。帮助开发者实时修复线上问题，敏捷发布轻量级功能。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b="1">
                <a:sym typeface="+mn-ea"/>
              </a:rPr>
              <a:t>为什么使用热修复？</a:t>
            </a:r>
            <a:endParaRPr lang="zh-CN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932497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5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在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Andorid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应用开发中，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由于机型碎片化，线上环境复杂多样化，APP发布后总会遇到一些开发环境无法测试覆盖的缺陷：崩溃、数据错误、逻辑异常等等一系列的问题。</a:t>
            </a:r>
            <a:endParaRPr 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5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传统处理方式，定位问题，修复问题，发布新的版本。这种方式，一方面会让APP频繁更新，用户体验不好；另外由于App Store审核机制，发布周期一般需要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1-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2天左右，修复问题时间成本高。最终导致客户流失，资损等严重后果。尤其是月活百万以上后，全部客户更新完成往往需要一周以上，甚至更长的时间。</a:t>
            </a:r>
            <a:endParaRPr 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5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热修复解决能够很好解决上述面临的问题：无需APP升级版本，通过补丁下发，即可静默方式完成线上变更：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5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快速修复线上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Bug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5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轻量级功能发布。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altLang="en-US" b="1">
                <a:sym typeface="+mn-ea"/>
              </a:rPr>
              <a:t>热修复产品组成</a:t>
            </a:r>
            <a:endParaRPr lang="zh-CN" altLang="en-US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403098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SDK：集成在手机APP中，用于客户端上补丁查询请求，加载管理。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管理控制台：开发者通过控制台操作，进行变更管理，构建生成Patch，管理，发布，查看数据监控统计等。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后端服务：承载来自SDK的请求及管理控制台操作的后端服务。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altLang="en-US" b="1">
                <a:sym typeface="+mn-ea"/>
              </a:rPr>
              <a:t>怎么进行热修复</a:t>
            </a:r>
            <a:endParaRPr lang="zh-CN" altLang="en-US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304609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生成相应的补丁包，并上传到服务端进行管理。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App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判断下载最新补丁，执行热修复。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indent="0" algn="l" latinLnBrk="1">
              <a:lnSpc>
                <a:spcPct val="160000"/>
              </a:lnSpc>
              <a:buClrTx/>
              <a:buSzTx/>
              <a:buFont typeface="Wingdings" panose="05000000000000000000" charset="0"/>
              <a:buNone/>
            </a:pPr>
            <a:endParaRPr lang="en-US" alt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9314815" y="4319905"/>
            <a:ext cx="7943215" cy="5942965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altLang="en-US" b="1">
                <a:sym typeface="+mn-ea"/>
              </a:rPr>
              <a:t>热修复使用到的技术</a:t>
            </a:r>
            <a:endParaRPr lang="zh-CN" altLang="en-US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797052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ClassLoader</a:t>
            </a:r>
            <a:endParaRPr 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Dex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动态加载技术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hook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反射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差分打包技术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字节码插桩技术：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ASM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Javassit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插件技术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编译生成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so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库技术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...</a:t>
            </a:r>
            <a:endParaRPr lang="en-US" alt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m_i"/>
  <p:tag name="KSO_WM_UNIT_INDEX" val="1_1"/>
  <p:tag name="KSO_WM_UNIT_ID" val="diagram726_3*m_i*1_1"/>
  <p:tag name="KSO_WM_TEMPLATE_CATEGORY" val="diagram"/>
  <p:tag name="KSO_WM_TEMPLATE_INDEX" val="726"/>
  <p:tag name="KSO_WM_UNIT_LAYERLEVEL" val="1_1"/>
  <p:tag name="KSO_WM_TAG_VERSION" val="1.0"/>
  <p:tag name="KSO_WM_BEAUTIFY_FLAG" val="#wm#"/>
  <p:tag name="KSO_WM_DIAGRAM_GROUP_CODE" val="m1-1"/>
  <p:tag name="KSO_WM_UNIT_LINE_FORE_SCHEMECOLOR_INDEX_BRIGHTNESS" val="0"/>
  <p:tag name="KSO_WM_UNIT_LINE_FORE_SCHEMECOLOR_INDEX" val="6"/>
  <p:tag name="KSO_WM_UNIT_LINE_FILL_TYPE" val="2"/>
  <p:tag name="KSO_WM_UNIT_USESOURCEFORMAT_APPLY" val="1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3_2"/>
  <p:tag name="KSO_WM_UNIT_ID" val="diagram726_3*m_h_i*1_3_2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.4"/>
  <p:tag name="KSO_WM_UNIT_FILL_FORE_SCHEMECOLOR_INDEX" val="7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11.xml><?xml version="1.0" encoding="utf-8"?>
<p:tagLst xmlns:p="http://schemas.openxmlformats.org/presentationml/2006/main">
  <p:tag name="KSO_WM_UNIT_SUBTYPE" val="a"/>
  <p:tag name="KSO_WM_UNIT_PRESET_TEXT" val="单击此处添加文本具体内容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m_h_f"/>
  <p:tag name="KSO_WM_UNIT_INDEX" val="1_3_1"/>
  <p:tag name="KSO_WM_UNIT_ID" val="diagram726_3*m_h_f*1_3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m_h_i"/>
  <p:tag name="KSO_WM_UNIT_INDEX" val="1_2_1"/>
  <p:tag name="KSO_WM_UNIT_ID" val="diagram726_3*m_h_i*1_2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6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m_h_i"/>
  <p:tag name="KSO_WM_UNIT_INDEX" val="1_3_1"/>
  <p:tag name="KSO_WM_UNIT_ID" val="diagram726_3*m_h_i*1_3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7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14.xml><?xml version="1.0" encoding="utf-8"?>
<p:tagLst xmlns:p="http://schemas.openxmlformats.org/presentationml/2006/main">
  <p:tag name="KSO_WM_SLIDE_ITEM_CNT" val="3"/>
</p:tagLst>
</file>

<file path=ppt/tags/tag15.xml><?xml version="1.0" encoding="utf-8"?>
<p:tagLst xmlns:p="http://schemas.openxmlformats.org/presentationml/2006/main">
  <p:tag name="KSO_WM_UNIT_PLACING_PICTURE_USER_VIEWPORT" val="{&quot;height&quot;:4848,&quot;width&quot;:6480}"/>
</p:tagLst>
</file>

<file path=ppt/tags/tag2.xml><?xml version="1.0" encoding="utf-8"?>
<p:tagLst xmlns:p="http://schemas.openxmlformats.org/presentationml/2006/main"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1_3"/>
  <p:tag name="KSO_WM_UNIT_ID" val="diagram726_3*m_h_i*1_1_3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1_2"/>
  <p:tag name="KSO_WM_UNIT_ID" val="diagram726_3*m_h_i*1_1_2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.4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4.xml><?xml version="1.0" encoding="utf-8"?>
<p:tagLst xmlns:p="http://schemas.openxmlformats.org/presentationml/2006/main">
  <p:tag name="KSO_WM_UNIT_SUBTYPE" val="a"/>
  <p:tag name="KSO_WM_UNIT_PRESET_TEXT" val="单击此处添加文本具体内容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m_h_f"/>
  <p:tag name="KSO_WM_UNIT_INDEX" val="1_1_1"/>
  <p:tag name="KSO_WM_UNIT_ID" val="diagram726_3*m_h_f*1_1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m_h_i"/>
  <p:tag name="KSO_WM_UNIT_INDEX" val="1_1_1"/>
  <p:tag name="KSO_WM_UNIT_ID" val="diagram726_3*m_h_i*1_1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6.xml><?xml version="1.0" encoding="utf-8"?>
<p:tagLst xmlns:p="http://schemas.openxmlformats.org/presentationml/2006/main"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2_3"/>
  <p:tag name="KSO_WM_UNIT_ID" val="diagram726_3*m_h_i*1_2_3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6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2_2"/>
  <p:tag name="KSO_WM_UNIT_ID" val="diagram726_3*m_h_i*1_2_2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.4"/>
  <p:tag name="KSO_WM_UNIT_FILL_FORE_SCHEMECOLOR_INDEX" val="6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8.xml><?xml version="1.0" encoding="utf-8"?>
<p:tagLst xmlns:p="http://schemas.openxmlformats.org/presentationml/2006/main">
  <p:tag name="KSO_WM_UNIT_SUBTYPE" val="a"/>
  <p:tag name="KSO_WM_UNIT_PRESET_TEXT" val="单击此处添加文本具体内容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m_h_f"/>
  <p:tag name="KSO_WM_UNIT_INDEX" val="1_2_1"/>
  <p:tag name="KSO_WM_UNIT_ID" val="diagram726_3*m_h_f*1_2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9.xml><?xml version="1.0" encoding="utf-8"?>
<p:tagLst xmlns:p="http://schemas.openxmlformats.org/presentationml/2006/main"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3_3"/>
  <p:tag name="KSO_WM_UNIT_ID" val="diagram726_3*m_h_i*1_3_3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7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heme/theme1.xml><?xml version="1.0" encoding="utf-8"?>
<a:theme xmlns:a="http://schemas.openxmlformats.org/drawingml/2006/main" name="Office 主题​​">
  <a:themeElements>
    <a:clrScheme name="蓝色暖调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tx1">
              <a:lumMod val="50000"/>
              <a:lumOff val="50000"/>
            </a:schemeClr>
          </a:solidFill>
          <a:prstDash val="lgDash"/>
        </a:ln>
      </a:spPr>
      <a:bodyPr wrap="square" rtlCol="0" anchor="ctr">
        <a:spAutoFit/>
      </a:bodyPr>
      <a:lstStyle>
        <a:defPPr marL="457200" indent="-457200" algn="l">
          <a:lnSpc>
            <a:spcPct val="150000"/>
          </a:lnSpc>
          <a:buFont typeface="Wingdings" panose="05000000000000000000" pitchFamily="2" charset="2"/>
          <a:buChar char="v"/>
          <a:defRPr sz="3200" smtClean="0">
            <a:solidFill>
              <a:srgbClr val="595959"/>
            </a:solidFill>
            <a:latin typeface="黑体" panose="02010609060101010101" pitchFamily="49" charset="-122"/>
            <a:ea typeface="黑体" panose="02010609060101010101" pitchFamily="49" charset="-122"/>
          </a:defRPr>
        </a:defPPr>
      </a:lstStyle>
    </a:spDef>
    <a:lnDef>
      <a:spPr>
        <a:ln w="57150">
          <a:solidFill>
            <a:schemeClr val="tx1">
              <a:lumMod val="50000"/>
              <a:lumOff val="50000"/>
            </a:schemeClr>
          </a:solidFill>
          <a:prstDash val="solid"/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vert="horz" wrap="none" lIns="91440" tIns="45720" rIns="91440" bIns="45720" rtlCol="0">
        <a:normAutofit/>
      </a:bodyPr>
      <a:lstStyle>
        <a:defPPr algn="ctr">
          <a:lnSpc>
            <a:spcPct val="150000"/>
          </a:lnSpc>
          <a:defRPr sz="3200" smtClean="0">
            <a:solidFill>
              <a:srgbClr val="595959"/>
            </a:solidFill>
            <a:latin typeface="黑体" panose="02010609060101010101" pitchFamily="49" charset="-122"/>
            <a:ea typeface="黑体" panose="02010609060101010101" pitchFamily="49" charset="-122"/>
            <a:cs typeface="Source Han Sans CN Normal" charset="-122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1618</Words>
  <Application>WPS 演示</Application>
  <PresentationFormat>自定义</PresentationFormat>
  <Paragraphs>120</Paragraphs>
  <Slides>19</Slides>
  <Notes>18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33" baseType="lpstr">
      <vt:lpstr>Arial</vt:lpstr>
      <vt:lpstr>宋体</vt:lpstr>
      <vt:lpstr>Wingdings</vt:lpstr>
      <vt:lpstr>黑体</vt:lpstr>
      <vt:lpstr>Source Han Sans CN Normal</vt:lpstr>
      <vt:lpstr>思源黑体 CN Bold</vt:lpstr>
      <vt:lpstr>微软雅黑</vt:lpstr>
      <vt:lpstr>Times New Roman</vt:lpstr>
      <vt:lpstr>Noto Sans CJK SC Medium</vt:lpstr>
      <vt:lpstr>楷体</vt:lpstr>
      <vt:lpstr>Wingdings</vt:lpstr>
      <vt:lpstr>Arial Unicode MS</vt:lpstr>
      <vt:lpstr>Calibri</vt:lpstr>
      <vt:lpstr>Office 主题​​</vt:lpstr>
      <vt:lpstr>PowerPoint 演示文稿</vt:lpstr>
      <vt:lpstr>Android Gradle 10</vt:lpstr>
      <vt:lpstr>讲师简介</vt:lpstr>
      <vt:lpstr>Android热修复技术</vt:lpstr>
      <vt:lpstr>什么是热修复？</vt:lpstr>
      <vt:lpstr>为什么使用热修复？</vt:lpstr>
      <vt:lpstr>热修复产品组成</vt:lpstr>
      <vt:lpstr>怎么进行热修复</vt:lpstr>
      <vt:lpstr>热修复使用到的技术</vt:lpstr>
      <vt:lpstr>主流热修复框架对比及核心解密</vt:lpstr>
      <vt:lpstr>主流热修复框架对比</vt:lpstr>
      <vt:lpstr>AndFix</vt:lpstr>
      <vt:lpstr>Robust</vt:lpstr>
      <vt:lpstr>Tinker/QZone</vt:lpstr>
      <vt:lpstr>Tinker/QZone</vt:lpstr>
      <vt:lpstr>Android ClassLoader机制</vt:lpstr>
      <vt:lpstr>Android ClassLoader</vt:lpstr>
      <vt:lpstr>双亲委派机制</vt:lpstr>
      <vt:lpstr>双亲委派机制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css布局</dc:title>
  <dc:creator>刘碎春</dc:creator>
  <cp:lastModifiedBy>Jason</cp:lastModifiedBy>
  <cp:revision>3642</cp:revision>
  <dcterms:created xsi:type="dcterms:W3CDTF">2014-06-24T08:28:00Z</dcterms:created>
  <dcterms:modified xsi:type="dcterms:W3CDTF">2021-06-16T14:48:31Z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2052-11.1.0.10495</vt:lpwstr>
  </property>
  <property fmtid="{D5CDD505-2E9C-101B-9397-08002B2CF9AE}" pid="3" name="ICV">
    <vt:lpwstr>0712A75B51E04CF8A429D6417E1EC472</vt:lpwstr>
  </property>
</Properties>
</file>