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8"/>
  </p:handoutMasterIdLst>
  <p:sldIdLst>
    <p:sldId id="911" r:id="rId3"/>
    <p:sldId id="888" r:id="rId5"/>
    <p:sldId id="969" r:id="rId6"/>
    <p:sldId id="693" r:id="rId7"/>
    <p:sldId id="1020" r:id="rId8"/>
    <p:sldId id="1014" r:id="rId9"/>
    <p:sldId id="837" r:id="rId10"/>
    <p:sldId id="1017" r:id="rId11"/>
    <p:sldId id="1015" r:id="rId12"/>
    <p:sldId id="1016" r:id="rId13"/>
    <p:sldId id="1019" r:id="rId14"/>
    <p:sldId id="972" r:id="rId15"/>
    <p:sldId id="1022" r:id="rId16"/>
    <p:sldId id="1025" r:id="rId17"/>
    <p:sldId id="979" r:id="rId18"/>
    <p:sldId id="1033" r:id="rId19"/>
    <p:sldId id="1034" r:id="rId20"/>
    <p:sldId id="1035" r:id="rId21"/>
    <p:sldId id="983" r:id="rId22"/>
    <p:sldId id="1036" r:id="rId23"/>
    <p:sldId id="1037" r:id="rId24"/>
    <p:sldId id="1038" r:id="rId25"/>
    <p:sldId id="1039" r:id="rId26"/>
    <p:sldId id="999" r:id="rId27"/>
  </p:sldIdLst>
  <p:sldSz cx="23039070" cy="12960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8CA6741-D517-47A3-B4C6-5CB7F7DC5A2E}">
          <p14:sldIdLst>
            <p14:sldId id="911"/>
            <p14:sldId id="888"/>
            <p14:sldId id="969"/>
            <p14:sldId id="693"/>
            <p14:sldId id="1020"/>
            <p14:sldId id="1014"/>
            <p14:sldId id="837"/>
            <p14:sldId id="1017"/>
            <p14:sldId id="1015"/>
            <p14:sldId id="1016"/>
            <p14:sldId id="1019"/>
            <p14:sldId id="972"/>
            <p14:sldId id="1022"/>
            <p14:sldId id="1025"/>
            <p14:sldId id="979"/>
            <p14:sldId id="1033"/>
            <p14:sldId id="1034"/>
            <p14:sldId id="1035"/>
            <p14:sldId id="983"/>
            <p14:sldId id="1036"/>
            <p14:sldId id="1037"/>
            <p14:sldId id="1038"/>
            <p14:sldId id="1039"/>
            <p14:sldId id="999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95959"/>
    <a:srgbClr val="1577BA"/>
    <a:srgbClr val="E86348"/>
    <a:srgbClr val="FA7736"/>
    <a:srgbClr val="87A896"/>
    <a:srgbClr val="C4C4C4"/>
    <a:srgbClr val="4D4D4D"/>
    <a:srgbClr val="828282"/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5268" autoAdjust="0"/>
  </p:normalViewPr>
  <p:slideViewPr>
    <p:cSldViewPr>
      <p:cViewPr varScale="1">
        <p:scale>
          <a:sx n="44" d="100"/>
          <a:sy n="44" d="100"/>
        </p:scale>
        <p:origin x="97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02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>
        <p:guide orient="horz" pos="2657"/>
        <p:guide pos="2165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2" Type="http://schemas.openxmlformats.org/officeDocument/2006/relationships/commentAuthors" Target="commentAuthors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handoutMaster" Target="handoutMasters/handoutMaster1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DAC0-913F-4CFB-852F-43CCF03575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1DBA-2A2E-4F32-BB14-713FAEE65A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B019A-55AE-4BF7-B4D3-0D825A3F12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46743-8D4B-4DFC-A9C0-210E1C1A60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ea typeface="黑体" panose="02010609060101010101" pitchFamily="49" charset="-122"/>
            </a:endParaRPr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8060" y="4453255"/>
            <a:ext cx="13921740" cy="2454910"/>
          </a:xfrm>
        </p:spPr>
        <p:txBody>
          <a:bodyPr>
            <a:noAutofit/>
          </a:bodyPr>
          <a:lstStyle>
            <a:lvl1pPr algn="ctr" eaLnBrk="1" fontAlgn="auto" latinLnBrk="0" hangingPunct="1">
              <a:lnSpc>
                <a:spcPct val="100000"/>
              </a:lnSpc>
              <a:defRPr sz="88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83958" y="690019"/>
            <a:ext cx="19871472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83958" y="3450093"/>
            <a:ext cx="19871472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8395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84F8-6015-41F6-B7C9-6E32EB8C507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631798" y="12012325"/>
            <a:ext cx="7775793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627156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23484-B154-4550-BE4F-07484FF64C5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1727835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800" indent="-431800" algn="l" defTabSz="1727835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0" kern="1200">
          <a:solidFill>
            <a:schemeClr val="tx1"/>
          </a:solidFill>
          <a:latin typeface="+mn-lt"/>
          <a:ea typeface="+mn-ea"/>
          <a:cs typeface="+mn-cs"/>
        </a:defRPr>
      </a:lvl1pPr>
      <a:lvl2pPr marL="12960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8881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7517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6159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4795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34377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42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78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0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556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990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1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477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1197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流程图: 过程 15"/>
          <p:cNvSpPr/>
          <p:nvPr/>
        </p:nvSpPr>
        <p:spPr>
          <a:xfrm>
            <a:off x="0" y="10260439"/>
            <a:ext cx="23039469" cy="2699911"/>
          </a:xfrm>
          <a:prstGeom prst="flowChartProcess">
            <a:avLst/>
          </a:prstGeom>
          <a:solidFill>
            <a:srgbClr val="87A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35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2" name="图片 1" descr="灰字logo  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08610" y="1665605"/>
            <a:ext cx="4297045" cy="14090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075" y="1806575"/>
            <a:ext cx="4091940" cy="1022985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20708796" y="12301955"/>
            <a:ext cx="210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|</a:t>
            </a:r>
            <a:r>
              <a:rPr lang="en-US" altLang="zh-CN" sz="2000" b="1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 </a:t>
            </a:r>
            <a:r>
              <a:rPr lang="en-US" altLang="zh-CN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课程</a:t>
            </a:r>
            <a:endParaRPr lang="zh-CN" altLang="en-US" sz="2000">
              <a:solidFill>
                <a:schemeClr val="bg1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1013" y="12291842"/>
            <a:ext cx="2133333" cy="533333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836180" y="4500175"/>
            <a:ext cx="15367028" cy="5190160"/>
            <a:chOff x="5266365" y="4481724"/>
            <a:chExt cx="13633330" cy="5190160"/>
          </a:xfrm>
        </p:grpSpPr>
        <p:sp>
          <p:nvSpPr>
            <p:cNvPr id="5" name="TextBox 29"/>
            <p:cNvSpPr txBox="1"/>
            <p:nvPr/>
          </p:nvSpPr>
          <p:spPr>
            <a:xfrm>
              <a:off x="5266365" y="4481724"/>
              <a:ext cx="13633330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p>
              <a:pPr algn="ctr">
                <a:lnSpc>
                  <a:spcPct val="105000"/>
                </a:lnSpc>
              </a:pP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《Android</a:t>
              </a:r>
              <a:r>
                <a:rPr lang="zh-CN" altLang="en-US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高级课程</a:t>
              </a: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》</a:t>
              </a:r>
              <a:endParaRPr lang="zh-CN" altLang="en-US" sz="8000" b="1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TextBox 53"/>
            <p:cNvSpPr txBox="1"/>
            <p:nvPr/>
          </p:nvSpPr>
          <p:spPr>
            <a:xfrm>
              <a:off x="6615530" y="6349742"/>
              <a:ext cx="10935000" cy="11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6600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Android Gradle</a:t>
              </a:r>
              <a:endParaRPr lang="en-US" sz="6600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  <p:sp>
          <p:nvSpPr>
            <p:cNvPr id="17" name="TextBox 53"/>
            <p:cNvSpPr txBox="1"/>
            <p:nvPr/>
          </p:nvSpPr>
          <p:spPr>
            <a:xfrm>
              <a:off x="6615530" y="9026724"/>
              <a:ext cx="10935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6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让人人都能享受到高品质的教育服务</a:t>
              </a:r>
              <a:endParaRPr lang="zh-CN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gradle</a:t>
            </a:r>
            <a:r>
              <a:rPr lang="zh-CN" altLang="en-US" b="1"/>
              <a:t>构建监听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2038310" cy="511302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可以设置监听，对各阶段都有相应的回调处理：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gradle.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addProjectEvaluationListener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gradle.addBuildListener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gradle.addListener：TaskExecutionGraphListener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(任务执行图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监听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，TaskExecutionListener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(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任务执行监听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，TaskExecutionListener、TaskActionListener、StandardOutputListener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...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Daemon(</a:t>
            </a:r>
            <a:r>
              <a:rPr lang="zh-CN" altLang="en-US" b="1"/>
              <a:t>守护进程</a:t>
            </a:r>
            <a:r>
              <a:rPr lang="en-US" b="1"/>
              <a:t>)</a:t>
            </a:r>
            <a:endParaRPr 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850350" cy="53232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项目启动时，会开启一个client，然后启动一个daemon，通过client向daemon收发请求，项目关闭，client关闭，daemon保持启动，有类似项目再次部署时，会直接通过新的client访问已经启动的daemon，所以速度很快，默认daemon不使用3小时后关闭；不同项目兼容性考虑，也可使用--no-daemon 启动项目，就没有速度优势了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手动停止daemon：gradle wrapper --stop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>
                <a:sym typeface="+mn-ea"/>
              </a:rPr>
              <a:t>Project</a:t>
            </a:r>
            <a:endParaRPr 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7205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在配置阶段会生成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实例，在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中直接调用方法或属性，实则是调用当前工程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对象的方法或属性。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提供的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Api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，在多项目构建设置游刃有余：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project(':app')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{}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指定的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 (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这里是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app)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配置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allprojects{}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所有的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配置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subprojects{}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所有的子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配置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buildscript {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} 此项目配置构建脚本类路径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>
                <a:sym typeface="+mn-ea"/>
              </a:rPr>
              <a:t>属性扩展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914146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ext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对任意对象属性进行扩展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进行使用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ext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进行属性扩展，对所有子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可见。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一般在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root project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中进行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ext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属性扩展，为子工程提供复用属性，通过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rootProject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直接访问。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任意对象都可以使用ext来添加属性：使用闭包，在闭包中定义扩展属性。直接使用=赋值，添加扩展属性。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由谁进行ext调用，就属于谁的扩展属性。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在build.gradle中，默认是当前工程的project对象，所以在build.gradle直接使用"ext="或者"ext{}"其实就是给project定义扩展属性。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使用gradle.properties以键值对形式定义属性，所有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可直接使用。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>
                <a:sym typeface="+mn-ea"/>
              </a:rPr>
              <a:t>属性扩展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914146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ext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对任意对象属性进行扩展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进行使用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ext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进行属性扩展，对所有子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可见。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一般在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root project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中进行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ext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属性扩展，为子工程提供复用属性，通过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rootProject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直接访问。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任意对象都可以使用ext来添加属性：使用闭包，在闭包中定义扩展属性。直接使用=赋值，添加扩展属性。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由谁进行ext调用，就属于谁的扩展属性。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在build.gradle中，默认是当前工程的project对象，所以在build.gradle直接使用"ext="或者"ext{}"其实就是给project定义扩展属性。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使用gradle.properties以键值对形式定义属性，所有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可直接使用。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Gradle</a:t>
            </a:r>
            <a:r>
              <a:rPr lang="zh-CN" altLang="en-US" spc="-200">
                <a:sym typeface="+mn-ea"/>
              </a:rPr>
              <a:t>插件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311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什么是</a:t>
            </a:r>
            <a:r>
              <a:rPr lang="en-US" altLang="zh-CN" b="1">
                <a:sym typeface="+mn-ea"/>
              </a:rPr>
              <a:t>Gradle</a:t>
            </a:r>
            <a:r>
              <a:rPr lang="zh-CN" altLang="en-US" b="1">
                <a:sym typeface="+mn-ea"/>
              </a:rPr>
              <a:t>插件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27672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插件是提供给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构建工具，在编译时使用的依赖项。插件的本质就是对公用的构建业务进行打包，以提供复用。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插件分为：脚本插件和二进制插件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(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实现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Plugin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的类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插件通过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apply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方法引入到工程。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使用插件和脚本依赖项的区别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323024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插件实现了一些列的任务，并且进行了组装，按照提供的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API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就可以直接使用。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脚本依赖项，是提供实现的任务封装，需要自行组装。或者是用到的一些具体业务的封装。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自定义插件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323024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实现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脚本，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apply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到指定工程。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实现自定义的插件类，继承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Plugin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，实现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apply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通过默认的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buildSrc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工程，直接实现插件的封装。在运行时，会自动打包成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并进行依赖进来。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altLang="zh-CN" spc="-200">
                <a:sym typeface="+mn-ea"/>
              </a:rPr>
              <a:t>Gradle</a:t>
            </a:r>
            <a:r>
              <a:rPr lang="zh-CN" spc="-200">
                <a:sym typeface="+mn-ea"/>
              </a:rPr>
              <a:t>依赖管理</a:t>
            </a:r>
            <a:endParaRPr lang="zh-CN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643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pPr algn="l">
              <a:buClrTx/>
              <a:buSzTx/>
              <a:buFontTx/>
            </a:pPr>
            <a:r>
              <a:rPr lang="en-US" altLang="zh-CN" b="1" spc="-200">
                <a:solidFill>
                  <a:srgbClr val="00B050"/>
                </a:solidFill>
                <a:sym typeface="+mn-ea"/>
              </a:rPr>
              <a:t>Android Gradle 05</a:t>
            </a:r>
            <a:endParaRPr lang="en-US" altLang="zh-CN" b="1" spc="-200">
              <a:solidFill>
                <a:srgbClr val="00B050"/>
              </a:solidFill>
              <a:sym typeface="+mn-ea"/>
            </a:endParaRPr>
          </a:p>
        </p:txBody>
      </p:sp>
      <p:cxnSp>
        <p:nvCxnSpPr>
          <p:cNvPr id="23" name="直接连接符 22"/>
          <p:cNvCxnSpPr/>
          <p:nvPr>
            <p:custDataLst>
              <p:tags r:id="rId1"/>
            </p:custDataLst>
          </p:nvPr>
        </p:nvCxnSpPr>
        <p:spPr>
          <a:xfrm>
            <a:off x="1077891" y="8953799"/>
            <a:ext cx="20716060" cy="0"/>
          </a:xfrm>
          <a:prstGeom prst="line">
            <a:avLst/>
          </a:prstGeom>
          <a:ln w="254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>
            <p:custDataLst>
              <p:tags r:id="rId2"/>
            </p:custDataLst>
          </p:nvPr>
        </p:nvSpPr>
        <p:spPr>
          <a:xfrm>
            <a:off x="1079796" y="4320154"/>
            <a:ext cx="6508618" cy="3510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等腰三角形 1"/>
          <p:cNvSpPr/>
          <p:nvPr>
            <p:custDataLst>
              <p:tags r:id="rId3"/>
            </p:custDataLst>
          </p:nvPr>
        </p:nvSpPr>
        <p:spPr>
          <a:xfrm rot="10800000">
            <a:off x="1083760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>
            <p:custDataLst>
              <p:tags r:id="rId4"/>
            </p:custDataLst>
          </p:nvPr>
        </p:nvSpPr>
        <p:spPr>
          <a:xfrm>
            <a:off x="127614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Gradle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核心模型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椭圆 29"/>
          <p:cNvSpPr/>
          <p:nvPr>
            <p:custDataLst>
              <p:tags r:id="rId5"/>
            </p:custDataLst>
          </p:nvPr>
        </p:nvSpPr>
        <p:spPr>
          <a:xfrm>
            <a:off x="3998093" y="8609531"/>
            <a:ext cx="692974" cy="692974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矩形 59"/>
          <p:cNvSpPr/>
          <p:nvPr>
            <p:custDataLst>
              <p:tags r:id="rId6"/>
            </p:custDataLst>
          </p:nvPr>
        </p:nvSpPr>
        <p:spPr>
          <a:xfrm>
            <a:off x="8181611" y="4336029"/>
            <a:ext cx="6508618" cy="3510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>
            <p:custDataLst>
              <p:tags r:id="rId7"/>
            </p:custDataLst>
          </p:nvPr>
        </p:nvSpPr>
        <p:spPr>
          <a:xfrm rot="10800000">
            <a:off x="8187479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矩形 58"/>
          <p:cNvSpPr/>
          <p:nvPr>
            <p:custDataLst>
              <p:tags r:id="rId8"/>
            </p:custDataLst>
          </p:nvPr>
        </p:nvSpPr>
        <p:spPr>
          <a:xfrm>
            <a:off x="837986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Gradle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插件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5" name="矩形 64"/>
          <p:cNvSpPr/>
          <p:nvPr>
            <p:custDataLst>
              <p:tags r:id="rId9"/>
            </p:custDataLst>
          </p:nvPr>
        </p:nvSpPr>
        <p:spPr>
          <a:xfrm>
            <a:off x="15285333" y="4336029"/>
            <a:ext cx="6508618" cy="351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等腰三角形 65"/>
          <p:cNvSpPr/>
          <p:nvPr>
            <p:custDataLst>
              <p:tags r:id="rId10"/>
            </p:custDataLst>
          </p:nvPr>
        </p:nvSpPr>
        <p:spPr>
          <a:xfrm rot="10800000">
            <a:off x="15291201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矩形 63"/>
          <p:cNvSpPr/>
          <p:nvPr>
            <p:custDataLst>
              <p:tags r:id="rId11"/>
            </p:custDataLst>
          </p:nvPr>
        </p:nvSpPr>
        <p:spPr>
          <a:xfrm>
            <a:off x="15483585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Gradle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依赖管理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8" name="椭圆 67"/>
          <p:cNvSpPr/>
          <p:nvPr>
            <p:custDataLst>
              <p:tags r:id="rId12"/>
            </p:custDataLst>
          </p:nvPr>
        </p:nvSpPr>
        <p:spPr>
          <a:xfrm>
            <a:off x="11089429" y="8609531"/>
            <a:ext cx="692974" cy="692974"/>
          </a:xfrm>
          <a:prstGeom prst="ellipse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椭圆 70"/>
          <p:cNvSpPr/>
          <p:nvPr>
            <p:custDataLst>
              <p:tags r:id="rId13"/>
            </p:custDataLst>
          </p:nvPr>
        </p:nvSpPr>
        <p:spPr>
          <a:xfrm>
            <a:off x="18205533" y="8609531"/>
            <a:ext cx="692974" cy="69297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implementation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36968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 会将依赖项添加到编译类路径，并将依赖项打包到构建输出。不过，当您的模块配置 implementation 依赖项时，会让 Gradle 了解您不希望该模块在编译时将该依赖项泄露给其他模块。也就是说，其他模块只有在运行时才能使用该依赖项。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使用此依赖项配置代替 api 或 compile（已弃用）可以显著缩短构建时间，因为这样可以减少构建系统需要重新编译的模块数。例如，如果 implementation 依赖项更改了其 API，Gradle 只会重新编译该依赖项以及直接依赖于它的模块。大多数应用和测试模块都应使用此配置。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api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46264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 会将依赖项添加到编译类路径和构建输出。当一个模块包含 api 依赖项时，会让 Gradle 了解该模块要以传递方式将该依赖项导出到其他模块，以便这些模块在运行时和编译时都可以使用该依赖项。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此配置的行为类似于 compile（现已弃用），但使用它时应格外小心，只能对您需要以传递方式导出到其他上游消费者的依赖项使用它。这是因为，如果 api 依赖项更改了其外部 API，Gradle 会在编译时重新编译所有有权访问该依赖项的模块。因此，拥有大量的 api 依赖项会显著增加构建时间。除非要将依赖项的 API 公开给单独的模块，否则库模块应改用 implementation 依赖项。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compileOnly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36968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 只会将依赖项添加到编译类路径（也就是说，不会将其添加到构建输出）。如果您创建 Android 模块时在编译期间需要相应依赖项，但它在运行时可有可无，此配置会很有用。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您使用此配置，那么您的库模块必须包含一个运行时条件，用于检查是否提供了相应依赖项，然后适当地改变该模块的行为，以使该模块在未提供相应依赖项的情况下仍可正常运行。这样做不会添加不重要的瞬时依赖项，因而有助于减小最终 APK 的大小。此配置的行为类似于 provided（现已弃用）。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annotationProcessor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46264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如需添加对作为注解处理器的库的依赖，您必须使用 annotationProcessor 配置将其添加到注解处理器的类路径。这是因为，使用此配置可以将编译类路径与注释处理器类路径分开，从而提高构建性能。如果 Gradle 在编译类路径上找到注释处理器，则会禁用避免编译功能，这样会对构建时间产生负面影响（Gradle 5.0 及更高版本会忽略在编译类路径上找到的注释处理器）。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 JAR 文件包含以下文件，则 Android Gradle 插件会假定依赖项是注释处理器：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META-INF/services/javax.annotation.processing.Processor。 如果插件检测到编译类路径上包含注解处理器，则会产生构建错误。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下节内容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7205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依赖管理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Android 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插件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ProductFlavor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BuildType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与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SigningConfig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indent="0" algn="l" latinLnBrk="1">
              <a:lnSpc>
                <a:spcPct val="170000"/>
              </a:lnSpc>
              <a:buClrTx/>
              <a:buSzTx/>
              <a:buFont typeface="Wingdings" panose="05000000000000000000" charset="0"/>
              <a:buNone/>
            </a:pP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作业：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自己实现一个</a:t>
            </a:r>
            <a:r>
              <a:rPr lang="en-US" altLang="zh-CN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buildSrc</a:t>
            </a:r>
            <a:r>
              <a:rPr lang="zh-CN" altLang="en-US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的插件，进行</a:t>
            </a:r>
            <a:r>
              <a:rPr lang="en-US" altLang="zh-CN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packageDebug</a:t>
            </a:r>
            <a:r>
              <a:rPr lang="zh-CN" altLang="en-US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输出的内容</a:t>
            </a:r>
            <a:r>
              <a:rPr lang="en-US" altLang="zh-CN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zip</a:t>
            </a:r>
            <a:r>
              <a:rPr lang="zh-CN" altLang="en-US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打包，保存到</a:t>
            </a:r>
            <a:r>
              <a:rPr lang="en-US" altLang="zh-CN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build/custom</a:t>
            </a:r>
            <a:r>
              <a:rPr lang="zh-CN" altLang="en-US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下。</a:t>
            </a:r>
            <a:endParaRPr lang="zh-CN" altLang="en-US" sz="36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333976" y="3559808"/>
            <a:ext cx="11744209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53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Zee</a:t>
            </a:r>
            <a:endParaRPr lang="en-US" altLang="zh-CN" sz="53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67270" y="5741035"/>
            <a:ext cx="121221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曾任阿里</a:t>
            </a:r>
            <a:r>
              <a:rPr lang="en-US" alt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Andorid</a:t>
            </a: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架构师，擅长移动架构、性能安全等领域。</a:t>
            </a:r>
            <a:endParaRPr lang="zh-CN" altLang="en-US" sz="3200" dirty="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sz="6000" b="1"/>
              <a:t>讲师简介</a:t>
            </a:r>
            <a:endParaRPr lang="en-US" altLang="zh-CN" sz="6000" b="1"/>
          </a:p>
        </p:txBody>
      </p:sp>
      <p:sp>
        <p:nvSpPr>
          <p:cNvPr id="13" name="TextBox 12"/>
          <p:cNvSpPr txBox="1"/>
          <p:nvPr/>
        </p:nvSpPr>
        <p:spPr>
          <a:xfrm>
            <a:off x="7333976" y="4750851"/>
            <a:ext cx="121041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动脑学院</a:t>
            </a:r>
            <a:r>
              <a:rPr lang="en-US" altLang="zh-CN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高级讲师</a:t>
            </a:r>
            <a:endParaRPr lang="zh-CN" altLang="en-US" sz="39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3" name="TextBox 8"/>
          <p:cNvSpPr txBox="1"/>
          <p:nvPr/>
        </p:nvSpPr>
        <p:spPr>
          <a:xfrm>
            <a:off x="7244080" y="7065010"/>
            <a:ext cx="14359255" cy="875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欲速则不达，见小利则大事不成。</a:t>
            </a: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" name="图片 3" descr="捕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9090" y="3914775"/>
            <a:ext cx="3381375" cy="4456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Gradle</a:t>
            </a:r>
            <a:r>
              <a:rPr lang="zh-CN" altLang="en-US" spc="-200">
                <a:sym typeface="+mn-ea"/>
              </a:rPr>
              <a:t>核心模型</a:t>
            </a:r>
            <a:endParaRPr lang="en-US" altLang="zh-CN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41985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task</a:t>
            </a:r>
            <a:endParaRPr 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731139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ask是gardle中最小的任务单元，任务之间可以进行复杂的操作（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动态创建任务，多任务间依赖调用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等等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的执行其实就是由各种任务组合执行，来对项目进行构建的。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使用gradlew help命令，任何gradle项目都有一个该task，可以执行此命令观察taks执行的流程是否如预期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可以使用工具查看，还可以通过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gradlew tasks 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命令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查看可运行任务。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gradlew tasks --all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命令查看所有任务。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gradlew </a:t>
            </a: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 B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命令表示执行任务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，支持驼峰简写。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自定义任务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10679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中自定义任务：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task &lt;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任务名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&gt;{ .. }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Gradle5.x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以上已经删除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&lt;&lt;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操作符这种写法。</a:t>
            </a:r>
            <a:endParaRPr 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{ ... }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执行的是配置阶段的代码，执行阶段要处理的逻辑需要调用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doFirst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doLast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doFirst{}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表示任务执行开始时调用的方法，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doLast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{}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表示任务执行结束调用的方法。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task A(dependsOn:[B]){ .. }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表示任务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依赖于任务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，那么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执行在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之前。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自定义的任务默认分组到other中。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DefaultTask</a:t>
            </a:r>
            <a:endParaRPr lang="en-US" alt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715327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task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定义的任务其实就是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DefaultTask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的一种具体实现类的对象。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可以使用自定义类继承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DeaflutTask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在方法上使用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@TaskAction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注解，表示任务运行时调用的方法。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@Input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表示对任务的输入参数。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@OutputFile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表示任务输出文件。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inputs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outputs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直接设置任务输入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输出项。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一个任务的输出项可以作为另一个任务的输入项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(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隐式依赖关系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Gradle</a:t>
            </a:r>
            <a:r>
              <a:rPr lang="zh-CN" altLang="en-US" b="1"/>
              <a:t>执行流程</a:t>
            </a:r>
            <a:endParaRPr lang="zh-CN" altLang="en-US" b="1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29510" y="2115185"/>
            <a:ext cx="17830800" cy="917384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gradle</a:t>
            </a:r>
            <a:r>
              <a:rPr lang="zh-CN" altLang="en-US" b="1"/>
              <a:t>钩子函数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2038310" cy="615950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在生命周期三个阶段都设置了相应的钩子函数调用。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使用钩子函数，处理自定义的构建：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初始化阶段：gradle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.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settingsEvaluated和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.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projectsLoaded。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(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settings.gradle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中生效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配置阶段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project.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beforeEvaluate和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project.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afterEvaluate；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gradle.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beforeProject、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gradle.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afterProject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及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gradle.taskGraph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.taskGraph.whenReady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执行阶段：gradle.taskGraph.beforeTask和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gradle.taskGraph.afterTask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i"/>
  <p:tag name="KSO_WM_UNIT_INDEX" val="1_1"/>
  <p:tag name="KSO_WM_UNIT_ID" val="diagram726_3*m_i*1_1"/>
  <p:tag name="KSO_WM_TEMPLATE_CATEGORY" val="diagram"/>
  <p:tag name="KSO_WM_TEMPLATE_INDEX" val="726"/>
  <p:tag name="KSO_WM_UNIT_LAYERLEVEL" val="1_1"/>
  <p:tag name="KSO_WM_TAG_VERSION" val="1.0"/>
  <p:tag name="KSO_WM_BEAUTIFY_FLAG" val="#wm#"/>
  <p:tag name="KSO_WM_DIAGRAM_GROUP_CODE" val="m1-1"/>
  <p:tag name="KSO_WM_UNIT_LINE_FORE_SCHEMECOLOR_INDEX_BRIGHTNESS" val="0"/>
  <p:tag name="KSO_WM_UNIT_LINE_FORE_SCHEMECOLOR_INDEX" val="6"/>
  <p:tag name="KSO_WM_UNIT_LINE_FILL_TYPE" val="2"/>
  <p:tag name="KSO_WM_UNIT_USESOURCEFORMAT_APPLY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2"/>
  <p:tag name="KSO_WM_UNIT_ID" val="diagram726_3*m_h_i*1_3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3_1"/>
  <p:tag name="KSO_WM_UNIT_ID" val="diagram726_3*m_h_f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2_1"/>
  <p:tag name="KSO_WM_UNIT_ID" val="diagram726_3*m_h_i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3_1"/>
  <p:tag name="KSO_WM_UNIT_ID" val="diagram726_3*m_h_i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SLIDE_ITEM_CNT" val="3"/>
</p:tagLst>
</file>

<file path=ppt/tags/tag2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3"/>
  <p:tag name="KSO_WM_UNIT_ID" val="diagram726_3*m_h_i*1_1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2"/>
  <p:tag name="KSO_WM_UNIT_ID" val="diagram726_3*m_h_i*1_1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1_1"/>
  <p:tag name="KSO_WM_UNIT_ID" val="diagram726_3*m_h_f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1_1"/>
  <p:tag name="KSO_WM_UNIT_ID" val="diagram726_3*m_h_i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3"/>
  <p:tag name="KSO_WM_UNIT_ID" val="diagram726_3*m_h_i*1_2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2"/>
  <p:tag name="KSO_WM_UNIT_ID" val="diagram726_3*m_h_i*1_2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2_1"/>
  <p:tag name="KSO_WM_UNIT_ID" val="diagram726_3*m_h_f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3"/>
  <p:tag name="KSO_WM_UNIT_ID" val="diagram726_3*m_h_i*1_3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​​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>
              <a:lumMod val="50000"/>
              <a:lumOff val="50000"/>
            </a:schemeClr>
          </a:solidFill>
          <a:prstDash val="lgDash"/>
        </a:ln>
      </a:spPr>
      <a:bodyPr wrap="square" rtlCol="0" anchor="ctr">
        <a:spAutoFit/>
      </a:bodyPr>
      <a:lstStyle>
        <a:defPPr marL="457200" indent="-457200" algn="l">
          <a:lnSpc>
            <a:spcPct val="150000"/>
          </a:lnSpc>
          <a:buFont typeface="Wingdings" panose="05000000000000000000" pitchFamily="2" charset="2"/>
          <a:buChar char="v"/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>
        <a:ln w="57150">
          <a:solidFill>
            <a:schemeClr val="tx1">
              <a:lumMod val="50000"/>
              <a:lumOff val="50000"/>
            </a:schemeClr>
          </a:solidFill>
          <a:prstDash val="solid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none" lIns="91440" tIns="45720" rIns="91440" bIns="45720" rtlCol="0">
        <a:normAutofit/>
      </a:bodyPr>
      <a:lstStyle>
        <a:defPPr algn="ctr">
          <a:lnSpc>
            <a:spcPct val="150000"/>
          </a:lnSpc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  <a:cs typeface="Source Han Sans CN Normal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4169</Words>
  <Application>WPS 演示</Application>
  <PresentationFormat>自定义</PresentationFormat>
  <Paragraphs>163</Paragraphs>
  <Slides>24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8" baseType="lpstr">
      <vt:lpstr>Arial</vt:lpstr>
      <vt:lpstr>宋体</vt:lpstr>
      <vt:lpstr>Wingdings</vt:lpstr>
      <vt:lpstr>黑体</vt:lpstr>
      <vt:lpstr>Source Han Sans CN Normal</vt:lpstr>
      <vt:lpstr>思源黑体 CN Bold</vt:lpstr>
      <vt:lpstr>微软雅黑</vt:lpstr>
      <vt:lpstr>Times New Roman</vt:lpstr>
      <vt:lpstr>Noto Sans CJK SC Medium</vt:lpstr>
      <vt:lpstr>楷体</vt:lpstr>
      <vt:lpstr>Wingdings</vt:lpstr>
      <vt:lpstr>Arial Unicode MS</vt:lpstr>
      <vt:lpstr>Calibri</vt:lpstr>
      <vt:lpstr>Office 主题​​</vt:lpstr>
      <vt:lpstr>PowerPoint 演示文稿</vt:lpstr>
      <vt:lpstr>Android Gradle 05</vt:lpstr>
      <vt:lpstr>讲师简介</vt:lpstr>
      <vt:lpstr>Gradle核心模型</vt:lpstr>
      <vt:lpstr>task</vt:lpstr>
      <vt:lpstr>自定义任务</vt:lpstr>
      <vt:lpstr>DefaultTask</vt:lpstr>
      <vt:lpstr>Gradle执行流程</vt:lpstr>
      <vt:lpstr>gradle钩子函数</vt:lpstr>
      <vt:lpstr>gradle构建监听</vt:lpstr>
      <vt:lpstr>Daemon(守护进程)</vt:lpstr>
      <vt:lpstr>Project</vt:lpstr>
      <vt:lpstr>属性扩展</vt:lpstr>
      <vt:lpstr>属性扩展</vt:lpstr>
      <vt:lpstr>Gradle插件</vt:lpstr>
      <vt:lpstr>什么是Gradle插件</vt:lpstr>
      <vt:lpstr>使用插件和脚本依赖项的区别</vt:lpstr>
      <vt:lpstr>自定义插件</vt:lpstr>
      <vt:lpstr>Gradle依赖管理</vt:lpstr>
      <vt:lpstr>implementation</vt:lpstr>
      <vt:lpstr>api</vt:lpstr>
      <vt:lpstr>compileOnly</vt:lpstr>
      <vt:lpstr>annotationProcessor</vt:lpstr>
      <vt:lpstr>下节内容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css布局</dc:title>
  <dc:creator>刘碎春</dc:creator>
  <cp:lastModifiedBy>sheji</cp:lastModifiedBy>
  <cp:revision>3301</cp:revision>
  <dcterms:created xsi:type="dcterms:W3CDTF">2014-06-24T08:28:00Z</dcterms:created>
  <dcterms:modified xsi:type="dcterms:W3CDTF">2021-06-02T15:19:15Z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0712A75B51E04CF8A429D6417E1EC472</vt:lpwstr>
  </property>
</Properties>
</file>