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9"/>
  </p:handoutMasterIdLst>
  <p:sldIdLst>
    <p:sldId id="911" r:id="rId3"/>
    <p:sldId id="888" r:id="rId5"/>
    <p:sldId id="574" r:id="rId6"/>
    <p:sldId id="693" r:id="rId7"/>
    <p:sldId id="837" r:id="rId8"/>
    <p:sldId id="824" r:id="rId9"/>
    <p:sldId id="960" r:id="rId10"/>
    <p:sldId id="844" r:id="rId11"/>
    <p:sldId id="961" r:id="rId12"/>
    <p:sldId id="962" r:id="rId13"/>
    <p:sldId id="963" r:id="rId14"/>
    <p:sldId id="964" r:id="rId15"/>
    <p:sldId id="965" r:id="rId16"/>
    <p:sldId id="847" r:id="rId17"/>
    <p:sldId id="968" r:id="rId18"/>
  </p:sldIdLst>
  <p:sldSz cx="23039070" cy="129603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68CA6741-D517-47A3-B4C6-5CB7F7DC5A2E}">
          <p14:sldIdLst>
            <p14:sldId id="888"/>
            <p14:sldId id="574"/>
            <p14:sldId id="824"/>
            <p14:sldId id="844"/>
            <p14:sldId id="962"/>
            <p14:sldId id="960"/>
            <p14:sldId id="963"/>
            <p14:sldId id="964"/>
            <p14:sldId id="965"/>
            <p14:sldId id="847"/>
            <p14:sldId id="968"/>
            <p14:sldId id="961"/>
            <p14:sldId id="693"/>
            <p14:sldId id="837"/>
            <p14:sldId id="911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95959"/>
    <a:srgbClr val="1577BA"/>
    <a:srgbClr val="E86348"/>
    <a:srgbClr val="FA7736"/>
    <a:srgbClr val="87A896"/>
    <a:srgbClr val="C4C4C4"/>
    <a:srgbClr val="4D4D4D"/>
    <a:srgbClr val="828282"/>
    <a:srgbClr val="7F8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85" autoAdjust="0"/>
    <p:restoredTop sz="95268" autoAdjust="0"/>
  </p:normalViewPr>
  <p:slideViewPr>
    <p:cSldViewPr>
      <p:cViewPr varScale="1">
        <p:scale>
          <a:sx n="44" d="100"/>
          <a:sy n="44" d="100"/>
        </p:scale>
        <p:origin x="970" y="8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02"/>
    </p:cViewPr>
  </p:sorterViewPr>
  <p:notesViewPr>
    <p:cSldViewPr>
      <p:cViewPr varScale="1">
        <p:scale>
          <a:sx n="87" d="100"/>
          <a:sy n="87" d="100"/>
        </p:scale>
        <p:origin x="3840" y="72"/>
      </p:cViewPr>
      <p:guideLst>
        <p:guide orient="horz" pos="2658"/>
        <p:guide pos="2160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9DAC0-913F-4CFB-852F-43CCF03575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91DBA-2A2E-4F32-BB14-713FAEE65A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B019A-55AE-4BF7-B4D3-0D825A3F122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46743-8D4B-4DFC-A9C0-210E1C1A603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92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空白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1" y="539959"/>
            <a:ext cx="719907" cy="108000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6000">
              <a:ea typeface="黑体" panose="02010609060101010101" pitchFamily="49" charset="-122"/>
            </a:endParaRPr>
          </a:p>
        </p:txBody>
      </p:sp>
      <p:sp>
        <p:nvSpPr>
          <p:cNvPr id="11" name="标题占位符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blipFill rotWithShape="1">
          <a:blip r:embed="rId2">
            <a:alphaModFix amt="13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98060" y="4453255"/>
            <a:ext cx="13921740" cy="2454910"/>
          </a:xfrm>
        </p:spPr>
        <p:txBody>
          <a:bodyPr>
            <a:noAutofit/>
          </a:bodyPr>
          <a:lstStyle>
            <a:lvl1pPr algn="ctr" eaLnBrk="1" fontAlgn="auto" latinLnBrk="0" hangingPunct="1">
              <a:lnSpc>
                <a:spcPct val="100000"/>
              </a:lnSpc>
              <a:defRPr sz="8800" b="1" u="none" strike="noStrike" kern="1200" cap="none" spc="0" normalizeH="0">
                <a:solidFill>
                  <a:srgbClr val="00B05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grpSp>
        <p:nvGrpSpPr>
          <p:cNvPr id="4" name="组合 3"/>
          <p:cNvGrpSpPr/>
          <p:nvPr userDrawn="1"/>
        </p:nvGrpSpPr>
        <p:grpSpPr>
          <a:xfrm>
            <a:off x="18527484" y="12240175"/>
            <a:ext cx="4511904" cy="461665"/>
            <a:chOff x="14617521" y="12240174"/>
            <a:chExt cx="4511904" cy="461665"/>
          </a:xfrm>
        </p:grpSpPr>
        <p:sp>
          <p:nvSpPr>
            <p:cNvPr id="5" name="文本框 4"/>
            <p:cNvSpPr txBox="1"/>
            <p:nvPr userDrawn="1"/>
          </p:nvSpPr>
          <p:spPr>
            <a:xfrm>
              <a:off x="16443027" y="12240175"/>
              <a:ext cx="2214880" cy="4603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2400" b="1">
                  <a:solidFill>
                    <a:srgbClr val="090A3C"/>
                  </a:solidFill>
                  <a:latin typeface="思源黑体 CN Bold" panose="020B0800000000000000" pitchFamily="34" charset="-122"/>
                  <a:ea typeface="思源黑体 CN Bold" panose="020B0800000000000000" pitchFamily="34" charset="-122"/>
                </a:rPr>
                <a:t>| </a:t>
              </a:r>
              <a:r>
                <a:rPr lang="en-US" altLang="zh-CN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ANDROID</a:t>
              </a:r>
              <a:r>
                <a:rPr lang="zh-CN" altLang="en-US" sz="2000">
                  <a:solidFill>
                    <a:srgbClr val="090A3C"/>
                  </a:solidFill>
                  <a:uFillTx/>
                  <a:latin typeface="微软雅黑" panose="020B0503020204020204" pitchFamily="34" charset="-122"/>
                  <a:ea typeface="黑体" panose="02010609060101010101" pitchFamily="49" charset="-122"/>
                </a:rPr>
                <a:t>课程</a:t>
              </a:r>
              <a:endParaRPr lang="zh-CN" altLang="en-US" sz="2000">
                <a:solidFill>
                  <a:srgbClr val="090A3C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endParaRPr>
            </a:p>
          </p:txBody>
        </p:sp>
        <p:pic>
          <p:nvPicPr>
            <p:cNvPr id="18" name="图片 17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17521" y="12241039"/>
              <a:ext cx="1843200" cy="460800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 userDrawn="1"/>
          </p:nvSpPr>
          <p:spPr>
            <a:xfrm>
              <a:off x="18944694" y="12240174"/>
              <a:ext cx="1847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endParaRPr lang="en-US" sz="2400">
                <a:solidFill>
                  <a:srgbClr val="090A3C"/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83958" y="690019"/>
            <a:ext cx="19871472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83958" y="3450093"/>
            <a:ext cx="19871472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8395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C84F8-6015-41F6-B7C9-6E32EB8C5074}" type="datetimeFigureOut">
              <a:rPr lang="en-US" smtClean="0"/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631798" y="12012325"/>
            <a:ext cx="7775793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627156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23484-B154-4550-BE4F-07484FF64C5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dt="0"/>
  <p:txStyles>
    <p:titleStyle>
      <a:lvl1pPr algn="l" defTabSz="1727835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800" indent="-431800" algn="l" defTabSz="1727835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0" kern="1200">
          <a:solidFill>
            <a:schemeClr val="tx1"/>
          </a:solidFill>
          <a:latin typeface="+mn-lt"/>
          <a:ea typeface="+mn-ea"/>
          <a:cs typeface="+mn-cs"/>
        </a:defRPr>
      </a:lvl1pPr>
      <a:lvl2pPr marL="12960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2pPr>
      <a:lvl3pPr marL="215963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302387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8881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75170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6159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479540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343775" indent="-431800" algn="l" defTabSz="17278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642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2783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5920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5567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1990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1841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047740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11975" algn="l" defTabSz="172783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5" Type="http://schemas.openxmlformats.org/officeDocument/2006/relationships/slideLayout" Target="../slideLayouts/slideLayout2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1.sv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1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流程图: 过程 15"/>
          <p:cNvSpPr/>
          <p:nvPr/>
        </p:nvSpPr>
        <p:spPr>
          <a:xfrm>
            <a:off x="0" y="10260439"/>
            <a:ext cx="23039469" cy="2699911"/>
          </a:xfrm>
          <a:prstGeom prst="flowChartProcess">
            <a:avLst/>
          </a:prstGeom>
          <a:solidFill>
            <a:srgbClr val="87A8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535"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2" name="图片 1" descr="灰字logo  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230860" y="1665605"/>
            <a:ext cx="4297045" cy="140906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9325" y="1806575"/>
            <a:ext cx="4091940" cy="1022985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20708796" y="12301955"/>
            <a:ext cx="2104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chemeClr val="bg1"/>
                </a:solidFill>
                <a:latin typeface="微软雅黑" panose="020B0503020204020204" pitchFamily="34" charset="-122"/>
                <a:ea typeface="黑体" panose="02010609060101010101" pitchFamily="49" charset="-122"/>
              </a:rPr>
              <a:t>|</a:t>
            </a:r>
            <a:r>
              <a:rPr lang="en-US" altLang="zh-CN" sz="2000" b="1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 </a:t>
            </a:r>
            <a:r>
              <a:rPr lang="en-US" altLang="zh-CN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ANDROID</a:t>
            </a:r>
            <a:r>
              <a:rPr lang="zh-CN" altLang="en-US" sz="2000">
                <a:solidFill>
                  <a:schemeClr val="bg1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</a:rPr>
              <a:t>课程</a:t>
            </a:r>
            <a:endParaRPr lang="zh-CN" altLang="en-US" sz="2000">
              <a:solidFill>
                <a:schemeClr val="bg1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31013" y="12291842"/>
            <a:ext cx="2133333" cy="533333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836180" y="4500175"/>
            <a:ext cx="15367028" cy="5190160"/>
            <a:chOff x="5266365" y="4481724"/>
            <a:chExt cx="13633330" cy="5190160"/>
          </a:xfrm>
        </p:grpSpPr>
        <p:sp>
          <p:nvSpPr>
            <p:cNvPr id="5" name="TextBox 29"/>
            <p:cNvSpPr txBox="1"/>
            <p:nvPr/>
          </p:nvSpPr>
          <p:spPr>
            <a:xfrm>
              <a:off x="5266365" y="4481724"/>
              <a:ext cx="13633330" cy="1585153"/>
            </a:xfrm>
            <a:prstGeom prst="rect">
              <a:avLst/>
            </a:prstGeom>
            <a:noFill/>
          </p:spPr>
          <p:txBody>
            <a:bodyPr wrap="square" rtlCol="0" anchor="t" anchorCtr="0">
              <a:noAutofit/>
            </a:bodyPr>
            <a:p>
              <a:pPr algn="ctr">
                <a:lnSpc>
                  <a:spcPct val="105000"/>
                </a:lnSpc>
              </a:pP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《Android</a:t>
              </a:r>
              <a:r>
                <a:rPr lang="zh-CN" altLang="en-US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高级课程</a:t>
              </a:r>
              <a:r>
                <a:rPr lang="en-US" altLang="zh-CN" sz="8000" b="1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Times New Roman" panose="02020603050405020304" pitchFamily="18" charset="0"/>
                </a:rPr>
                <a:t>》</a:t>
              </a:r>
              <a:endParaRPr lang="zh-CN" altLang="en-US" sz="8000" b="1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TextBox 53"/>
            <p:cNvSpPr txBox="1"/>
            <p:nvPr/>
          </p:nvSpPr>
          <p:spPr>
            <a:xfrm>
              <a:off x="6615530" y="6349742"/>
              <a:ext cx="10935000" cy="1106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en-US" sz="6600">
                  <a:solidFill>
                    <a:srgbClr val="00B050"/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Android Gradle</a:t>
              </a:r>
              <a:endParaRPr lang="en-US" sz="6600" dirty="0">
                <a:solidFill>
                  <a:srgbClr val="00B050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  <p:sp>
          <p:nvSpPr>
            <p:cNvPr id="17" name="TextBox 53"/>
            <p:cNvSpPr txBox="1"/>
            <p:nvPr/>
          </p:nvSpPr>
          <p:spPr>
            <a:xfrm>
              <a:off x="6615530" y="9026724"/>
              <a:ext cx="10935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ctr"/>
              <a:r>
                <a:rPr lang="zh-CN" altLang="en-US" sz="36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黑体" panose="02010609060101010101" pitchFamily="49" charset="-122"/>
                  <a:cs typeface="Noto Sans CJK SC Medium" charset="-122"/>
                </a:rPr>
                <a:t>让人人都能享受到高品质的教育服务</a:t>
              </a:r>
              <a:endParaRPr lang="zh-CN" alt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Noto Sans CJK SC Medium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MOP</a:t>
            </a:r>
            <a:r>
              <a:rPr lang="zh-CN" altLang="en-US" b="1"/>
              <a:t>方法拦截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44119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实现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GroovyInterceptable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接口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，重写invokeMethod来进行拦截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MetaClass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拦截方法，覆盖invokeMethod方法。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类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MetaClass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，针对的是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对象，所有实例都会被影响。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使用具体实例的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MetaClass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，只影响当前对象实例。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MOP</a:t>
            </a:r>
            <a:r>
              <a:rPr lang="zh-CN" altLang="en-US" b="1"/>
              <a:t>方法注入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884364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方法注入：编写代码时知道想要添加到一个或多个类中的方法的名字。利用方法注入，可以动态地向类中添加行为。也可以向任意数目的类中注入一组实现某一特定功能的可服用方法，就像工具函数。有以下几种方式：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使用分类注入方法。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ExpandoMetaClass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注入方法。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80000"/>
              </a:lnSpc>
              <a:buClrTx/>
              <a:buSzTx/>
              <a:buNone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直接使用类或实例的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MetaClass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注入方法，实际上最终操作的类型是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ExpandoMetaClass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lvl="2" indent="0" algn="l" latinLnBrk="1">
              <a:lnSpc>
                <a:spcPct val="180000"/>
              </a:lnSpc>
              <a:buClrTx/>
              <a:buSzTx/>
              <a:buNone/>
            </a:pP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手动创建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ExpandoMetaClass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来进行注入。</a:t>
            </a:r>
            <a:endParaRPr 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</a:t>
            </a: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ixin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注入方法。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( 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在类中可以使用多个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Mixin 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)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MOP</a:t>
            </a:r>
            <a:r>
              <a:rPr lang="zh-CN" altLang="en-US" b="1"/>
              <a:t>方法合成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441198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方法合成：想在调用时动态地确定方法的行为。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的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invokeMethod()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methodMissing()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和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GroovyInterceptable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对于方法合成非常有用。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methodMissing()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合成方法。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ExpandoMetaClass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合成方法。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MOP</a:t>
            </a:r>
            <a:r>
              <a:rPr lang="zh-CN" altLang="en-US" b="1"/>
              <a:t>方法委托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225171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Expando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动态生成动态类。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methodMissing</a:t>
            </a:r>
            <a:r>
              <a:rPr lang="zh-CN" altLang="en-US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实现方法委托。</a:t>
            </a:r>
            <a:endParaRPr lang="zh-CN" altLang="en-US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altLang="zh-CN" spc="-200">
                <a:sym typeface="+mn-ea"/>
              </a:rPr>
              <a:t>Groovy</a:t>
            </a:r>
            <a:r>
              <a:rPr lang="zh-CN" altLang="en-US" spc="-200">
                <a:sym typeface="+mn-ea"/>
              </a:rPr>
              <a:t>其它特性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89015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/>
              <a:t>运算符重载</a:t>
            </a:r>
            <a:endParaRPr 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341503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直接在类中重载运算符对应的方法。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使用元编程，实现运算符重载。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各种运算符重载对应的方法：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359900" y="4815205"/>
            <a:ext cx="5499100" cy="66827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9860" y="4815205"/>
            <a:ext cx="6090920" cy="671131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pPr algn="l">
              <a:buClrTx/>
              <a:buSzTx/>
              <a:buFontTx/>
            </a:pPr>
            <a:r>
              <a:rPr lang="en-US" altLang="zh-CN" b="1" spc="-200">
                <a:solidFill>
                  <a:srgbClr val="00B050"/>
                </a:solidFill>
                <a:sym typeface="+mn-ea"/>
              </a:rPr>
              <a:t>Android Gradle 03</a:t>
            </a:r>
            <a:endParaRPr lang="en-US" altLang="zh-CN" b="1" spc="-200">
              <a:solidFill>
                <a:srgbClr val="00B050"/>
              </a:solidFill>
              <a:sym typeface="+mn-ea"/>
            </a:endParaRPr>
          </a:p>
        </p:txBody>
      </p:sp>
      <p:cxnSp>
        <p:nvCxnSpPr>
          <p:cNvPr id="23" name="直接连接符 22"/>
          <p:cNvCxnSpPr/>
          <p:nvPr>
            <p:custDataLst>
              <p:tags r:id="rId1"/>
            </p:custDataLst>
          </p:nvPr>
        </p:nvCxnSpPr>
        <p:spPr>
          <a:xfrm>
            <a:off x="1077891" y="8953799"/>
            <a:ext cx="20716060" cy="0"/>
          </a:xfrm>
          <a:prstGeom prst="line">
            <a:avLst/>
          </a:prstGeom>
          <a:ln w="254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矩形 24"/>
          <p:cNvSpPr/>
          <p:nvPr>
            <p:custDataLst>
              <p:tags r:id="rId2"/>
            </p:custDataLst>
          </p:nvPr>
        </p:nvSpPr>
        <p:spPr>
          <a:xfrm>
            <a:off x="1079796" y="4320154"/>
            <a:ext cx="6508618" cy="35104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" name="等腰三角形 1"/>
          <p:cNvSpPr/>
          <p:nvPr>
            <p:custDataLst>
              <p:tags r:id="rId3"/>
            </p:custDataLst>
          </p:nvPr>
        </p:nvSpPr>
        <p:spPr>
          <a:xfrm rot="10800000">
            <a:off x="1083760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6" name="矩形 35"/>
          <p:cNvSpPr/>
          <p:nvPr>
            <p:custDataLst>
              <p:tags r:id="rId4"/>
            </p:custDataLst>
          </p:nvPr>
        </p:nvSpPr>
        <p:spPr>
          <a:xfrm>
            <a:off x="127614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Groovy</a:t>
            </a:r>
            <a:r>
              <a:rPr lang="zh-CN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动态特性</a:t>
            </a:r>
            <a:endParaRPr lang="zh-CN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30" name="椭圆 29"/>
          <p:cNvSpPr/>
          <p:nvPr>
            <p:custDataLst>
              <p:tags r:id="rId5"/>
            </p:custDataLst>
          </p:nvPr>
        </p:nvSpPr>
        <p:spPr>
          <a:xfrm>
            <a:off x="3998093" y="8609531"/>
            <a:ext cx="692974" cy="692974"/>
          </a:xfrm>
          <a:prstGeom prst="ellipse">
            <a:avLst/>
          </a:prstGeom>
          <a:solidFill>
            <a:schemeClr val="accent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A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0" name="矩形 59"/>
          <p:cNvSpPr/>
          <p:nvPr>
            <p:custDataLst>
              <p:tags r:id="rId6"/>
            </p:custDataLst>
          </p:nvPr>
        </p:nvSpPr>
        <p:spPr>
          <a:xfrm>
            <a:off x="8181611" y="4336029"/>
            <a:ext cx="6508618" cy="351048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3" name="等腰三角形 2"/>
          <p:cNvSpPr/>
          <p:nvPr>
            <p:custDataLst>
              <p:tags r:id="rId7"/>
            </p:custDataLst>
          </p:nvPr>
        </p:nvSpPr>
        <p:spPr>
          <a:xfrm rot="10800000">
            <a:off x="8187479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9" name="矩形 58"/>
          <p:cNvSpPr/>
          <p:nvPr>
            <p:custDataLst>
              <p:tags r:id="rId8"/>
            </p:custDataLst>
          </p:nvPr>
        </p:nvSpPr>
        <p:spPr>
          <a:xfrm>
            <a:off x="8379862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Groovy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元编程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5" name="矩形 64"/>
          <p:cNvSpPr/>
          <p:nvPr>
            <p:custDataLst>
              <p:tags r:id="rId9"/>
            </p:custDataLst>
          </p:nvPr>
        </p:nvSpPr>
        <p:spPr>
          <a:xfrm>
            <a:off x="15285333" y="4336029"/>
            <a:ext cx="6508618" cy="351048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p>
            <a:pPr>
              <a:lnSpc>
                <a:spcPct val="120000"/>
              </a:lnSpc>
            </a:pPr>
            <a:endParaRPr lang="zh-CN" altLang="en-US" sz="2645" spc="150" dirty="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6" name="等腰三角形 65"/>
          <p:cNvSpPr/>
          <p:nvPr>
            <p:custDataLst>
              <p:tags r:id="rId10"/>
            </p:custDataLst>
          </p:nvPr>
        </p:nvSpPr>
        <p:spPr>
          <a:xfrm rot="10800000">
            <a:off x="15291201" y="7846503"/>
            <a:ext cx="3260820" cy="455651"/>
          </a:xfrm>
          <a:prstGeom prst="triangle">
            <a:avLst>
              <a:gd name="adj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 sz="3400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4" name="矩形 63"/>
          <p:cNvSpPr/>
          <p:nvPr>
            <p:custDataLst>
              <p:tags r:id="rId11"/>
            </p:custDataLst>
          </p:nvPr>
        </p:nvSpPr>
        <p:spPr>
          <a:xfrm>
            <a:off x="15483585" y="4810135"/>
            <a:ext cx="6329642" cy="2562264"/>
          </a:xfrm>
          <a:prstGeom prst="rect">
            <a:avLst/>
          </a:prstGeom>
        </p:spPr>
        <p:txBody>
          <a:bodyPr wrap="square" anchor="ctr">
            <a:normAutofit/>
          </a:bodyPr>
          <a:p>
            <a:pPr marL="0" indent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Groovy</a:t>
            </a:r>
            <a:r>
              <a:rPr lang="zh-CN" altLang="en-US" sz="3400" spc="15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lt"/>
              </a:rPr>
              <a:t>其它特性</a:t>
            </a:r>
            <a:endParaRPr lang="zh-CN" altLang="en-US" sz="3400" spc="15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68" name="椭圆 67"/>
          <p:cNvSpPr/>
          <p:nvPr>
            <p:custDataLst>
              <p:tags r:id="rId12"/>
            </p:custDataLst>
          </p:nvPr>
        </p:nvSpPr>
        <p:spPr>
          <a:xfrm>
            <a:off x="11089429" y="8609531"/>
            <a:ext cx="692974" cy="692974"/>
          </a:xfrm>
          <a:prstGeom prst="ellipse">
            <a:avLst/>
          </a:prstGeom>
          <a:solidFill>
            <a:schemeClr val="accent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B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71" name="椭圆 70"/>
          <p:cNvSpPr/>
          <p:nvPr>
            <p:custDataLst>
              <p:tags r:id="rId13"/>
            </p:custDataLst>
          </p:nvPr>
        </p:nvSpPr>
        <p:spPr>
          <a:xfrm>
            <a:off x="18205533" y="8609531"/>
            <a:ext cx="692974" cy="692974"/>
          </a:xfrm>
          <a:prstGeom prst="ellipse">
            <a:avLst/>
          </a:prstGeom>
          <a:solidFill>
            <a:schemeClr val="accent3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 fontScale="80000" lnSpcReduction="20000"/>
          </a:bodyPr>
          <a:p>
            <a:pPr algn="ctr"/>
            <a:r>
              <a:rPr lang="en-US" altLang="zh-CN" sz="3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</a:t>
            </a:r>
            <a:endParaRPr lang="en-US" altLang="zh-CN" sz="3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  <p:custDataLst>
      <p:tags r:id="rId1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333976" y="3782058"/>
            <a:ext cx="11744209" cy="133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5395" b="1">
                <a:solidFill>
                  <a:srgbClr val="595959"/>
                </a:solidFill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Zee</a:t>
            </a:r>
            <a:endParaRPr lang="en-US" altLang="zh-CN" sz="5395" b="1">
              <a:solidFill>
                <a:srgbClr val="595959"/>
              </a:solidFill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79335" y="5208905"/>
            <a:ext cx="1212215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曾任阿里</a:t>
            </a:r>
            <a:r>
              <a:rPr lang="en-US" alt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Andorid</a:t>
            </a:r>
            <a:r>
              <a:rPr lang="zh-CN" sz="3200" dirty="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</a:rPr>
              <a:t>架构师，擅长移动架构、性能安全等领域。</a:t>
            </a:r>
            <a:endParaRPr lang="zh-CN" altLang="en-US" sz="3200" dirty="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</p:txBody>
      </p:sp>
      <p:sp>
        <p:nvSpPr>
          <p:cNvPr id="14" name="标题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ClrTx/>
              <a:buSzTx/>
              <a:buFontTx/>
            </a:pPr>
            <a:r>
              <a:rPr lang="en-US" altLang="zh-CN" sz="6000" b="1"/>
              <a:t>讲师简介</a:t>
            </a:r>
            <a:endParaRPr lang="en-US" altLang="zh-CN" sz="6000" b="1"/>
          </a:p>
        </p:txBody>
      </p:sp>
      <p:sp>
        <p:nvSpPr>
          <p:cNvPr id="3" name="TextBox 8"/>
          <p:cNvSpPr txBox="1"/>
          <p:nvPr/>
        </p:nvSpPr>
        <p:spPr>
          <a:xfrm>
            <a:off x="7244080" y="7065010"/>
            <a:ext cx="14359255" cy="875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欲速则不达，见小利则大事不成。</a:t>
            </a:r>
            <a:r>
              <a:rPr lang="en-US" altLang="zh-CN" sz="340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40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4" name="图片 3" descr="捕获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9090" y="3914775"/>
            <a:ext cx="3381375" cy="44564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spc="-200">
                <a:sym typeface="+mn-ea"/>
              </a:rPr>
              <a:t>Groovy</a:t>
            </a:r>
            <a:r>
              <a:rPr lang="zh-CN" altLang="en-US" spc="-200">
                <a:sym typeface="+mn-ea"/>
              </a:rPr>
              <a:t>动态特性</a:t>
            </a:r>
            <a:endParaRPr lang="zh-CN" altLang="en-US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>
            <a:off x="6108700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/>
              <a:t>动态</a:t>
            </a:r>
            <a:r>
              <a:rPr lang="en-US" altLang="zh-CN" b="1"/>
              <a:t>/</a:t>
            </a:r>
            <a:r>
              <a:rPr lang="zh-CN" altLang="en-US" b="1"/>
              <a:t>静态类型语言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657945" cy="636968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动态类型语言：动态类型语言是指</a:t>
            </a:r>
            <a:r>
              <a:rPr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在运行期间才去做数据类型检查的语言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，也就是说，在用动态类型的语言编程时，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可以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不用给变量指定数据类型，该语言会在你第一次赋值给变量时，在内部将数据类型记录下来。Python和Ruby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这些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就是一种典型的动态类型语言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70000"/>
              </a:lnSpc>
              <a:buClrTx/>
              <a:buSzTx/>
              <a:buFont typeface="Wingdings" panose="05000000000000000000" charset="0"/>
              <a:buChar char="Ø"/>
            </a:pP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静态类型语言：静态类型语言与动态类型语言刚好相反，</a:t>
            </a:r>
            <a:r>
              <a:rPr sz="4000"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它的数据类型是在编译其间检查的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，也就是说在写程序时要声明所有变量的数据类型，C/C++是静态类型语言的典型代表，其他的静态类型语言还有C#、J</a:t>
            </a: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ava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等。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/>
              <a:t>各种类型语言</a:t>
            </a:r>
            <a:endParaRPr lang="zh-CN" b="1"/>
          </a:p>
        </p:txBody>
      </p:sp>
      <p:pic>
        <p:nvPicPr>
          <p:cNvPr id="3" name="图片 2" descr="L$G4MA)[_U{A7(FGGKG)8UP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599815" y="2160270"/>
            <a:ext cx="14766290" cy="866965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en-US" altLang="zh-CN" b="1"/>
              <a:t>Groovy</a:t>
            </a:r>
            <a:r>
              <a:rPr lang="zh-CN" altLang="en-US" b="1"/>
              <a:t>的动态特性</a:t>
            </a:r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5519420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def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定义变量，类型由运行时对其赋值的类型类确定。</a:t>
            </a:r>
            <a:endParaRPr lang="zh-CN" altLang="en-US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</a:t>
            </a:r>
            <a:r>
              <a:rPr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ava中要使用继承才能实现多态，而Groovy轻而易举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。</a:t>
            </a:r>
            <a:endParaRPr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优势：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使用时非常</a:t>
            </a: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灵活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！</a:t>
            </a:r>
            <a:endParaRPr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1028700" lvl="1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l"/>
            </a:pPr>
            <a:r>
              <a:rPr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缺点：编译时不会检查类型，运行时报错</a:t>
            </a:r>
            <a:r>
              <a:rPr 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，需要更加注重细节。</a:t>
            </a:r>
            <a:endParaRPr 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lvl="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可以使用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MOP</a:t>
            </a:r>
            <a:r>
              <a:rPr lang="zh-CN" altLang="en-US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进行元编程。</a:t>
            </a:r>
            <a:r>
              <a:rPr lang="en-US" altLang="zh-CN" sz="38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	</a:t>
            </a:r>
            <a:endParaRPr lang="en-US" altLang="zh-CN" sz="38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69895" y="4845050"/>
            <a:ext cx="18345785" cy="2363470"/>
          </a:xfrm>
        </p:spPr>
        <p:txBody>
          <a:bodyPr/>
          <a:p>
            <a:r>
              <a:rPr lang="en-US" altLang="zh-CN" spc="-200">
                <a:sym typeface="+mn-ea"/>
              </a:rPr>
              <a:t>Groovy</a:t>
            </a:r>
            <a:r>
              <a:rPr lang="zh-CN" spc="-200">
                <a:sym typeface="+mn-ea"/>
              </a:rPr>
              <a:t>元编程</a:t>
            </a:r>
            <a:endParaRPr lang="zh-CN" spc="-200">
              <a:sym typeface="+mn-ea"/>
            </a:endParaRPr>
          </a:p>
        </p:txBody>
      </p:sp>
      <p:pic>
        <p:nvPicPr>
          <p:cNvPr id="3" name="图片 2" descr="303b32313533393132313bb5c6c5dd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22415" y="5310505"/>
            <a:ext cx="1343660" cy="134366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908" y="519000"/>
            <a:ext cx="21599654" cy="1100967"/>
          </a:xfrm>
        </p:spPr>
        <p:txBody>
          <a:bodyPr/>
          <a:lstStyle/>
          <a:p>
            <a:r>
              <a:rPr lang="zh-CN" b="1"/>
              <a:t>元编程</a:t>
            </a:r>
            <a:endParaRPr lang="zh-CN" b="1"/>
          </a:p>
        </p:txBody>
      </p:sp>
      <p:sp>
        <p:nvSpPr>
          <p:cNvPr id="6" name="矩形 5"/>
          <p:cNvSpPr/>
          <p:nvPr/>
        </p:nvSpPr>
        <p:spPr>
          <a:xfrm>
            <a:off x="720090" y="1800225"/>
            <a:ext cx="21115655" cy="8955405"/>
          </a:xfrm>
          <a:prstGeom prst="rect">
            <a:avLst/>
          </a:prstGeom>
        </p:spPr>
        <p:txBody>
          <a:bodyPr wrap="square">
            <a:spAutoFit/>
          </a:bodyPr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Java中可以通过反射，在运行时动态的获取类的属性，方法等信息，然后反射调用。但是没法直接做到往内中添加属性、方法和行为。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( 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需要通过动态字节码技术如ASM、javassist等技术来实现动态的修改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class )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MOP</a:t>
            </a:r>
            <a:r>
              <a:rPr lang="en-US" alt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(元对象协议)：Meta Object Protocol</a:t>
            </a:r>
            <a:endParaRPr 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  <a:p>
            <a:pPr marL="571500" indent="-571500" algn="l" latinLnBrk="1">
              <a:lnSpc>
                <a:spcPct val="180000"/>
              </a:lnSpc>
              <a:buClrTx/>
              <a:buSzTx/>
              <a:buFont typeface="Wingdings" panose="05000000000000000000" charset="0"/>
              <a:buChar char="Ø"/>
            </a:pPr>
            <a:r>
              <a:rPr lang="zh-CN" sz="4000">
                <a:solidFill>
                  <a:srgbClr val="595959"/>
                </a:solidFill>
                <a:uFillTx/>
                <a:latin typeface="微软雅黑" panose="020B0503020204020204" pitchFamily="34" charset="-122"/>
                <a:ea typeface="黑体" panose="02010609060101010101" pitchFamily="49" charset="-122"/>
                <a:cs typeface="微软雅黑" panose="020B0503020204020204" pitchFamily="34" charset="-122"/>
                <a:sym typeface="+mn-ea"/>
              </a:rPr>
              <a:t>Groovy直接可以使用MOP进行元编程，我们可以基于应用当前的状态，动态的添加或者改变类的方法和行为。比如在某个Groovy类中并没有实现某个方法，这个方法的具体操作由服务器来控制，使用元编程，为这个类动态添加方法，或者替换原来的实现，然后可以进行调用。</a:t>
            </a:r>
            <a:endParaRPr lang="en-US" altLang="zh-CN" sz="4000">
              <a:solidFill>
                <a:srgbClr val="595959"/>
              </a:solidFill>
              <a:uFillTx/>
              <a:latin typeface="微软雅黑" panose="020B0503020204020204" pitchFamily="34" charset="-122"/>
              <a:ea typeface="黑体" panose="02010609060101010101" pitchFamily="49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i"/>
  <p:tag name="KSO_WM_UNIT_INDEX" val="1_1"/>
  <p:tag name="KSO_WM_UNIT_ID" val="diagram726_3*m_i*1_1"/>
  <p:tag name="KSO_WM_TEMPLATE_CATEGORY" val="diagram"/>
  <p:tag name="KSO_WM_TEMPLATE_INDEX" val="726"/>
  <p:tag name="KSO_WM_UNIT_LAYERLEVEL" val="1_1"/>
  <p:tag name="KSO_WM_TAG_VERSION" val="1.0"/>
  <p:tag name="KSO_WM_BEAUTIFY_FLAG" val="#wm#"/>
  <p:tag name="KSO_WM_DIAGRAM_GROUP_CODE" val="m1-1"/>
  <p:tag name="KSO_WM_UNIT_LINE_FORE_SCHEMECOLOR_INDEX_BRIGHTNESS" val="0"/>
  <p:tag name="KSO_WM_UNIT_LINE_FORE_SCHEMECOLOR_INDEX" val="6"/>
  <p:tag name="KSO_WM_UNIT_LINE_FILL_TYPE" val="2"/>
  <p:tag name="KSO_WM_UNIT_USESOURCEFORMAT_APPLY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2"/>
  <p:tag name="KSO_WM_UNIT_ID" val="diagram726_3*m_h_i*1_3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3_1"/>
  <p:tag name="KSO_WM_UNIT_ID" val="diagram726_3*m_h_f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2_1"/>
  <p:tag name="KSO_WM_UNIT_ID" val="diagram726_3*m_h_i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3_1"/>
  <p:tag name="KSO_WM_UNIT_ID" val="diagram726_3*m_h_i*1_3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SLIDE_ITEM_CNT" val="3"/>
</p:tagLst>
</file>

<file path=ppt/tags/tag15.xml><?xml version="1.0" encoding="utf-8"?>
<p:tagLst xmlns:p="http://schemas.openxmlformats.org/presentationml/2006/main">
  <p:tag name="KSO_WM_UNIT_PLACING_PICTURE_USER_VIEWPORT" val="{&quot;height&quot;:6672,&quot;width&quot;:11364}"/>
</p:tagLst>
</file>

<file path=ppt/tags/tag2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3"/>
  <p:tag name="KSO_WM_UNIT_ID" val="diagram726_3*m_h_i*1_1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1_2"/>
  <p:tag name="KSO_WM_UNIT_ID" val="diagram726_3*m_h_i*1_1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4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1_1"/>
  <p:tag name="KSO_WM_UNIT_ID" val="diagram726_3*m_h_f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m_h_i"/>
  <p:tag name="KSO_WM_UNIT_INDEX" val="1_1_1"/>
  <p:tag name="KSO_WM_UNIT_ID" val="diagram726_3*m_h_i*1_1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6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3"/>
  <p:tag name="KSO_WM_UNIT_ID" val="diagram726_3*m_h_i*1_2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2_2"/>
  <p:tag name="KSO_WM_UNIT_ID" val="diagram726_3*m_h_i*1_2_2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.4"/>
  <p:tag name="KSO_WM_UNIT_FILL_FORE_SCHEMECOLOR_INDEX" val="6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UNIT_SUBTYPE" val="a"/>
  <p:tag name="KSO_WM_UNIT_PRESET_TEXT" val="单击此处添加文本具体内容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m_h_f"/>
  <p:tag name="KSO_WM_UNIT_INDEX" val="1_2_1"/>
  <p:tag name="KSO_WM_UNIT_ID" val="diagram726_3*m_h_f*1_2_1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m_h_i"/>
  <p:tag name="KSO_WM_UNIT_INDEX" val="1_3_3"/>
  <p:tag name="KSO_WM_UNIT_ID" val="diagram726_3*m_h_i*1_3_3"/>
  <p:tag name="KSO_WM_TEMPLATE_CATEGORY" val="diagram"/>
  <p:tag name="KSO_WM_TEMPLATE_INDEX" val="726"/>
  <p:tag name="KSO_WM_UNIT_LAYERLEVEL" val="1_1_1"/>
  <p:tag name="KSO_WM_TAG_VERSION" val="1.0"/>
  <p:tag name="KSO_WM_BEAUTIFY_FLAG" val="#wm#"/>
  <p:tag name="KSO_WM_DIAGRAM_GROUP_CODE" val="m1-1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Office 主题​​">
  <a:themeElements>
    <a:clrScheme name="蓝色暖调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tx1">
              <a:lumMod val="50000"/>
              <a:lumOff val="50000"/>
            </a:schemeClr>
          </a:solidFill>
          <a:prstDash val="lgDash"/>
        </a:ln>
      </a:spPr>
      <a:bodyPr wrap="square" rtlCol="0" anchor="ctr">
        <a:spAutoFit/>
      </a:bodyPr>
      <a:lstStyle>
        <a:defPPr marL="457200" indent="-457200" algn="l">
          <a:lnSpc>
            <a:spcPct val="150000"/>
          </a:lnSpc>
          <a:buFont typeface="Wingdings" panose="05000000000000000000" pitchFamily="2" charset="2"/>
          <a:buChar char="v"/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</a:defRPr>
        </a:defPPr>
      </a:lstStyle>
    </a:spDef>
    <a:lnDef>
      <a:spPr>
        <a:ln w="57150">
          <a:solidFill>
            <a:schemeClr val="tx1">
              <a:lumMod val="50000"/>
              <a:lumOff val="50000"/>
            </a:schemeClr>
          </a:solidFill>
          <a:prstDash val="solid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none" lIns="91440" tIns="45720" rIns="91440" bIns="45720" rtlCol="0">
        <a:normAutofit/>
      </a:bodyPr>
      <a:lstStyle>
        <a:defPPr algn="ctr">
          <a:lnSpc>
            <a:spcPct val="150000"/>
          </a:lnSpc>
          <a:defRPr sz="3200" smtClean="0">
            <a:solidFill>
              <a:srgbClr val="595959"/>
            </a:solidFill>
            <a:latin typeface="黑体" panose="02010609060101010101" pitchFamily="49" charset="-122"/>
            <a:ea typeface="黑体" panose="02010609060101010101" pitchFamily="49" charset="-122"/>
            <a:cs typeface="Source Han Sans CN Normal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1436</Words>
  <Application>WPS 演示</Application>
  <PresentationFormat>自定义</PresentationFormat>
  <Paragraphs>90</Paragraphs>
  <Slides>15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9" baseType="lpstr">
      <vt:lpstr>Arial</vt:lpstr>
      <vt:lpstr>宋体</vt:lpstr>
      <vt:lpstr>Wingdings</vt:lpstr>
      <vt:lpstr>黑体</vt:lpstr>
      <vt:lpstr>Source Han Sans CN Normal</vt:lpstr>
      <vt:lpstr>思源黑体 CN Bold</vt:lpstr>
      <vt:lpstr>微软雅黑</vt:lpstr>
      <vt:lpstr>Times New Roman</vt:lpstr>
      <vt:lpstr>Noto Sans CJK SC Medium</vt:lpstr>
      <vt:lpstr>Wingdings</vt:lpstr>
      <vt:lpstr>楷体</vt:lpstr>
      <vt:lpstr>Arial Unicode MS</vt:lpstr>
      <vt:lpstr>Calibri</vt:lpstr>
      <vt:lpstr>Office 主题​​</vt:lpstr>
      <vt:lpstr>PowerPoint 演示文稿</vt:lpstr>
      <vt:lpstr>Android Gradle 02</vt:lpstr>
      <vt:lpstr>讲师简介</vt:lpstr>
      <vt:lpstr>Groovy类与方法</vt:lpstr>
      <vt:lpstr>getter/setter</vt:lpstr>
      <vt:lpstr>多种访问get/set方式</vt:lpstr>
      <vt:lpstr>Groovy的动态特性</vt:lpstr>
      <vt:lpstr>Groovy闭包</vt:lpstr>
      <vt:lpstr>元编程</vt:lpstr>
      <vt:lpstr>元编程</vt:lpstr>
      <vt:lpstr>MOP方法拦截</vt:lpstr>
      <vt:lpstr>MOP方法注入</vt:lpstr>
      <vt:lpstr>MOP方法合成</vt:lpstr>
      <vt:lpstr>动态特性及元编程</vt:lpstr>
      <vt:lpstr>运算符重载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css布局</dc:title>
  <dc:creator>刘碎春</dc:creator>
  <cp:lastModifiedBy>sheji</cp:lastModifiedBy>
  <cp:revision>3142</cp:revision>
  <dcterms:created xsi:type="dcterms:W3CDTF">2014-06-24T08:28:00Z</dcterms:created>
  <dcterms:modified xsi:type="dcterms:W3CDTF">2021-05-28T13:09:36Z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0712A75B51E04CF8A429D6417E1EC472</vt:lpwstr>
  </property>
</Properties>
</file>