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media/image1.svg" ContentType="image/svg+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28"/>
  </p:handoutMasterIdLst>
  <p:sldIdLst>
    <p:sldId id="911" r:id="rId3"/>
    <p:sldId id="888" r:id="rId5"/>
    <p:sldId id="969" r:id="rId6"/>
    <p:sldId id="693" r:id="rId7"/>
    <p:sldId id="1134" r:id="rId8"/>
    <p:sldId id="1151" r:id="rId9"/>
    <p:sldId id="1152" r:id="rId10"/>
    <p:sldId id="1153" r:id="rId11"/>
    <p:sldId id="1154" r:id="rId12"/>
    <p:sldId id="1159" r:id="rId13"/>
    <p:sldId id="1155" r:id="rId14"/>
    <p:sldId id="1156" r:id="rId15"/>
    <p:sldId id="1157" r:id="rId16"/>
    <p:sldId id="1158" r:id="rId17"/>
    <p:sldId id="1105" r:id="rId18"/>
    <p:sldId id="1160" r:id="rId19"/>
    <p:sldId id="1161" r:id="rId20"/>
    <p:sldId id="1138" r:id="rId21"/>
    <p:sldId id="1139" r:id="rId22"/>
    <p:sldId id="1140" r:id="rId23"/>
    <p:sldId id="1148" r:id="rId24"/>
    <p:sldId id="1149" r:id="rId25"/>
    <p:sldId id="1163" r:id="rId26"/>
    <p:sldId id="1162" r:id="rId27"/>
  </p:sldIdLst>
  <p:sldSz cx="23039070" cy="1296035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68CA6741-D517-47A3-B4C6-5CB7F7DC5A2E}">
          <p14:sldIdLst>
            <p14:sldId id="911"/>
            <p14:sldId id="888"/>
            <p14:sldId id="969"/>
            <p14:sldId id="1134"/>
            <p14:sldId id="1151"/>
            <p14:sldId id="1152"/>
            <p14:sldId id="1153"/>
            <p14:sldId id="1154"/>
            <p14:sldId id="1159"/>
            <p14:sldId id="1155"/>
            <p14:sldId id="1156"/>
            <p14:sldId id="1157"/>
            <p14:sldId id="1158"/>
            <p14:sldId id="1105"/>
            <p14:sldId id="1160"/>
            <p14:sldId id="1161"/>
            <p14:sldId id="1138"/>
            <p14:sldId id="1139"/>
            <p14:sldId id="1140"/>
            <p14:sldId id="1148"/>
            <p14:sldId id="1149"/>
            <p14:sldId id="1163"/>
            <p14:sldId id="1162"/>
            <p14:sldId id="693"/>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595959"/>
    <a:srgbClr val="1577BA"/>
    <a:srgbClr val="E86348"/>
    <a:srgbClr val="FA7736"/>
    <a:srgbClr val="87A896"/>
    <a:srgbClr val="C4C4C4"/>
    <a:srgbClr val="4D4D4D"/>
    <a:srgbClr val="828282"/>
    <a:srgbClr val="7F8F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85" autoAdjust="0"/>
    <p:restoredTop sz="95268" autoAdjust="0"/>
  </p:normalViewPr>
  <p:slideViewPr>
    <p:cSldViewPr>
      <p:cViewPr varScale="1">
        <p:scale>
          <a:sx n="44" d="100"/>
          <a:sy n="44" d="100"/>
        </p:scale>
        <p:origin x="970" y="86"/>
      </p:cViewPr>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802"/>
    </p:cViewPr>
  </p:sorterViewPr>
  <p:notesViewPr>
    <p:cSldViewPr>
      <p:cViewPr varScale="1">
        <p:scale>
          <a:sx n="87" d="100"/>
          <a:sy n="87" d="100"/>
        </p:scale>
        <p:origin x="3840" y="72"/>
      </p:cViewPr>
      <p:guideLst>
        <p:guide orient="horz" pos="2591"/>
        <p:guide pos="2165"/>
      </p:guideLst>
    </p:cSldViewPr>
  </p:notesViewPr>
  <p:gridSpacing cx="45000" cy="450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2" Type="http://schemas.openxmlformats.org/officeDocument/2006/relationships/commentAuthors" Target="commentAuthors.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 Target="slides/slide1.xml"/><Relationship Id="rId29" Type="http://schemas.openxmlformats.org/officeDocument/2006/relationships/presProps" Target="presProps.xml"/><Relationship Id="rId28" Type="http://schemas.openxmlformats.org/officeDocument/2006/relationships/handoutMaster" Target="handoutMasters/handoutMaster1.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699DAC0-913F-4CFB-852F-43CCF0357516}"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2891DBA-2A2E-4F32-BB14-713FAEE65AFF}" type="slidenum">
              <a:rPr lang="zh-CN" altLang="en-US" smtClean="0"/>
            </a:fld>
            <a:endParaRPr lang="zh-CN" altLang="en-US"/>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5B019A-55AE-4BF7-B4D3-0D825A3F122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846743-8D4B-4DFC-A9C0-210E1C1A603E}" type="slidenum">
              <a:rPr lang="zh-CN" altLang="en-US" smtClean="0"/>
            </a:fld>
            <a:endParaRPr lang="zh-CN" altLang="en-US"/>
          </a:p>
        </p:txBody>
      </p:sp>
    </p:spTree>
  </p:cSld>
  <p:clrMap bg1="lt1" tx1="dk1" bg2="lt2" tx2="dk2" accent1="accent1" accent2="accent2" accent3="accent3" accent4="accent4" accent5="accent5" accent6="accent6" hlink="hlink" folHlink="folHlink"/>
  <p:hf sldNum="0" hdr="0" ftr="0" dt="0"/>
  <p:notesStyle>
    <a:lvl1pPr marL="0" algn="l" defTabSz="1219200" rtl="0" eaLnBrk="1" latinLnBrk="0" hangingPunct="1">
      <a:defRPr sz="1600" kern="1200">
        <a:solidFill>
          <a:schemeClr val="tx1"/>
        </a:solidFill>
        <a:latin typeface="+mn-lt"/>
        <a:ea typeface="+mn-ea"/>
        <a:cs typeface="+mn-cs"/>
      </a:defRPr>
    </a:lvl1pPr>
    <a:lvl2pPr marL="609600" algn="l" defTabSz="1219200" rtl="0" eaLnBrk="1" latinLnBrk="0" hangingPunct="1">
      <a:defRPr sz="1600" kern="1200">
        <a:solidFill>
          <a:schemeClr val="tx1"/>
        </a:solidFill>
        <a:latin typeface="+mn-lt"/>
        <a:ea typeface="+mn-ea"/>
        <a:cs typeface="+mn-cs"/>
      </a:defRPr>
    </a:lvl2pPr>
    <a:lvl3pPr marL="1219200" algn="l" defTabSz="1219200" rtl="0" eaLnBrk="1" latinLnBrk="0" hangingPunct="1">
      <a:defRPr sz="1600" kern="1200">
        <a:solidFill>
          <a:schemeClr val="tx1"/>
        </a:solidFill>
        <a:latin typeface="+mn-lt"/>
        <a:ea typeface="+mn-ea"/>
        <a:cs typeface="+mn-cs"/>
      </a:defRPr>
    </a:lvl3pPr>
    <a:lvl4pPr marL="1828800" algn="l" defTabSz="1219200" rtl="0" eaLnBrk="1" latinLnBrk="0" hangingPunct="1">
      <a:defRPr sz="1600" kern="1200">
        <a:solidFill>
          <a:schemeClr val="tx1"/>
        </a:solidFill>
        <a:latin typeface="+mn-lt"/>
        <a:ea typeface="+mn-ea"/>
        <a:cs typeface="+mn-cs"/>
      </a:defRPr>
    </a:lvl4pPr>
    <a:lvl5pPr marL="2438400" algn="l" defTabSz="1219200" rtl="0" eaLnBrk="1" latinLnBrk="0" hangingPunct="1">
      <a:defRPr sz="1600" kern="1200">
        <a:solidFill>
          <a:schemeClr val="tx1"/>
        </a:solidFill>
        <a:latin typeface="+mn-lt"/>
        <a:ea typeface="+mn-ea"/>
        <a:cs typeface="+mn-cs"/>
      </a:defRPr>
    </a:lvl5pPr>
    <a:lvl6pPr marL="3048000" algn="l" defTabSz="1219200" rtl="0" eaLnBrk="1" latinLnBrk="0" hangingPunct="1">
      <a:defRPr sz="1600" kern="1200">
        <a:solidFill>
          <a:schemeClr val="tx1"/>
        </a:solidFill>
        <a:latin typeface="+mn-lt"/>
        <a:ea typeface="+mn-ea"/>
        <a:cs typeface="+mn-cs"/>
      </a:defRPr>
    </a:lvl6pPr>
    <a:lvl7pPr marL="3657600" algn="l" defTabSz="1219200" rtl="0" eaLnBrk="1" latinLnBrk="0" hangingPunct="1">
      <a:defRPr sz="1600" kern="1200">
        <a:solidFill>
          <a:schemeClr val="tx1"/>
        </a:solidFill>
        <a:latin typeface="+mn-lt"/>
        <a:ea typeface="+mn-ea"/>
        <a:cs typeface="+mn-cs"/>
      </a:defRPr>
    </a:lvl7pPr>
    <a:lvl8pPr marL="4267200" algn="l" defTabSz="1219200" rtl="0" eaLnBrk="1" latinLnBrk="0" hangingPunct="1">
      <a:defRPr sz="1600" kern="1200">
        <a:solidFill>
          <a:schemeClr val="tx1"/>
        </a:solidFill>
        <a:latin typeface="+mn-lt"/>
        <a:ea typeface="+mn-ea"/>
        <a:cs typeface="+mn-cs"/>
      </a:defRPr>
    </a:lvl8pPr>
    <a:lvl9pPr marL="4876800" algn="l" defTabSz="121920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空白版式">
    <p:spTree>
      <p:nvGrpSpPr>
        <p:cNvPr id="1" name=""/>
        <p:cNvGrpSpPr/>
        <p:nvPr/>
      </p:nvGrpSpPr>
      <p:grpSpPr>
        <a:xfrm>
          <a:off x="0" y="0"/>
          <a:ext cx="0" cy="0"/>
          <a:chOff x="0" y="0"/>
          <a:chExt cx="0" cy="0"/>
        </a:xfrm>
      </p:grpSpPr>
      <p:grpSp>
        <p:nvGrpSpPr>
          <p:cNvPr id="4" name="组合 3"/>
          <p:cNvGrpSpPr/>
          <p:nvPr userDrawn="1"/>
        </p:nvGrpSpPr>
        <p:grpSpPr>
          <a:xfrm>
            <a:off x="18527484" y="12240175"/>
            <a:ext cx="4511904" cy="461665"/>
            <a:chOff x="14617521" y="12240174"/>
            <a:chExt cx="4511904" cy="461665"/>
          </a:xfrm>
        </p:grpSpPr>
        <p:sp>
          <p:nvSpPr>
            <p:cNvPr id="5" name="文本框 4"/>
            <p:cNvSpPr txBox="1"/>
            <p:nvPr userDrawn="1"/>
          </p:nvSpPr>
          <p:spPr>
            <a:xfrm>
              <a:off x="16443027" y="12240175"/>
              <a:ext cx="2214880" cy="460375"/>
            </a:xfrm>
            <a:prstGeom prst="rect">
              <a:avLst/>
            </a:prstGeom>
            <a:noFill/>
          </p:spPr>
          <p:txBody>
            <a:bodyPr wrap="none" rtlCol="0">
              <a:spAutoFit/>
            </a:bodyPr>
            <a:p>
              <a:r>
                <a:rPr lang="en-US" altLang="zh-CN" sz="2400" b="1">
                  <a:solidFill>
                    <a:srgbClr val="090A3C"/>
                  </a:solidFill>
                  <a:latin typeface="思源黑体 CN Bold" panose="020B0800000000000000" pitchFamily="34" charset="-122"/>
                  <a:ea typeface="思源黑体 CN Bold" panose="020B0800000000000000" pitchFamily="34" charset="-122"/>
                </a:rPr>
                <a:t>| </a:t>
              </a:r>
              <a:r>
                <a:rPr lang="en-US" altLang="zh-CN" sz="2000">
                  <a:solidFill>
                    <a:srgbClr val="090A3C"/>
                  </a:solidFill>
                  <a:uFillTx/>
                  <a:latin typeface="微软雅黑" panose="020B0503020204020204" pitchFamily="34" charset="-122"/>
                  <a:ea typeface="黑体" panose="02010609060101010101" pitchFamily="49" charset="-122"/>
                </a:rPr>
                <a:t>ANDROID</a:t>
              </a:r>
              <a:r>
                <a:rPr lang="zh-CN" altLang="en-US" sz="2000">
                  <a:solidFill>
                    <a:srgbClr val="090A3C"/>
                  </a:solidFill>
                  <a:uFillTx/>
                  <a:latin typeface="微软雅黑" panose="020B0503020204020204" pitchFamily="34" charset="-122"/>
                  <a:ea typeface="黑体" panose="02010609060101010101" pitchFamily="49" charset="-122"/>
                </a:rPr>
                <a:t>课程</a:t>
              </a:r>
              <a:endParaRPr lang="zh-CN" altLang="en-US" sz="2000">
                <a:solidFill>
                  <a:srgbClr val="090A3C"/>
                </a:solidFill>
                <a:uFillTx/>
                <a:latin typeface="微软雅黑" panose="020B0503020204020204" pitchFamily="34" charset="-122"/>
                <a:ea typeface="黑体" panose="02010609060101010101" pitchFamily="49" charset="-122"/>
              </a:endParaRPr>
            </a:p>
          </p:txBody>
        </p:sp>
        <p:pic>
          <p:nvPicPr>
            <p:cNvPr id="18" name="图片 1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17521" y="12241039"/>
              <a:ext cx="1843200" cy="460800"/>
            </a:xfrm>
            <a:prstGeom prst="rect">
              <a:avLst/>
            </a:prstGeom>
          </p:spPr>
        </p:pic>
        <p:sp>
          <p:nvSpPr>
            <p:cNvPr id="7" name="文本框 6"/>
            <p:cNvSpPr txBox="1"/>
            <p:nvPr userDrawn="1"/>
          </p:nvSpPr>
          <p:spPr>
            <a:xfrm>
              <a:off x="18944694" y="12240174"/>
              <a:ext cx="184731" cy="461665"/>
            </a:xfrm>
            <a:prstGeom prst="rect">
              <a:avLst/>
            </a:prstGeom>
            <a:noFill/>
          </p:spPr>
          <p:txBody>
            <a:bodyPr wrap="none" rtlCol="0">
              <a:spAutoFit/>
            </a:bodyPr>
            <a:p>
              <a:endParaRPr lang="en-US" sz="2400">
                <a:solidFill>
                  <a:srgbClr val="090A3C"/>
                </a:solidFill>
                <a:latin typeface="思源黑体 CN Bold" panose="020B0800000000000000" pitchFamily="34" charset="-122"/>
                <a:ea typeface="思源黑体 CN Bold" panose="020B0800000000000000"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正文版式">
    <p:spTree>
      <p:nvGrpSpPr>
        <p:cNvPr id="1" name=""/>
        <p:cNvGrpSpPr/>
        <p:nvPr/>
      </p:nvGrpSpPr>
      <p:grpSpPr>
        <a:xfrm>
          <a:off x="0" y="0"/>
          <a:ext cx="0" cy="0"/>
          <a:chOff x="0" y="0"/>
          <a:chExt cx="0" cy="0"/>
        </a:xfrm>
      </p:grpSpPr>
      <p:sp>
        <p:nvSpPr>
          <p:cNvPr id="10" name="矩形 9"/>
          <p:cNvSpPr/>
          <p:nvPr userDrawn="1"/>
        </p:nvSpPr>
        <p:spPr>
          <a:xfrm>
            <a:off x="1" y="539959"/>
            <a:ext cx="719907" cy="1080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000">
              <a:latin typeface="微软雅黑" panose="020B0503020204020204" pitchFamily="34" charset="-122"/>
              <a:ea typeface="黑体" panose="02010609060101010101" pitchFamily="49" charset="-122"/>
            </a:endParaRPr>
          </a:p>
        </p:txBody>
      </p:sp>
      <p:sp>
        <p:nvSpPr>
          <p:cNvPr id="2" name="矩形 1"/>
          <p:cNvSpPr/>
          <p:nvPr userDrawn="1"/>
        </p:nvSpPr>
        <p:spPr>
          <a:xfrm>
            <a:off x="1" y="539959"/>
            <a:ext cx="719907" cy="108000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000">
              <a:ea typeface="黑体" panose="02010609060101010101" pitchFamily="49" charset="-122"/>
            </a:endParaRPr>
          </a:p>
        </p:txBody>
      </p:sp>
      <p:sp>
        <p:nvSpPr>
          <p:cNvPr id="11" name="标题占位符 1"/>
          <p:cNvSpPr>
            <a:spLocks noGrp="1"/>
          </p:cNvSpPr>
          <p:nvPr>
            <p:ph type="title"/>
          </p:nvPr>
        </p:nvSpPr>
        <p:spPr>
          <a:xfrm>
            <a:off x="719908" y="519000"/>
            <a:ext cx="21599654" cy="1100967"/>
          </a:xfrm>
          <a:prstGeom prst="rect">
            <a:avLst/>
          </a:prstGeom>
        </p:spPr>
        <p:txBody>
          <a:bodyPr vert="horz" lIns="91440" tIns="45720" rIns="91440" bIns="45720" rtlCol="0" anchor="ctr">
            <a:noAutofit/>
          </a:bodyPr>
          <a:lstStyle>
            <a:lvl1pPr>
              <a:defRPr sz="6000" b="1" u="none" strike="noStrike" kern="1200" cap="none" spc="0" normalizeH="0">
                <a:solidFill>
                  <a:srgbClr val="00B050"/>
                </a:solidFill>
                <a:uFillTx/>
                <a:latin typeface="微软雅黑" panose="020B0503020204020204" pitchFamily="34" charset="-122"/>
                <a:ea typeface="黑体" panose="02010609060101010101" pitchFamily="49" charset="-122"/>
              </a:defRPr>
            </a:lvl1pPr>
          </a:lstStyle>
          <a:p>
            <a:r>
              <a:rPr lang="zh-CN" altLang="en-US" dirty="0"/>
              <a:t>单击此处编辑母版标题样式</a:t>
            </a:r>
            <a:endParaRPr lang="zh-CN" altLang="en-US" dirty="0"/>
          </a:p>
        </p:txBody>
      </p:sp>
      <p:grpSp>
        <p:nvGrpSpPr>
          <p:cNvPr id="4" name="组合 3"/>
          <p:cNvGrpSpPr/>
          <p:nvPr userDrawn="1"/>
        </p:nvGrpSpPr>
        <p:grpSpPr>
          <a:xfrm>
            <a:off x="18527484" y="12240175"/>
            <a:ext cx="4511904" cy="461665"/>
            <a:chOff x="14617521" y="12240174"/>
            <a:chExt cx="4511904" cy="461665"/>
          </a:xfrm>
        </p:grpSpPr>
        <p:sp>
          <p:nvSpPr>
            <p:cNvPr id="5" name="文本框 4"/>
            <p:cNvSpPr txBox="1"/>
            <p:nvPr userDrawn="1"/>
          </p:nvSpPr>
          <p:spPr>
            <a:xfrm>
              <a:off x="16443027" y="12240175"/>
              <a:ext cx="2214880" cy="460375"/>
            </a:xfrm>
            <a:prstGeom prst="rect">
              <a:avLst/>
            </a:prstGeom>
            <a:noFill/>
          </p:spPr>
          <p:txBody>
            <a:bodyPr wrap="none" rtlCol="0">
              <a:spAutoFit/>
            </a:bodyPr>
            <a:p>
              <a:r>
                <a:rPr lang="en-US" altLang="zh-CN" sz="2400" b="1">
                  <a:solidFill>
                    <a:srgbClr val="090A3C"/>
                  </a:solidFill>
                  <a:latin typeface="思源黑体 CN Bold" panose="020B0800000000000000" pitchFamily="34" charset="-122"/>
                  <a:ea typeface="思源黑体 CN Bold" panose="020B0800000000000000" pitchFamily="34" charset="-122"/>
                </a:rPr>
                <a:t>| </a:t>
              </a:r>
              <a:r>
                <a:rPr lang="en-US" altLang="zh-CN" sz="2000">
                  <a:solidFill>
                    <a:srgbClr val="090A3C"/>
                  </a:solidFill>
                  <a:uFillTx/>
                  <a:latin typeface="微软雅黑" panose="020B0503020204020204" pitchFamily="34" charset="-122"/>
                  <a:ea typeface="黑体" panose="02010609060101010101" pitchFamily="49" charset="-122"/>
                </a:rPr>
                <a:t>ANDROID</a:t>
              </a:r>
              <a:r>
                <a:rPr lang="zh-CN" altLang="en-US" sz="2000">
                  <a:solidFill>
                    <a:srgbClr val="090A3C"/>
                  </a:solidFill>
                  <a:uFillTx/>
                  <a:latin typeface="微软雅黑" panose="020B0503020204020204" pitchFamily="34" charset="-122"/>
                  <a:ea typeface="黑体" panose="02010609060101010101" pitchFamily="49" charset="-122"/>
                </a:rPr>
                <a:t>课程</a:t>
              </a:r>
              <a:endParaRPr lang="zh-CN" altLang="en-US" sz="2000">
                <a:solidFill>
                  <a:srgbClr val="090A3C"/>
                </a:solidFill>
                <a:uFillTx/>
                <a:latin typeface="微软雅黑" panose="020B0503020204020204" pitchFamily="34" charset="-122"/>
                <a:ea typeface="黑体" panose="02010609060101010101" pitchFamily="49" charset="-122"/>
              </a:endParaRPr>
            </a:p>
          </p:txBody>
        </p:sp>
        <p:pic>
          <p:nvPicPr>
            <p:cNvPr id="18" name="图片 1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17521" y="12241039"/>
              <a:ext cx="1843200" cy="460800"/>
            </a:xfrm>
            <a:prstGeom prst="rect">
              <a:avLst/>
            </a:prstGeom>
          </p:spPr>
        </p:pic>
        <p:sp>
          <p:nvSpPr>
            <p:cNvPr id="7" name="文本框 6"/>
            <p:cNvSpPr txBox="1"/>
            <p:nvPr userDrawn="1"/>
          </p:nvSpPr>
          <p:spPr>
            <a:xfrm>
              <a:off x="18944694" y="12240174"/>
              <a:ext cx="184731" cy="461665"/>
            </a:xfrm>
            <a:prstGeom prst="rect">
              <a:avLst/>
            </a:prstGeom>
            <a:noFill/>
          </p:spPr>
          <p:txBody>
            <a:bodyPr wrap="none" rtlCol="0">
              <a:spAutoFit/>
            </a:bodyPr>
            <a:p>
              <a:endParaRPr lang="en-US" sz="2400">
                <a:solidFill>
                  <a:srgbClr val="090A3C"/>
                </a:solidFill>
                <a:latin typeface="思源黑体 CN Bold" panose="020B0800000000000000" pitchFamily="34" charset="-122"/>
                <a:ea typeface="思源黑体 CN Bold" panose="020B0800000000000000"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bg>
      <p:bgPr>
        <a:blipFill rotWithShape="1">
          <a:blip r:embed="rId2">
            <a:alphaModFix amt="13000"/>
          </a:blip>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4798060" y="4453255"/>
            <a:ext cx="13921740" cy="2454910"/>
          </a:xfrm>
        </p:spPr>
        <p:txBody>
          <a:bodyPr>
            <a:noAutofit/>
          </a:bodyPr>
          <a:lstStyle>
            <a:lvl1pPr algn="ctr" eaLnBrk="1" fontAlgn="auto" latinLnBrk="0" hangingPunct="1">
              <a:lnSpc>
                <a:spcPct val="100000"/>
              </a:lnSpc>
              <a:defRPr sz="8800" b="1" u="none" strike="noStrike" kern="1200" cap="none" spc="0" normalizeH="0">
                <a:solidFill>
                  <a:srgbClr val="00B050"/>
                </a:solidFill>
                <a:uFillTx/>
                <a:latin typeface="微软雅黑" panose="020B0503020204020204" pitchFamily="34" charset="-122"/>
                <a:ea typeface="黑体" panose="02010609060101010101" pitchFamily="49" charset="-122"/>
              </a:defRPr>
            </a:lvl1pPr>
          </a:lstStyle>
          <a:p>
            <a:r>
              <a:rPr lang="zh-CN" altLang="en-US" smtClean="0"/>
              <a:t>单击此处编辑母版标题样式</a:t>
            </a:r>
            <a:endParaRPr lang="zh-CN" altLang="en-US" smtClean="0"/>
          </a:p>
        </p:txBody>
      </p:sp>
      <p:grpSp>
        <p:nvGrpSpPr>
          <p:cNvPr id="4" name="组合 3"/>
          <p:cNvGrpSpPr/>
          <p:nvPr userDrawn="1"/>
        </p:nvGrpSpPr>
        <p:grpSpPr>
          <a:xfrm>
            <a:off x="18527484" y="12240175"/>
            <a:ext cx="4511904" cy="461665"/>
            <a:chOff x="14617521" y="12240174"/>
            <a:chExt cx="4511904" cy="461665"/>
          </a:xfrm>
        </p:grpSpPr>
        <p:sp>
          <p:nvSpPr>
            <p:cNvPr id="5" name="文本框 4"/>
            <p:cNvSpPr txBox="1"/>
            <p:nvPr userDrawn="1"/>
          </p:nvSpPr>
          <p:spPr>
            <a:xfrm>
              <a:off x="16443027" y="12240175"/>
              <a:ext cx="2214880" cy="460375"/>
            </a:xfrm>
            <a:prstGeom prst="rect">
              <a:avLst/>
            </a:prstGeom>
            <a:noFill/>
          </p:spPr>
          <p:txBody>
            <a:bodyPr wrap="none" rtlCol="0">
              <a:spAutoFit/>
            </a:bodyPr>
            <a:p>
              <a:r>
                <a:rPr lang="en-US" altLang="zh-CN" sz="2400" b="1">
                  <a:solidFill>
                    <a:srgbClr val="090A3C"/>
                  </a:solidFill>
                  <a:latin typeface="思源黑体 CN Bold" panose="020B0800000000000000" pitchFamily="34" charset="-122"/>
                  <a:ea typeface="思源黑体 CN Bold" panose="020B0800000000000000" pitchFamily="34" charset="-122"/>
                </a:rPr>
                <a:t>| </a:t>
              </a:r>
              <a:r>
                <a:rPr lang="en-US" altLang="zh-CN" sz="2000">
                  <a:solidFill>
                    <a:srgbClr val="090A3C"/>
                  </a:solidFill>
                  <a:uFillTx/>
                  <a:latin typeface="微软雅黑" panose="020B0503020204020204" pitchFamily="34" charset="-122"/>
                  <a:ea typeface="黑体" panose="02010609060101010101" pitchFamily="49" charset="-122"/>
                </a:rPr>
                <a:t>ANDROID</a:t>
              </a:r>
              <a:r>
                <a:rPr lang="zh-CN" altLang="en-US" sz="2000">
                  <a:solidFill>
                    <a:srgbClr val="090A3C"/>
                  </a:solidFill>
                  <a:uFillTx/>
                  <a:latin typeface="微软雅黑" panose="020B0503020204020204" pitchFamily="34" charset="-122"/>
                  <a:ea typeface="黑体" panose="02010609060101010101" pitchFamily="49" charset="-122"/>
                </a:rPr>
                <a:t>课程</a:t>
              </a:r>
              <a:endParaRPr lang="zh-CN" altLang="en-US" sz="2000">
                <a:solidFill>
                  <a:srgbClr val="090A3C"/>
                </a:solidFill>
                <a:uFillTx/>
                <a:latin typeface="微软雅黑" panose="020B0503020204020204" pitchFamily="34" charset="-122"/>
                <a:ea typeface="黑体" panose="02010609060101010101" pitchFamily="49" charset="-122"/>
              </a:endParaRPr>
            </a:p>
          </p:txBody>
        </p:sp>
        <p:pic>
          <p:nvPicPr>
            <p:cNvPr id="18" name="图片 1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617521" y="12241039"/>
              <a:ext cx="1843200" cy="460800"/>
            </a:xfrm>
            <a:prstGeom prst="rect">
              <a:avLst/>
            </a:prstGeom>
          </p:spPr>
        </p:pic>
        <p:sp>
          <p:nvSpPr>
            <p:cNvPr id="3" name="文本框 2"/>
            <p:cNvSpPr txBox="1"/>
            <p:nvPr userDrawn="1"/>
          </p:nvSpPr>
          <p:spPr>
            <a:xfrm>
              <a:off x="18944694" y="12240174"/>
              <a:ext cx="184731" cy="461665"/>
            </a:xfrm>
            <a:prstGeom prst="rect">
              <a:avLst/>
            </a:prstGeom>
            <a:noFill/>
          </p:spPr>
          <p:txBody>
            <a:bodyPr wrap="none" rtlCol="0">
              <a:spAutoFit/>
            </a:bodyPr>
            <a:p>
              <a:endParaRPr lang="en-US" sz="2400">
                <a:solidFill>
                  <a:srgbClr val="090A3C"/>
                </a:solidFill>
                <a:latin typeface="思源黑体 CN Bold" panose="020B0800000000000000" pitchFamily="34" charset="-122"/>
                <a:ea typeface="思源黑体 CN Bold" panose="020B0800000000000000" pitchFamily="34" charset="-122"/>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4" Type="http://schemas.openxmlformats.org/officeDocument/2006/relationships/theme" Target="../theme/theme1.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1583958" y="690019"/>
            <a:ext cx="19871472" cy="2505069"/>
          </a:xfrm>
          <a:prstGeom prst="rect">
            <a:avLst/>
          </a:prstGeom>
        </p:spPr>
        <p:txBody>
          <a:bodyPr vert="horz" lIns="91440" tIns="45720" rIns="91440" bIns="45720" rtlCol="0" anchor="ctr">
            <a:normAutofit/>
          </a:bodyPr>
          <a:lstStyle/>
          <a:p>
            <a:r>
              <a:rPr lang="zh-CN" altLang="en-US"/>
              <a:t>单击此处编辑母版标题样式</a:t>
            </a:r>
            <a:endParaRPr lang="en-US"/>
          </a:p>
        </p:txBody>
      </p:sp>
      <p:sp>
        <p:nvSpPr>
          <p:cNvPr id="3" name="文本占位符 2"/>
          <p:cNvSpPr>
            <a:spLocks noGrp="1"/>
          </p:cNvSpPr>
          <p:nvPr>
            <p:ph type="body" idx="1"/>
          </p:nvPr>
        </p:nvSpPr>
        <p:spPr>
          <a:xfrm>
            <a:off x="1583958" y="3450093"/>
            <a:ext cx="19871472" cy="8223223"/>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a:p>
        </p:txBody>
      </p:sp>
      <p:sp>
        <p:nvSpPr>
          <p:cNvPr id="4" name="日期占位符 3"/>
          <p:cNvSpPr>
            <a:spLocks noGrp="1"/>
          </p:cNvSpPr>
          <p:nvPr>
            <p:ph type="dt" sz="half" idx="2"/>
          </p:nvPr>
        </p:nvSpPr>
        <p:spPr>
          <a:xfrm>
            <a:off x="1583958" y="12012325"/>
            <a:ext cx="5183862" cy="690019"/>
          </a:xfrm>
          <a:prstGeom prst="rect">
            <a:avLst/>
          </a:prstGeom>
        </p:spPr>
        <p:txBody>
          <a:bodyPr vert="horz" lIns="91440" tIns="45720" rIns="91440" bIns="45720" rtlCol="0" anchor="ctr"/>
          <a:lstStyle>
            <a:lvl1pPr algn="l">
              <a:defRPr sz="2270">
                <a:solidFill>
                  <a:schemeClr val="tx1">
                    <a:tint val="75000"/>
                  </a:schemeClr>
                </a:solidFill>
              </a:defRPr>
            </a:lvl1pPr>
          </a:lstStyle>
          <a:p>
            <a:fld id="{292C84F8-6015-41F6-B7C9-6E32EB8C5074}" type="datetimeFigureOut">
              <a:rPr lang="en-US" smtClean="0"/>
            </a:fld>
            <a:endParaRPr lang="en-US"/>
          </a:p>
        </p:txBody>
      </p:sp>
      <p:sp>
        <p:nvSpPr>
          <p:cNvPr id="5" name="页脚占位符 4"/>
          <p:cNvSpPr>
            <a:spLocks noGrp="1"/>
          </p:cNvSpPr>
          <p:nvPr>
            <p:ph type="ftr" sz="quarter" idx="3"/>
          </p:nvPr>
        </p:nvSpPr>
        <p:spPr>
          <a:xfrm>
            <a:off x="7631798" y="12012325"/>
            <a:ext cx="7775793" cy="690019"/>
          </a:xfrm>
          <a:prstGeom prst="rect">
            <a:avLst/>
          </a:prstGeom>
        </p:spPr>
        <p:txBody>
          <a:bodyPr vert="horz" lIns="91440" tIns="45720" rIns="91440" bIns="45720" rtlCol="0" anchor="ctr"/>
          <a:lstStyle>
            <a:lvl1pPr algn="ctr">
              <a:defRPr sz="2270">
                <a:solidFill>
                  <a:schemeClr val="tx1">
                    <a:tint val="75000"/>
                  </a:schemeClr>
                </a:solidFill>
              </a:defRPr>
            </a:lvl1pPr>
          </a:lstStyle>
          <a:p>
            <a:endParaRPr lang="en-US"/>
          </a:p>
        </p:txBody>
      </p:sp>
      <p:sp>
        <p:nvSpPr>
          <p:cNvPr id="6" name="灯片编号占位符 5"/>
          <p:cNvSpPr>
            <a:spLocks noGrp="1"/>
          </p:cNvSpPr>
          <p:nvPr>
            <p:ph type="sldNum" sz="quarter" idx="4"/>
          </p:nvPr>
        </p:nvSpPr>
        <p:spPr>
          <a:xfrm>
            <a:off x="16271568" y="12012325"/>
            <a:ext cx="5183862" cy="690019"/>
          </a:xfrm>
          <a:prstGeom prst="rect">
            <a:avLst/>
          </a:prstGeom>
        </p:spPr>
        <p:txBody>
          <a:bodyPr vert="horz" lIns="91440" tIns="45720" rIns="91440" bIns="45720" rtlCol="0" anchor="ctr"/>
          <a:lstStyle>
            <a:lvl1pPr algn="r">
              <a:defRPr sz="2270">
                <a:solidFill>
                  <a:schemeClr val="tx1">
                    <a:tint val="75000"/>
                  </a:schemeClr>
                </a:solidFill>
              </a:defRPr>
            </a:lvl1pPr>
          </a:lstStyle>
          <a:p>
            <a:fld id="{A9623484-B154-4550-BE4F-07484FF64C54}"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sldNum="0" hdr="0" dt="0"/>
  <p:txStyles>
    <p:titleStyle>
      <a:lvl1pPr algn="l" defTabSz="1727835" rtl="0" eaLnBrk="1" latinLnBrk="0" hangingPunct="1">
        <a:lnSpc>
          <a:spcPct val="90000"/>
        </a:lnSpc>
        <a:spcBef>
          <a:spcPct val="0"/>
        </a:spcBef>
        <a:buNone/>
        <a:defRPr sz="8315" kern="1200">
          <a:solidFill>
            <a:schemeClr val="tx1"/>
          </a:solidFill>
          <a:latin typeface="+mj-lt"/>
          <a:ea typeface="+mj-ea"/>
          <a:cs typeface="+mj-cs"/>
        </a:defRPr>
      </a:lvl1pPr>
    </p:titleStyle>
    <p:bodyStyle>
      <a:lvl1pPr marL="431800" indent="-431800" algn="l" defTabSz="1727835" rtl="0" eaLnBrk="1" latinLnBrk="0" hangingPunct="1">
        <a:lnSpc>
          <a:spcPct val="90000"/>
        </a:lnSpc>
        <a:spcBef>
          <a:spcPts val="1890"/>
        </a:spcBef>
        <a:buFont typeface="Arial" panose="020B0604020202020204" pitchFamily="34" charset="0"/>
        <a:buChar char="•"/>
        <a:defRPr sz="5290" kern="1200">
          <a:solidFill>
            <a:schemeClr val="tx1"/>
          </a:solidFill>
          <a:latin typeface="+mn-lt"/>
          <a:ea typeface="+mn-ea"/>
          <a:cs typeface="+mn-cs"/>
        </a:defRPr>
      </a:lvl1pPr>
      <a:lvl2pPr marL="1296035" indent="-431800" algn="l" defTabSz="1727835" rtl="0" eaLnBrk="1" latinLnBrk="0" hangingPunct="1">
        <a:lnSpc>
          <a:spcPct val="90000"/>
        </a:lnSpc>
        <a:spcBef>
          <a:spcPts val="945"/>
        </a:spcBef>
        <a:buFont typeface="Arial" panose="020B0604020202020204" pitchFamily="34" charset="0"/>
        <a:buChar char="•"/>
        <a:defRPr sz="4535" kern="1200">
          <a:solidFill>
            <a:schemeClr val="tx1"/>
          </a:solidFill>
          <a:latin typeface="+mn-lt"/>
          <a:ea typeface="+mn-ea"/>
          <a:cs typeface="+mn-cs"/>
        </a:defRPr>
      </a:lvl2pPr>
      <a:lvl3pPr marL="2159635" indent="-431800" algn="l" defTabSz="1727835" rtl="0" eaLnBrk="1" latinLnBrk="0" hangingPunct="1">
        <a:lnSpc>
          <a:spcPct val="90000"/>
        </a:lnSpc>
        <a:spcBef>
          <a:spcPts val="945"/>
        </a:spcBef>
        <a:buFont typeface="Arial" panose="020B0604020202020204" pitchFamily="34" charset="0"/>
        <a:buChar char="•"/>
        <a:defRPr sz="3780" kern="1200">
          <a:solidFill>
            <a:schemeClr val="tx1"/>
          </a:solidFill>
          <a:latin typeface="+mn-lt"/>
          <a:ea typeface="+mn-ea"/>
          <a:cs typeface="+mn-cs"/>
        </a:defRPr>
      </a:lvl3pPr>
      <a:lvl4pPr marL="3023870" indent="-431800" algn="l" defTabSz="1727835" rtl="0" eaLnBrk="1" latinLnBrk="0" hangingPunct="1">
        <a:lnSpc>
          <a:spcPct val="90000"/>
        </a:lnSpc>
        <a:spcBef>
          <a:spcPts val="945"/>
        </a:spcBef>
        <a:buFont typeface="Arial" panose="020B0604020202020204" pitchFamily="34" charset="0"/>
        <a:buChar char="•"/>
        <a:defRPr sz="3400" kern="1200">
          <a:solidFill>
            <a:schemeClr val="tx1"/>
          </a:solidFill>
          <a:latin typeface="+mn-lt"/>
          <a:ea typeface="+mn-ea"/>
          <a:cs typeface="+mn-cs"/>
        </a:defRPr>
      </a:lvl4pPr>
      <a:lvl5pPr marL="3888105" indent="-431800" algn="l" defTabSz="1727835" rtl="0" eaLnBrk="1" latinLnBrk="0" hangingPunct="1">
        <a:lnSpc>
          <a:spcPct val="90000"/>
        </a:lnSpc>
        <a:spcBef>
          <a:spcPts val="945"/>
        </a:spcBef>
        <a:buFont typeface="Arial" panose="020B0604020202020204" pitchFamily="34" charset="0"/>
        <a:buChar char="•"/>
        <a:defRPr sz="3400" kern="1200">
          <a:solidFill>
            <a:schemeClr val="tx1"/>
          </a:solidFill>
          <a:latin typeface="+mn-lt"/>
          <a:ea typeface="+mn-ea"/>
          <a:cs typeface="+mn-cs"/>
        </a:defRPr>
      </a:lvl5pPr>
      <a:lvl6pPr marL="4751705" indent="-431800" algn="l" defTabSz="1727835" rtl="0" eaLnBrk="1" latinLnBrk="0" hangingPunct="1">
        <a:lnSpc>
          <a:spcPct val="90000"/>
        </a:lnSpc>
        <a:spcBef>
          <a:spcPts val="945"/>
        </a:spcBef>
        <a:buFont typeface="Arial" panose="020B0604020202020204" pitchFamily="34" charset="0"/>
        <a:buChar char="•"/>
        <a:defRPr sz="3400" kern="1200">
          <a:solidFill>
            <a:schemeClr val="tx1"/>
          </a:solidFill>
          <a:latin typeface="+mn-lt"/>
          <a:ea typeface="+mn-ea"/>
          <a:cs typeface="+mn-cs"/>
        </a:defRPr>
      </a:lvl6pPr>
      <a:lvl7pPr marL="5615940" indent="-431800" algn="l" defTabSz="1727835" rtl="0" eaLnBrk="1" latinLnBrk="0" hangingPunct="1">
        <a:lnSpc>
          <a:spcPct val="90000"/>
        </a:lnSpc>
        <a:spcBef>
          <a:spcPts val="945"/>
        </a:spcBef>
        <a:buFont typeface="Arial" panose="020B0604020202020204" pitchFamily="34" charset="0"/>
        <a:buChar char="•"/>
        <a:defRPr sz="3400" kern="1200">
          <a:solidFill>
            <a:schemeClr val="tx1"/>
          </a:solidFill>
          <a:latin typeface="+mn-lt"/>
          <a:ea typeface="+mn-ea"/>
          <a:cs typeface="+mn-cs"/>
        </a:defRPr>
      </a:lvl7pPr>
      <a:lvl8pPr marL="6479540" indent="-431800" algn="l" defTabSz="1727835" rtl="0" eaLnBrk="1" latinLnBrk="0" hangingPunct="1">
        <a:lnSpc>
          <a:spcPct val="90000"/>
        </a:lnSpc>
        <a:spcBef>
          <a:spcPts val="945"/>
        </a:spcBef>
        <a:buFont typeface="Arial" panose="020B0604020202020204" pitchFamily="34" charset="0"/>
        <a:buChar char="•"/>
        <a:defRPr sz="3400" kern="1200">
          <a:solidFill>
            <a:schemeClr val="tx1"/>
          </a:solidFill>
          <a:latin typeface="+mn-lt"/>
          <a:ea typeface="+mn-ea"/>
          <a:cs typeface="+mn-cs"/>
        </a:defRPr>
      </a:lvl8pPr>
      <a:lvl9pPr marL="7343775" indent="-431800" algn="l" defTabSz="1727835" rtl="0" eaLnBrk="1" latinLnBrk="0" hangingPunct="1">
        <a:lnSpc>
          <a:spcPct val="90000"/>
        </a:lnSpc>
        <a:spcBef>
          <a:spcPts val="945"/>
        </a:spcBef>
        <a:buFont typeface="Arial" panose="020B0604020202020204" pitchFamily="34" charset="0"/>
        <a:buChar char="•"/>
        <a:defRPr sz="3400" kern="1200">
          <a:solidFill>
            <a:schemeClr val="tx1"/>
          </a:solidFill>
          <a:latin typeface="+mn-lt"/>
          <a:ea typeface="+mn-ea"/>
          <a:cs typeface="+mn-cs"/>
        </a:defRPr>
      </a:lvl9pPr>
    </p:bodyStyle>
    <p:otherStyle>
      <a:defPPr>
        <a:defRPr lang="en-US"/>
      </a:defPPr>
      <a:lvl1pPr marL="0" algn="l" defTabSz="1727835" rtl="0" eaLnBrk="1" latinLnBrk="0" hangingPunct="1">
        <a:defRPr sz="3400" kern="1200">
          <a:solidFill>
            <a:schemeClr val="tx1"/>
          </a:solidFill>
          <a:latin typeface="+mn-lt"/>
          <a:ea typeface="+mn-ea"/>
          <a:cs typeface="+mn-cs"/>
        </a:defRPr>
      </a:lvl1pPr>
      <a:lvl2pPr marL="864235" algn="l" defTabSz="1727835" rtl="0" eaLnBrk="1" latinLnBrk="0" hangingPunct="1">
        <a:defRPr sz="3400" kern="1200">
          <a:solidFill>
            <a:schemeClr val="tx1"/>
          </a:solidFill>
          <a:latin typeface="+mn-lt"/>
          <a:ea typeface="+mn-ea"/>
          <a:cs typeface="+mn-cs"/>
        </a:defRPr>
      </a:lvl2pPr>
      <a:lvl3pPr marL="1727835" algn="l" defTabSz="1727835" rtl="0" eaLnBrk="1" latinLnBrk="0" hangingPunct="1">
        <a:defRPr sz="3400" kern="1200">
          <a:solidFill>
            <a:schemeClr val="tx1"/>
          </a:solidFill>
          <a:latin typeface="+mn-lt"/>
          <a:ea typeface="+mn-ea"/>
          <a:cs typeface="+mn-cs"/>
        </a:defRPr>
      </a:lvl3pPr>
      <a:lvl4pPr marL="2592070" algn="l" defTabSz="1727835" rtl="0" eaLnBrk="1" latinLnBrk="0" hangingPunct="1">
        <a:defRPr sz="3400" kern="1200">
          <a:solidFill>
            <a:schemeClr val="tx1"/>
          </a:solidFill>
          <a:latin typeface="+mn-lt"/>
          <a:ea typeface="+mn-ea"/>
          <a:cs typeface="+mn-cs"/>
        </a:defRPr>
      </a:lvl4pPr>
      <a:lvl5pPr marL="3455670" algn="l" defTabSz="1727835" rtl="0" eaLnBrk="1" latinLnBrk="0" hangingPunct="1">
        <a:defRPr sz="3400" kern="1200">
          <a:solidFill>
            <a:schemeClr val="tx1"/>
          </a:solidFill>
          <a:latin typeface="+mn-lt"/>
          <a:ea typeface="+mn-ea"/>
          <a:cs typeface="+mn-cs"/>
        </a:defRPr>
      </a:lvl5pPr>
      <a:lvl6pPr marL="4319905" algn="l" defTabSz="1727835" rtl="0" eaLnBrk="1" latinLnBrk="0" hangingPunct="1">
        <a:defRPr sz="3400" kern="1200">
          <a:solidFill>
            <a:schemeClr val="tx1"/>
          </a:solidFill>
          <a:latin typeface="+mn-lt"/>
          <a:ea typeface="+mn-ea"/>
          <a:cs typeface="+mn-cs"/>
        </a:defRPr>
      </a:lvl6pPr>
      <a:lvl7pPr marL="5184140" algn="l" defTabSz="1727835" rtl="0" eaLnBrk="1" latinLnBrk="0" hangingPunct="1">
        <a:defRPr sz="3400" kern="1200">
          <a:solidFill>
            <a:schemeClr val="tx1"/>
          </a:solidFill>
          <a:latin typeface="+mn-lt"/>
          <a:ea typeface="+mn-ea"/>
          <a:cs typeface="+mn-cs"/>
        </a:defRPr>
      </a:lvl7pPr>
      <a:lvl8pPr marL="6047740" algn="l" defTabSz="1727835" rtl="0" eaLnBrk="1" latinLnBrk="0" hangingPunct="1">
        <a:defRPr sz="3400" kern="1200">
          <a:solidFill>
            <a:schemeClr val="tx1"/>
          </a:solidFill>
          <a:latin typeface="+mn-lt"/>
          <a:ea typeface="+mn-ea"/>
          <a:cs typeface="+mn-cs"/>
        </a:defRPr>
      </a:lvl8pPr>
      <a:lvl9pPr marL="6911975" algn="l" defTabSz="1727835" rtl="0" eaLnBrk="1" latinLnBrk="0" hangingPunct="1">
        <a:defRPr sz="3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4" Type="http://schemas.openxmlformats.org/officeDocument/2006/relationships/notesSlide" Target="../notesSlides/notesSlide9.xml"/><Relationship Id="rId3" Type="http://schemas.openxmlformats.org/officeDocument/2006/relationships/slideLayout" Target="../slideLayouts/slideLayout2.xml"/><Relationship Id="rId2" Type="http://schemas.openxmlformats.org/officeDocument/2006/relationships/image" Target="file:///C:\Users\sheji\AppData\Local\Temp\wps\INetCache\36204720bb7b0a0b4426ab27d67a39d7" TargetMode="External"/><Relationship Id="rId1" Type="http://schemas.openxmlformats.org/officeDocument/2006/relationships/image" Target="../media/image7.jpeg"/></Relationships>
</file>

<file path=ppt/slides/_rels/slide11.xml.rels><?xml version="1.0" encoding="UTF-8" standalone="yes"?>
<Relationships xmlns="http://schemas.openxmlformats.org/package/2006/relationships"><Relationship Id="rId4" Type="http://schemas.openxmlformats.org/officeDocument/2006/relationships/notesSlide" Target="../notesSlides/notesSlide10.xml"/><Relationship Id="rId3" Type="http://schemas.openxmlformats.org/officeDocument/2006/relationships/slideLayout" Target="../slideLayouts/slideLayout2.xml"/><Relationship Id="rId2" Type="http://schemas.openxmlformats.org/officeDocument/2006/relationships/image" Target="file:///C:\Users\sheji\AppData\Local\Temp\wps\INetCache\7a21b6c027ef145c4a0f1d21d5b2f515" TargetMode="External"/><Relationship Id="rId1" Type="http://schemas.openxmlformats.org/officeDocument/2006/relationships/image" Target="../media/image8.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3.xml"/><Relationship Id="rId1" Type="http://schemas.openxmlformats.org/officeDocument/2006/relationships/image" Target="../media/image6.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3.xml"/><Relationship Id="rId1" Type="http://schemas.openxmlformats.org/officeDocument/2006/relationships/image" Target="../media/image6.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9" Type="http://schemas.openxmlformats.org/officeDocument/2006/relationships/tags" Target="../tags/tag9.xml"/><Relationship Id="rId8" Type="http://schemas.openxmlformats.org/officeDocument/2006/relationships/tags" Target="../tags/tag8.xml"/><Relationship Id="rId7" Type="http://schemas.openxmlformats.org/officeDocument/2006/relationships/tags" Target="../tags/tag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5" Type="http://schemas.openxmlformats.org/officeDocument/2006/relationships/slideLayout" Target="../slideLayouts/slideLayout2.xml"/><Relationship Id="rId14" Type="http://schemas.openxmlformats.org/officeDocument/2006/relationships/tags" Target="../tags/tag14.xml"/><Relationship Id="rId13" Type="http://schemas.openxmlformats.org/officeDocument/2006/relationships/tags" Target="../tags/tag13.xml"/><Relationship Id="rId12" Type="http://schemas.openxmlformats.org/officeDocument/2006/relationships/tags" Target="../tags/tag12.xml"/><Relationship Id="rId11" Type="http://schemas.openxmlformats.org/officeDocument/2006/relationships/tags" Target="../tags/tag11.xml"/><Relationship Id="rId10" Type="http://schemas.openxmlformats.org/officeDocument/2006/relationships/tags" Target="../tags/tag10.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3.xml"/><Relationship Id="rId1"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image" Target="../media/image9.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image" Target="../media/image10.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3.xml"/><Relationship Id="rId2" Type="http://schemas.openxmlformats.org/officeDocument/2006/relationships/image" Target="../media/image1.svg"/><Relationship Id="rId1"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流程图: 过程 15"/>
          <p:cNvSpPr/>
          <p:nvPr/>
        </p:nvSpPr>
        <p:spPr>
          <a:xfrm>
            <a:off x="0" y="10260439"/>
            <a:ext cx="23039469" cy="2699911"/>
          </a:xfrm>
          <a:prstGeom prst="flowChartProcess">
            <a:avLst/>
          </a:prstGeom>
          <a:solidFill>
            <a:srgbClr val="87A8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535">
              <a:latin typeface="微软雅黑" panose="020B0503020204020204" pitchFamily="34" charset="-122"/>
              <a:ea typeface="黑体" panose="02010609060101010101" pitchFamily="49" charset="-122"/>
            </a:endParaRPr>
          </a:p>
        </p:txBody>
      </p:sp>
      <p:pic>
        <p:nvPicPr>
          <p:cNvPr id="2" name="图片 1" descr="灰字logo  "/>
          <p:cNvPicPr>
            <a:picLocks noChangeAspect="1"/>
          </p:cNvPicPr>
          <p:nvPr/>
        </p:nvPicPr>
        <p:blipFill>
          <a:blip r:embed="rId1"/>
          <a:stretch>
            <a:fillRect/>
          </a:stretch>
        </p:blipFill>
        <p:spPr>
          <a:xfrm>
            <a:off x="13008610" y="1665605"/>
            <a:ext cx="4297045" cy="1409065"/>
          </a:xfrm>
          <a:prstGeom prst="rect">
            <a:avLst/>
          </a:prstGeom>
        </p:spPr>
      </p:pic>
      <p:pic>
        <p:nvPicPr>
          <p:cNvPr id="15" name="图片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07075" y="1806575"/>
            <a:ext cx="4091940" cy="1022985"/>
          </a:xfrm>
          <a:prstGeom prst="rect">
            <a:avLst/>
          </a:prstGeom>
        </p:spPr>
      </p:pic>
      <p:sp>
        <p:nvSpPr>
          <p:cNvPr id="3" name="文本框 2"/>
          <p:cNvSpPr txBox="1"/>
          <p:nvPr userDrawn="1"/>
        </p:nvSpPr>
        <p:spPr>
          <a:xfrm>
            <a:off x="20708796" y="12301955"/>
            <a:ext cx="2104390" cy="521970"/>
          </a:xfrm>
          <a:prstGeom prst="rect">
            <a:avLst/>
          </a:prstGeom>
          <a:noFill/>
        </p:spPr>
        <p:txBody>
          <a:bodyPr wrap="none" rtlCol="0">
            <a:spAutoFit/>
          </a:bodyPr>
          <a:p>
            <a:r>
              <a:rPr lang="en-US" altLang="zh-CN" sz="2800" b="1">
                <a:solidFill>
                  <a:schemeClr val="bg1"/>
                </a:solidFill>
                <a:latin typeface="微软雅黑" panose="020B0503020204020204" pitchFamily="34" charset="-122"/>
                <a:ea typeface="黑体" panose="02010609060101010101" pitchFamily="49" charset="-122"/>
              </a:rPr>
              <a:t>|</a:t>
            </a:r>
            <a:r>
              <a:rPr lang="en-US" altLang="zh-CN" sz="2000" b="1">
                <a:solidFill>
                  <a:schemeClr val="bg1"/>
                </a:solidFill>
                <a:uFillTx/>
                <a:latin typeface="微软雅黑" panose="020B0503020204020204" pitchFamily="34" charset="-122"/>
                <a:ea typeface="黑体" panose="02010609060101010101" pitchFamily="49" charset="-122"/>
              </a:rPr>
              <a:t> </a:t>
            </a:r>
            <a:r>
              <a:rPr lang="en-US" altLang="zh-CN" sz="2000">
                <a:solidFill>
                  <a:schemeClr val="bg1"/>
                </a:solidFill>
                <a:uFillTx/>
                <a:latin typeface="微软雅黑" panose="020B0503020204020204" pitchFamily="34" charset="-122"/>
                <a:ea typeface="黑体" panose="02010609060101010101" pitchFamily="49" charset="-122"/>
              </a:rPr>
              <a:t>ANDROID</a:t>
            </a:r>
            <a:r>
              <a:rPr lang="zh-CN" altLang="en-US" sz="2000">
                <a:solidFill>
                  <a:schemeClr val="bg1"/>
                </a:solidFill>
                <a:uFillTx/>
                <a:latin typeface="微软雅黑" panose="020B0503020204020204" pitchFamily="34" charset="-122"/>
                <a:ea typeface="黑体" panose="02010609060101010101" pitchFamily="49" charset="-122"/>
              </a:rPr>
              <a:t>课程</a:t>
            </a:r>
            <a:endParaRPr lang="zh-CN" altLang="en-US" sz="2000">
              <a:solidFill>
                <a:schemeClr val="bg1"/>
              </a:solidFill>
              <a:uFillTx/>
              <a:latin typeface="微软雅黑" panose="020B0503020204020204" pitchFamily="34" charset="-122"/>
              <a:ea typeface="黑体" panose="02010609060101010101" pitchFamily="49" charset="-122"/>
            </a:endParaRPr>
          </a:p>
        </p:txBody>
      </p:sp>
      <p:pic>
        <p:nvPicPr>
          <p:cNvPr id="6" name="图片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531013" y="12291842"/>
            <a:ext cx="2133333" cy="533333"/>
          </a:xfrm>
          <a:prstGeom prst="rect">
            <a:avLst/>
          </a:prstGeom>
        </p:spPr>
      </p:pic>
      <p:grpSp>
        <p:nvGrpSpPr>
          <p:cNvPr id="4" name="组合 3"/>
          <p:cNvGrpSpPr/>
          <p:nvPr/>
        </p:nvGrpSpPr>
        <p:grpSpPr>
          <a:xfrm>
            <a:off x="3836180" y="4500175"/>
            <a:ext cx="15367028" cy="5190160"/>
            <a:chOff x="5266365" y="4481724"/>
            <a:chExt cx="13633330" cy="5190160"/>
          </a:xfrm>
        </p:grpSpPr>
        <p:sp>
          <p:nvSpPr>
            <p:cNvPr id="5" name="TextBox 29"/>
            <p:cNvSpPr txBox="1"/>
            <p:nvPr/>
          </p:nvSpPr>
          <p:spPr>
            <a:xfrm>
              <a:off x="5266365" y="4481724"/>
              <a:ext cx="13633330" cy="1585153"/>
            </a:xfrm>
            <a:prstGeom prst="rect">
              <a:avLst/>
            </a:prstGeom>
            <a:noFill/>
          </p:spPr>
          <p:txBody>
            <a:bodyPr wrap="square" rtlCol="0" anchor="t" anchorCtr="0">
              <a:noAutofit/>
            </a:bodyPr>
            <a:p>
              <a:pPr algn="ctr">
                <a:lnSpc>
                  <a:spcPct val="105000"/>
                </a:lnSpc>
              </a:pPr>
              <a:r>
                <a:rPr lang="en-US" altLang="zh-CN" sz="8000" b="1">
                  <a:solidFill>
                    <a:srgbClr val="00B050"/>
                  </a:solidFill>
                  <a:latin typeface="微软雅黑" panose="020B0503020204020204" pitchFamily="34" charset="-122"/>
                  <a:ea typeface="黑体" panose="02010609060101010101" pitchFamily="49" charset="-122"/>
                  <a:cs typeface="Times New Roman" panose="02020603050405020304" pitchFamily="18" charset="0"/>
                </a:rPr>
                <a:t>《Android</a:t>
              </a:r>
              <a:r>
                <a:rPr lang="zh-CN" altLang="en-US" sz="8000" b="1">
                  <a:solidFill>
                    <a:srgbClr val="00B050"/>
                  </a:solidFill>
                  <a:latin typeface="微软雅黑" panose="020B0503020204020204" pitchFamily="34" charset="-122"/>
                  <a:ea typeface="黑体" panose="02010609060101010101" pitchFamily="49" charset="-122"/>
                  <a:cs typeface="Times New Roman" panose="02020603050405020304" pitchFamily="18" charset="0"/>
                </a:rPr>
                <a:t>高级课程</a:t>
              </a:r>
              <a:r>
                <a:rPr lang="en-US" altLang="zh-CN" sz="8000" b="1">
                  <a:solidFill>
                    <a:srgbClr val="00B050"/>
                  </a:solidFill>
                  <a:latin typeface="微软雅黑" panose="020B0503020204020204" pitchFamily="34" charset="-122"/>
                  <a:ea typeface="黑体" panose="02010609060101010101" pitchFamily="49" charset="-122"/>
                  <a:cs typeface="Times New Roman" panose="02020603050405020304" pitchFamily="18" charset="0"/>
                </a:rPr>
                <a:t>》</a:t>
              </a:r>
              <a:endParaRPr lang="zh-CN" altLang="en-US" sz="8000" b="1" dirty="0">
                <a:solidFill>
                  <a:srgbClr val="00B050"/>
                </a:solidFill>
                <a:latin typeface="微软雅黑" panose="020B0503020204020204" pitchFamily="34" charset="-122"/>
                <a:ea typeface="黑体" panose="02010609060101010101" pitchFamily="49" charset="-122"/>
                <a:cs typeface="Times New Roman" panose="02020603050405020304" pitchFamily="18" charset="0"/>
              </a:endParaRPr>
            </a:p>
          </p:txBody>
        </p:sp>
        <p:sp>
          <p:nvSpPr>
            <p:cNvPr id="7" name="TextBox 53"/>
            <p:cNvSpPr txBox="1"/>
            <p:nvPr/>
          </p:nvSpPr>
          <p:spPr>
            <a:xfrm>
              <a:off x="6615530" y="6349742"/>
              <a:ext cx="10935000" cy="1106805"/>
            </a:xfrm>
            <a:prstGeom prst="rect">
              <a:avLst/>
            </a:prstGeom>
            <a:noFill/>
          </p:spPr>
          <p:txBody>
            <a:bodyPr wrap="square" rtlCol="0">
              <a:spAutoFit/>
            </a:bodyPr>
            <a:p>
              <a:pPr algn="ctr"/>
              <a:r>
                <a:rPr lang="en-US" sz="6600">
                  <a:solidFill>
                    <a:srgbClr val="00B050"/>
                  </a:solidFill>
                  <a:latin typeface="微软雅黑" panose="020B0503020204020204" pitchFamily="34" charset="-122"/>
                  <a:ea typeface="黑体" panose="02010609060101010101" pitchFamily="49" charset="-122"/>
                  <a:cs typeface="Noto Sans CJK SC Medium" charset="-122"/>
                </a:rPr>
                <a:t>Android Gradle</a:t>
              </a:r>
              <a:endParaRPr lang="en-US" sz="6600" dirty="0">
                <a:solidFill>
                  <a:srgbClr val="00B050"/>
                </a:solidFill>
                <a:latin typeface="微软雅黑" panose="020B0503020204020204" pitchFamily="34" charset="-122"/>
                <a:ea typeface="黑体" panose="02010609060101010101" pitchFamily="49" charset="-122"/>
                <a:cs typeface="Noto Sans CJK SC Medium" charset="-122"/>
              </a:endParaRPr>
            </a:p>
          </p:txBody>
        </p:sp>
        <p:sp>
          <p:nvSpPr>
            <p:cNvPr id="17" name="TextBox 53"/>
            <p:cNvSpPr txBox="1"/>
            <p:nvPr/>
          </p:nvSpPr>
          <p:spPr>
            <a:xfrm>
              <a:off x="6615530" y="9026724"/>
              <a:ext cx="10935000" cy="645160"/>
            </a:xfrm>
            <a:prstGeom prst="rect">
              <a:avLst/>
            </a:prstGeom>
            <a:noFill/>
          </p:spPr>
          <p:txBody>
            <a:bodyPr wrap="square" rtlCol="0">
              <a:spAutoFit/>
            </a:bodyPr>
            <a:p>
              <a:pPr algn="ctr"/>
              <a:r>
                <a:rPr lang="zh-CN" altLang="en-US" sz="3600">
                  <a:solidFill>
                    <a:schemeClr val="tx1">
                      <a:lumMod val="65000"/>
                      <a:lumOff val="35000"/>
                    </a:schemeClr>
                  </a:solidFill>
                  <a:latin typeface="微软雅黑" panose="020B0503020204020204" pitchFamily="34" charset="-122"/>
                  <a:ea typeface="黑体" panose="02010609060101010101" pitchFamily="49" charset="-122"/>
                  <a:cs typeface="Noto Sans CJK SC Medium" charset="-122"/>
                </a:rPr>
                <a:t>让人人都能享受到高品质的教育服务</a:t>
              </a:r>
              <a:endParaRPr lang="zh-CN" altLang="en-US" sz="3600" dirty="0">
                <a:solidFill>
                  <a:schemeClr val="tx1">
                    <a:lumMod val="65000"/>
                    <a:lumOff val="35000"/>
                  </a:schemeClr>
                </a:solidFill>
                <a:latin typeface="微软雅黑" panose="020B0503020204020204" pitchFamily="34" charset="-122"/>
                <a:ea typeface="黑体" panose="02010609060101010101" pitchFamily="49" charset="-122"/>
                <a:cs typeface="Noto Sans CJK SC Medium" charset="-122"/>
              </a:endParaRPr>
            </a:p>
          </p:txBody>
        </p:sp>
      </p:gr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lang="zh-CN" altLang="en-US" b="1">
                <a:sym typeface="+mn-ea"/>
              </a:rPr>
              <a:t>结合</a:t>
            </a:r>
            <a:r>
              <a:rPr lang="en-US" altLang="zh-CN" b="1">
                <a:sym typeface="+mn-ea"/>
              </a:rPr>
              <a:t>Anodrid Build</a:t>
            </a:r>
            <a:r>
              <a:rPr lang="zh-CN" altLang="en-US" b="1">
                <a:sym typeface="+mn-ea"/>
              </a:rPr>
              <a:t>过程分析</a:t>
            </a:r>
            <a:endParaRPr lang="zh-CN" altLang="en-US" b="1">
              <a:sym typeface="+mn-ea"/>
            </a:endParaRPr>
          </a:p>
        </p:txBody>
      </p:sp>
      <p:pic>
        <p:nvPicPr>
          <p:cNvPr id="101" name="图片 100"/>
          <p:cNvPicPr/>
          <p:nvPr/>
        </p:nvPicPr>
        <p:blipFill>
          <a:blip r:embed="rId1" r:link="rId2"/>
          <a:stretch>
            <a:fillRect/>
          </a:stretch>
        </p:blipFill>
        <p:spPr>
          <a:xfrm>
            <a:off x="7694295" y="1845310"/>
            <a:ext cx="6285230" cy="10346055"/>
          </a:xfrm>
          <a:prstGeom prst="rect">
            <a:avLst/>
          </a:prstGeom>
          <a:noFill/>
          <a:ln w="9525">
            <a:noFill/>
          </a:ln>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lang="en-US" b="1">
                <a:sym typeface="+mn-ea"/>
              </a:rPr>
              <a:t>Consumable Transform</a:t>
            </a:r>
            <a:endParaRPr lang="en-US" b="1">
              <a:sym typeface="+mn-ea"/>
            </a:endParaRPr>
          </a:p>
        </p:txBody>
      </p:sp>
      <p:pic>
        <p:nvPicPr>
          <p:cNvPr id="100" name="图片 99"/>
          <p:cNvPicPr/>
          <p:nvPr/>
        </p:nvPicPr>
        <p:blipFill>
          <a:blip r:embed="rId1" r:link="rId2"/>
          <a:stretch>
            <a:fillRect/>
          </a:stretch>
        </p:blipFill>
        <p:spPr>
          <a:xfrm>
            <a:off x="7109460" y="1800225"/>
            <a:ext cx="8572500" cy="10382250"/>
          </a:xfrm>
          <a:prstGeom prst="rect">
            <a:avLst/>
          </a:prstGeom>
          <a:noFill/>
          <a:ln w="9525">
            <a:noFill/>
          </a:ln>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lang="zh-CN" altLang="en-US" b="1">
                <a:sym typeface="+mn-ea"/>
              </a:rPr>
              <a:t>理解</a:t>
            </a:r>
            <a:r>
              <a:rPr lang="en-US" altLang="zh-CN" b="1">
                <a:sym typeface="+mn-ea"/>
              </a:rPr>
              <a:t>Transform</a:t>
            </a:r>
            <a:endParaRPr lang="en-US" altLang="zh-CN" b="1">
              <a:sym typeface="+mn-ea"/>
            </a:endParaRPr>
          </a:p>
        </p:txBody>
      </p:sp>
      <p:sp>
        <p:nvSpPr>
          <p:cNvPr id="6" name="矩形 5"/>
          <p:cNvSpPr/>
          <p:nvPr/>
        </p:nvSpPr>
        <p:spPr>
          <a:xfrm>
            <a:off x="720090" y="1800225"/>
            <a:ext cx="21657945" cy="5791200"/>
          </a:xfrm>
          <a:prstGeom prst="rect">
            <a:avLst/>
          </a:prstGeom>
        </p:spPr>
        <p:txBody>
          <a:bodyPr wrap="square">
            <a:spAutoFit/>
          </a:bodyPr>
          <a:p>
            <a:pPr marL="571500" indent="-571500" algn="l" latinLnBrk="1">
              <a:lnSpc>
                <a:spcPct val="160000"/>
              </a:lnSpc>
              <a:buClrTx/>
              <a:buSzTx/>
              <a:buFont typeface="Wingdings" panose="05000000000000000000" charset="0"/>
              <a:buChar char="Ø"/>
            </a:pP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每个Transform其实都是一个 Gradle的Task ，Android编译器中的TaskManager会将每个Transform串联起来。第一个Transform接收来自javac编译的结果，以及拉取到本地的第三方依赖和resource资源。这些编译的中间产物在Transform链上流动，每个Transform节点都可以对class进行处理再传递到下一个Transform。我们自定义的Transform会插入到链的最前面，可以在TaskManager类的createPostCompilationTasks 方法中找到相关逻辑。</a:t>
            </a:r>
            <a:endPar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indent="0" algn="l" latinLnBrk="1">
              <a:lnSpc>
                <a:spcPct val="140000"/>
              </a:lnSpc>
              <a:buClrTx/>
              <a:buSzTx/>
              <a:buNone/>
            </a:pPr>
            <a:endParaRPr sz="3600">
              <a:solidFill>
                <a:schemeClr val="bg1">
                  <a:lumMod val="65000"/>
                </a:schemeClr>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b="1">
                <a:sym typeface="+mn-ea"/>
              </a:rPr>
              <a:t>Transform的输入过滤机制</a:t>
            </a:r>
            <a:endParaRPr b="1">
              <a:sym typeface="+mn-ea"/>
            </a:endParaRPr>
          </a:p>
        </p:txBody>
      </p:sp>
      <p:sp>
        <p:nvSpPr>
          <p:cNvPr id="6" name="矩形 5"/>
          <p:cNvSpPr/>
          <p:nvPr/>
        </p:nvSpPr>
        <p:spPr>
          <a:xfrm>
            <a:off x="720090" y="1800225"/>
            <a:ext cx="21657945" cy="5015865"/>
          </a:xfrm>
          <a:prstGeom prst="rect">
            <a:avLst/>
          </a:prstGeom>
        </p:spPr>
        <p:txBody>
          <a:bodyPr wrap="square">
            <a:spAutoFit/>
          </a:bodyPr>
          <a:p>
            <a:pPr marL="571500" indent="-571500" algn="l" latinLnBrk="1">
              <a:lnSpc>
                <a:spcPct val="160000"/>
              </a:lnSpc>
              <a:buClrTx/>
              <a:buSzTx/>
              <a:buFont typeface="Wingdings" panose="05000000000000000000" charset="0"/>
              <a:buChar char="Ø"/>
            </a:pP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Transform的数据输入key通过Scope和ContentType两个维度进行过滤。ContentType就是数据类型，在开发中一般只能使用CLASSES和RESOURCES两种类型，这里的CLASSES已经包含了class文件和jar包。其他的一些类型如DEX是留给Android编译器的，我们无法使用。至于Scope，开发可用的相对较多（详细见TransformManager类），处理class字节码时一般使用SCOPE_FULL_PROJECT。</a:t>
            </a:r>
            <a:endPar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lang="en-US" b="1">
                <a:sym typeface="+mn-ea"/>
              </a:rPr>
              <a:t>Transform</a:t>
            </a:r>
            <a:r>
              <a:rPr lang="zh-CN" altLang="en-US" b="1">
                <a:sym typeface="+mn-ea"/>
              </a:rPr>
              <a:t>应用举例：</a:t>
            </a:r>
            <a:r>
              <a:rPr lang="en-US" altLang="zh-CN" b="1">
                <a:sym typeface="+mn-ea"/>
              </a:rPr>
              <a:t>Hilt Gradle Plugin</a:t>
            </a:r>
            <a:endParaRPr lang="en-US" altLang="zh-CN" b="1">
              <a:sym typeface="+mn-ea"/>
            </a:endParaRPr>
          </a:p>
        </p:txBody>
      </p:sp>
      <p:sp>
        <p:nvSpPr>
          <p:cNvPr id="6" name="矩形 5"/>
          <p:cNvSpPr/>
          <p:nvPr/>
        </p:nvSpPr>
        <p:spPr>
          <a:xfrm>
            <a:off x="720090" y="1800225"/>
            <a:ext cx="21657945" cy="5753735"/>
          </a:xfrm>
          <a:prstGeom prst="rect">
            <a:avLst/>
          </a:prstGeom>
        </p:spPr>
        <p:txBody>
          <a:bodyPr wrap="square">
            <a:spAutoFit/>
          </a:bodyPr>
          <a:p>
            <a:pPr marL="571500" indent="-571500" algn="l" latinLnBrk="1">
              <a:lnSpc>
                <a:spcPct val="160000"/>
              </a:lnSpc>
              <a:buClrTx/>
              <a:buSzTx/>
              <a:buFont typeface="Wingdings" panose="05000000000000000000" charset="0"/>
              <a:buChar char="Ø"/>
            </a:pPr>
            <a:r>
              <a:rPr 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Hilt</a:t>
            </a:r>
            <a:r>
              <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框架就实现了自定义的</a:t>
            </a:r>
            <a:r>
              <a:rPr lang="en-US" alt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Gradle</a:t>
            </a:r>
            <a:r>
              <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插件。</a:t>
            </a:r>
            <a:endPar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60000"/>
              </a:lnSpc>
              <a:buClrTx/>
              <a:buSzTx/>
              <a:buFont typeface="Wingdings" panose="05000000000000000000" charset="0"/>
              <a:buChar char="l"/>
            </a:pP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Hilt</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通过</a:t>
            </a: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APT</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自动生成了使用</a:t>
            </a: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AndroidEntryPoint</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注解的</a:t>
            </a: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Andorid</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类的扩展父类。在这些父类中实现了原本要手动编写的</a:t>
            </a: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Dagger</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代码。</a:t>
            </a:r>
            <a:endPar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60000"/>
              </a:lnSpc>
              <a:buClrTx/>
              <a:buSzTx/>
              <a:buFont typeface="Wingdings" panose="05000000000000000000" charset="0"/>
              <a:buChar char="l"/>
            </a:pP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在打包的过程中，通过</a:t>
            </a: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AGP transform</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来获取到编译后的</a:t>
            </a: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class</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文件。然后通过</a:t>
            </a: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javassit</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字节码技术，对原来使用了</a:t>
            </a: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AndroidEntryPoint</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注解的类替换成生成的扩展父类。从而达到自动实现注入动作的目的，开发者不再需要编写大量的</a:t>
            </a: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Dagger</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模板代码了。</a:t>
            </a:r>
            <a:endPar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2969895" y="4845050"/>
            <a:ext cx="18345785" cy="2363470"/>
          </a:xfrm>
        </p:spPr>
        <p:txBody>
          <a:bodyPr/>
          <a:p>
            <a:r>
              <a:rPr lang="en-US" spc="-200">
                <a:sym typeface="+mn-ea"/>
              </a:rPr>
              <a:t>aaptOptions</a:t>
            </a:r>
            <a:endParaRPr lang="en-US" spc="-200">
              <a:sym typeface="+mn-ea"/>
            </a:endParaRPr>
          </a:p>
        </p:txBody>
      </p:sp>
      <p:pic>
        <p:nvPicPr>
          <p:cNvPr id="3" name="图片 2" descr="303b32313533393132313bb5c6c5dd"/>
          <p:cNvPicPr>
            <a:picLocks noChangeAspect="1"/>
          </p:cNvPicPr>
          <p:nvPr/>
        </p:nvPicPr>
        <p:blipFill>
          <a:blip r:embed="rId1"/>
          <a:stretch>
            <a:fillRect/>
          </a:stretch>
        </p:blipFill>
        <p:spPr>
          <a:xfrm>
            <a:off x="6776085" y="5309870"/>
            <a:ext cx="1343660" cy="1343660"/>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lang="en-US" b="1">
                <a:sym typeface="+mn-ea"/>
              </a:rPr>
              <a:t>AAPT </a:t>
            </a:r>
            <a:endParaRPr lang="en-US" b="1">
              <a:sym typeface="+mn-ea"/>
            </a:endParaRPr>
          </a:p>
        </p:txBody>
      </p:sp>
      <p:sp>
        <p:nvSpPr>
          <p:cNvPr id="6" name="矩形 5"/>
          <p:cNvSpPr/>
          <p:nvPr/>
        </p:nvSpPr>
        <p:spPr>
          <a:xfrm>
            <a:off x="720090" y="1800225"/>
            <a:ext cx="21657945" cy="5753735"/>
          </a:xfrm>
          <a:prstGeom prst="rect">
            <a:avLst/>
          </a:prstGeom>
        </p:spPr>
        <p:txBody>
          <a:bodyPr wrap="square">
            <a:spAutoFit/>
          </a:bodyPr>
          <a:p>
            <a:pPr marL="571500" indent="-571500" algn="l" latinLnBrk="1">
              <a:lnSpc>
                <a:spcPct val="160000"/>
              </a:lnSpc>
              <a:buClrTx/>
              <a:buSzTx/>
              <a:buFont typeface="Wingdings" panose="05000000000000000000" charset="0"/>
              <a:buChar char="Ø"/>
            </a:pP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Android packaging tool to create APK file</a:t>
            </a:r>
            <a:r>
              <a:rPr 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t>
            </a:r>
            <a:endParaRPr 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60000"/>
              </a:lnSpc>
              <a:buClrTx/>
              <a:buSzTx/>
              <a:buFont typeface="Wingdings" panose="05000000000000000000" charset="0"/>
              <a:buChar char="l"/>
            </a:pPr>
            <a:r>
              <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aapt即Android Asset Packaging Tool，在SDK的build-tools目录下。该工具可以查看，创建， 更新ZIP格式的文档附件(zip, jar, apk)。也可将资源文件编译成二进制文件，尽管你可能没有直接使用过aapt工具，但是build scripts和IDE插件会使用这个工具打包apk文件构成一个Android 应用程序。在使用aapt之前需要在环境变量里面配置SDK-tools路径，或者是路径+aapt的方式进入aapt。</a:t>
            </a:r>
            <a:endPar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lang="en-US" b="1">
                <a:sym typeface="+mn-ea"/>
              </a:rPr>
              <a:t>AGP</a:t>
            </a:r>
            <a:r>
              <a:rPr lang="zh-CN" altLang="en-US" b="1">
                <a:sym typeface="+mn-ea"/>
              </a:rPr>
              <a:t>之</a:t>
            </a:r>
            <a:r>
              <a:rPr lang="en-US" altLang="zh-CN" b="1">
                <a:sym typeface="+mn-ea"/>
              </a:rPr>
              <a:t>aaptOptions</a:t>
            </a:r>
            <a:r>
              <a:rPr lang="en-US" b="1">
                <a:sym typeface="+mn-ea"/>
              </a:rPr>
              <a:t> </a:t>
            </a:r>
            <a:endParaRPr lang="en-US" b="1">
              <a:sym typeface="+mn-ea"/>
            </a:endParaRPr>
          </a:p>
        </p:txBody>
      </p:sp>
      <p:sp>
        <p:nvSpPr>
          <p:cNvPr id="6" name="矩形 5"/>
          <p:cNvSpPr/>
          <p:nvPr/>
        </p:nvSpPr>
        <p:spPr>
          <a:xfrm>
            <a:off x="720090" y="1800225"/>
            <a:ext cx="21657945" cy="3046095"/>
          </a:xfrm>
          <a:prstGeom prst="rect">
            <a:avLst/>
          </a:prstGeom>
        </p:spPr>
        <p:txBody>
          <a:bodyPr wrap="square">
            <a:spAutoFit/>
          </a:bodyPr>
          <a:p>
            <a:pPr marL="571500" indent="-571500" algn="l" latinLnBrk="1">
              <a:lnSpc>
                <a:spcPct val="160000"/>
              </a:lnSpc>
              <a:buClrTx/>
              <a:buSzTx/>
              <a:buFont typeface="Wingdings" panose="05000000000000000000" charset="0"/>
              <a:buChar char="Ø"/>
            </a:pPr>
            <a:r>
              <a:rPr 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AGP</a:t>
            </a:r>
            <a:r>
              <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的</a:t>
            </a:r>
            <a:r>
              <a:rPr lang="en-US" alt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AppExtensions</a:t>
            </a:r>
            <a:r>
              <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提供了对</a:t>
            </a:r>
            <a:r>
              <a:rPr lang="en-US" alt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AAPT</a:t>
            </a:r>
            <a:r>
              <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的设置：</a:t>
            </a:r>
            <a:r>
              <a:rPr lang="en-US" alt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aaptOptions{}</a:t>
            </a:r>
            <a:endParaRPr lang="en-US" alt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571500" indent="-571500" algn="l" latinLnBrk="1">
              <a:lnSpc>
                <a:spcPct val="160000"/>
              </a:lnSpc>
              <a:buClrTx/>
              <a:buSzTx/>
              <a:buFont typeface="Wingdings" panose="05000000000000000000" charset="0"/>
              <a:buChar char="Ø"/>
            </a:pPr>
            <a:r>
              <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使用</a:t>
            </a:r>
            <a:r>
              <a:rPr lang="en-US" alt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aaptOptions</a:t>
            </a:r>
            <a:r>
              <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不仅可以对资源打包做一些设置，还可以直接执行一些特定的</a:t>
            </a:r>
            <a:r>
              <a:rPr lang="en-US" alt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APPT</a:t>
            </a:r>
            <a:r>
              <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命令行来完成特殊的资源打包需求。</a:t>
            </a:r>
            <a:endPar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2969895" y="4845050"/>
            <a:ext cx="18345785" cy="2363470"/>
          </a:xfrm>
        </p:spPr>
        <p:txBody>
          <a:bodyPr/>
          <a:p>
            <a:r>
              <a:rPr lang="en-US" altLang="zh-CN" spc="-200">
                <a:sym typeface="+mn-ea"/>
              </a:rPr>
              <a:t>dexOptions</a:t>
            </a:r>
            <a:endParaRPr lang="en-US" altLang="zh-CN" spc="-200">
              <a:sym typeface="+mn-ea"/>
            </a:endParaRPr>
          </a:p>
        </p:txBody>
      </p:sp>
      <p:pic>
        <p:nvPicPr>
          <p:cNvPr id="3" name="图片 2" descr="303b32313533393132313bb5c6c5dd"/>
          <p:cNvPicPr>
            <a:picLocks noChangeAspect="1"/>
          </p:cNvPicPr>
          <p:nvPr/>
        </p:nvPicPr>
        <p:blipFill>
          <a:blip r:embed="rId1"/>
          <a:stretch>
            <a:fillRect/>
          </a:stretch>
        </p:blipFill>
        <p:spPr>
          <a:xfrm>
            <a:off x="7042785" y="5309870"/>
            <a:ext cx="1343660" cy="1343660"/>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lang="en-US" altLang="zh-CN" b="1">
                <a:sym typeface="+mn-ea"/>
              </a:rPr>
              <a:t>dx</a:t>
            </a:r>
            <a:r>
              <a:rPr lang="zh-CN" altLang="en-US" b="1">
                <a:sym typeface="+mn-ea"/>
              </a:rPr>
              <a:t>工具介绍</a:t>
            </a:r>
            <a:endParaRPr lang="zh-CN" altLang="en-US" b="1">
              <a:sym typeface="+mn-ea"/>
            </a:endParaRPr>
          </a:p>
        </p:txBody>
      </p:sp>
      <p:sp>
        <p:nvSpPr>
          <p:cNvPr id="6" name="矩形 5"/>
          <p:cNvSpPr/>
          <p:nvPr/>
        </p:nvSpPr>
        <p:spPr>
          <a:xfrm>
            <a:off x="720090" y="1800225"/>
            <a:ext cx="21657945" cy="8609965"/>
          </a:xfrm>
          <a:prstGeom prst="rect">
            <a:avLst/>
          </a:prstGeom>
        </p:spPr>
        <p:txBody>
          <a:bodyPr wrap="square">
            <a:spAutoFit/>
          </a:bodyPr>
          <a:p>
            <a:pPr marL="571500" indent="-571500" algn="l" latinLnBrk="1">
              <a:lnSpc>
                <a:spcPct val="160000"/>
              </a:lnSpc>
              <a:buClrTx/>
              <a:buSzTx/>
              <a:buFont typeface="Wingdings" panose="05000000000000000000" charset="0"/>
              <a:buChar char="Ø"/>
            </a:pP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dx工具使用方法如下：</a:t>
            </a:r>
            <a:endPar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60000"/>
              </a:lnSpc>
              <a:buClrTx/>
              <a:buSzTx/>
              <a:buFont typeface="Wingdings" panose="05000000000000000000" charset="0"/>
              <a:buChar char="l"/>
            </a:pPr>
            <a:r>
              <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第一个jar包路径是后生成的jar包，第二个jar包路径是源代码生成的jar包路径。</a:t>
            </a:r>
            <a:endPar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60000"/>
              </a:lnSpc>
              <a:buClrTx/>
              <a:buSzTx/>
              <a:buFont typeface="Wingdings" panose="05000000000000000000" charset="0"/>
              <a:buChar char="l"/>
            </a:pPr>
            <a:r>
              <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打开CMD进入到AndroidSDK下platform-tools文件夹下</a:t>
            </a:r>
            <a:r>
              <a:rPr 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t>
            </a:r>
            <a:endParaRPr 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60000"/>
              </a:lnSpc>
              <a:buClrTx/>
              <a:buSzTx/>
              <a:buFont typeface="Wingdings" panose="05000000000000000000" charset="0"/>
              <a:buChar char="l"/>
            </a:pPr>
            <a:r>
              <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dx --dex --output=D:/out.jar D:/in.jar</a:t>
            </a:r>
            <a:endPar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571500" indent="-571500" algn="l" latinLnBrk="1">
              <a:lnSpc>
                <a:spcPct val="160000"/>
              </a:lnSpc>
              <a:buClrTx/>
              <a:buSzTx/>
              <a:buFont typeface="Wingdings" panose="05000000000000000000" charset="0"/>
              <a:buChar char="Ø"/>
            </a:pP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以下两种方法找到dx.bat文件所在：</a:t>
            </a:r>
            <a:endPar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60000"/>
              </a:lnSpc>
              <a:buClrTx/>
              <a:buSzTx/>
              <a:buFont typeface="Wingdings" panose="05000000000000000000" charset="0"/>
              <a:buChar char="l"/>
            </a:pPr>
            <a:r>
              <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如果进入platform-tools文件夹下没有dx.bat文件，CMD提示'dx' 不是内部或外部命令，也不是可运行的程序或批处理文件。</a:t>
            </a:r>
            <a:endPar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60000"/>
              </a:lnSpc>
              <a:buClrTx/>
              <a:buSzTx/>
              <a:buFont typeface="Wingdings" panose="05000000000000000000" charset="0"/>
              <a:buChar char="l"/>
            </a:pPr>
            <a:r>
              <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可以在build-tools下各个安卓版本中看到dx.bat文件。</a:t>
            </a:r>
            <a:endPar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60000"/>
              </a:lnSpc>
              <a:buClrTx/>
              <a:buSzTx/>
              <a:buFont typeface="Wingdings" panose="05000000000000000000" charset="0"/>
              <a:buChar char="l"/>
            </a:pPr>
            <a:r>
              <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例如：使用CMD打开build-tools\22.0.1再执行dx --dex --output=D:/out.jar D:/in.jar</a:t>
            </a:r>
            <a:endPar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p:txBody>
          <a:bodyPr/>
          <a:p>
            <a:pPr algn="l">
              <a:buClrTx/>
              <a:buSzTx/>
              <a:buFontTx/>
            </a:pPr>
            <a:r>
              <a:rPr lang="en-US" altLang="zh-CN" b="1" spc="-200">
                <a:solidFill>
                  <a:srgbClr val="00B050"/>
                </a:solidFill>
                <a:sym typeface="+mn-ea"/>
              </a:rPr>
              <a:t>Android Gradle 13</a:t>
            </a:r>
            <a:endParaRPr lang="en-US" altLang="zh-CN" b="1" spc="-200">
              <a:solidFill>
                <a:srgbClr val="00B050"/>
              </a:solidFill>
              <a:sym typeface="+mn-ea"/>
            </a:endParaRPr>
          </a:p>
        </p:txBody>
      </p:sp>
      <p:cxnSp>
        <p:nvCxnSpPr>
          <p:cNvPr id="23" name="直接连接符 22"/>
          <p:cNvCxnSpPr/>
          <p:nvPr>
            <p:custDataLst>
              <p:tags r:id="rId1"/>
            </p:custDataLst>
          </p:nvPr>
        </p:nvCxnSpPr>
        <p:spPr>
          <a:xfrm>
            <a:off x="1077891" y="8953799"/>
            <a:ext cx="20716060" cy="0"/>
          </a:xfrm>
          <a:prstGeom prst="line">
            <a:avLst/>
          </a:prstGeom>
          <a:ln w="2540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25" name="矩形 24"/>
          <p:cNvSpPr/>
          <p:nvPr>
            <p:custDataLst>
              <p:tags r:id="rId2"/>
            </p:custDataLst>
          </p:nvPr>
        </p:nvSpPr>
        <p:spPr>
          <a:xfrm>
            <a:off x="1079796" y="4320154"/>
            <a:ext cx="6508618" cy="351048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p>
            <a:pPr>
              <a:lnSpc>
                <a:spcPct val="120000"/>
              </a:lnSpc>
            </a:pPr>
            <a:endParaRPr lang="zh-CN" altLang="en-US" sz="2645" spc="150" dirty="0">
              <a:latin typeface="Arial" panose="020B0604020202020204" pitchFamily="34" charset="0"/>
              <a:ea typeface="微软雅黑" panose="020B0503020204020204" pitchFamily="34" charset="-122"/>
              <a:sym typeface="Arial" panose="020B0604020202020204" pitchFamily="34" charset="0"/>
            </a:endParaRPr>
          </a:p>
        </p:txBody>
      </p:sp>
      <p:sp>
        <p:nvSpPr>
          <p:cNvPr id="2" name="等腰三角形 1"/>
          <p:cNvSpPr/>
          <p:nvPr>
            <p:custDataLst>
              <p:tags r:id="rId3"/>
            </p:custDataLst>
          </p:nvPr>
        </p:nvSpPr>
        <p:spPr>
          <a:xfrm rot="10800000">
            <a:off x="1083760" y="7846503"/>
            <a:ext cx="3260820" cy="455651"/>
          </a:xfrm>
          <a:prstGeom prst="triangle">
            <a:avLst>
              <a:gd name="adj" fmla="val 0"/>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20000"/>
              </a:lnSpc>
            </a:pPr>
            <a:endParaRPr lang="zh-CN" altLang="en-US" sz="3400">
              <a:latin typeface="Arial" panose="020B0604020202020204" pitchFamily="34" charset="0"/>
              <a:ea typeface="微软雅黑" panose="020B0503020204020204" pitchFamily="34" charset="-122"/>
              <a:sym typeface="Arial" panose="020B0604020202020204" pitchFamily="34" charset="0"/>
            </a:endParaRPr>
          </a:p>
        </p:txBody>
      </p:sp>
      <p:sp>
        <p:nvSpPr>
          <p:cNvPr id="36" name="矩形 35"/>
          <p:cNvSpPr/>
          <p:nvPr>
            <p:custDataLst>
              <p:tags r:id="rId4"/>
            </p:custDataLst>
          </p:nvPr>
        </p:nvSpPr>
        <p:spPr>
          <a:xfrm>
            <a:off x="1276142" y="4810135"/>
            <a:ext cx="6329642" cy="2562264"/>
          </a:xfrm>
          <a:prstGeom prst="rect">
            <a:avLst/>
          </a:prstGeom>
        </p:spPr>
        <p:txBody>
          <a:bodyPr wrap="square" anchor="ctr">
            <a:normAutofit lnSpcReduction="10000"/>
          </a:bodyPr>
          <a:p>
            <a:pPr marL="0" indent="0" algn="l">
              <a:lnSpc>
                <a:spcPct val="120000"/>
              </a:lnSpc>
              <a:spcBef>
                <a:spcPts val="0"/>
              </a:spcBef>
              <a:spcAft>
                <a:spcPts val="0"/>
              </a:spcAft>
              <a:buSzPct val="100000"/>
            </a:pPr>
            <a:r>
              <a:rPr lang="en-US" altLang="zh-CN" sz="3400" spc="150">
                <a:solidFill>
                  <a:schemeClr val="bg1"/>
                </a:solidFill>
                <a:latin typeface="Arial" panose="020B0604020202020204" pitchFamily="34" charset="0"/>
                <a:ea typeface="微软雅黑" panose="020B0503020204020204" pitchFamily="34" charset="-122"/>
                <a:sym typeface="+mn-lt"/>
              </a:rPr>
              <a:t>AGP transform</a:t>
            </a:r>
            <a:endParaRPr lang="zh-CN" altLang="en-US" sz="3400" spc="150">
              <a:solidFill>
                <a:schemeClr val="bg1"/>
              </a:solidFill>
              <a:latin typeface="Arial" panose="020B0604020202020204" pitchFamily="34" charset="0"/>
              <a:ea typeface="微软雅黑" panose="020B0503020204020204" pitchFamily="34" charset="-122"/>
              <a:sym typeface="+mn-lt"/>
            </a:endParaRPr>
          </a:p>
        </p:txBody>
      </p:sp>
      <p:sp>
        <p:nvSpPr>
          <p:cNvPr id="30" name="椭圆 29"/>
          <p:cNvSpPr/>
          <p:nvPr>
            <p:custDataLst>
              <p:tags r:id="rId5"/>
            </p:custDataLst>
          </p:nvPr>
        </p:nvSpPr>
        <p:spPr>
          <a:xfrm>
            <a:off x="3998093" y="8609531"/>
            <a:ext cx="692974" cy="692974"/>
          </a:xfrm>
          <a:prstGeom prst="ellipse">
            <a:avLst/>
          </a:prstGeom>
          <a:solidFill>
            <a:schemeClr val="accent1"/>
          </a:solid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fontScale="80000" lnSpcReduction="20000"/>
          </a:bodyPr>
          <a:p>
            <a:pPr algn="ctr"/>
            <a:r>
              <a:rPr lang="en-US" altLang="zh-CN" sz="3400" dirty="0">
                <a:solidFill>
                  <a:schemeClr val="bg1"/>
                </a:solidFill>
                <a:latin typeface="Arial" panose="020B0604020202020204" pitchFamily="34" charset="0"/>
                <a:ea typeface="微软雅黑" panose="020B0503020204020204" pitchFamily="34" charset="-122"/>
                <a:sym typeface="Arial" panose="020B0604020202020204" pitchFamily="34" charset="0"/>
              </a:rPr>
              <a:t>A</a:t>
            </a:r>
            <a:endParaRPr lang="en-US" altLang="zh-CN" sz="34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60" name="矩形 59"/>
          <p:cNvSpPr/>
          <p:nvPr>
            <p:custDataLst>
              <p:tags r:id="rId6"/>
            </p:custDataLst>
          </p:nvPr>
        </p:nvSpPr>
        <p:spPr>
          <a:xfrm>
            <a:off x="8181611" y="4336029"/>
            <a:ext cx="6508618" cy="35104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p>
            <a:pPr>
              <a:lnSpc>
                <a:spcPct val="120000"/>
              </a:lnSpc>
            </a:pPr>
            <a:endParaRPr lang="zh-CN" altLang="en-US" sz="2645" spc="150" dirty="0">
              <a:latin typeface="Arial" panose="020B0604020202020204" pitchFamily="34" charset="0"/>
              <a:ea typeface="微软雅黑" panose="020B0503020204020204" pitchFamily="34" charset="-122"/>
              <a:sym typeface="Arial" panose="020B0604020202020204" pitchFamily="34" charset="0"/>
            </a:endParaRPr>
          </a:p>
        </p:txBody>
      </p:sp>
      <p:sp>
        <p:nvSpPr>
          <p:cNvPr id="3" name="等腰三角形 2"/>
          <p:cNvSpPr/>
          <p:nvPr>
            <p:custDataLst>
              <p:tags r:id="rId7"/>
            </p:custDataLst>
          </p:nvPr>
        </p:nvSpPr>
        <p:spPr>
          <a:xfrm rot="10800000">
            <a:off x="8187479" y="7846503"/>
            <a:ext cx="3260820" cy="455651"/>
          </a:xfrm>
          <a:prstGeom prst="triangle">
            <a:avLst>
              <a:gd name="adj" fmla="val 0"/>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20000"/>
              </a:lnSpc>
            </a:pPr>
            <a:endParaRPr lang="zh-CN" altLang="en-US" sz="3400">
              <a:latin typeface="Arial" panose="020B0604020202020204" pitchFamily="34" charset="0"/>
              <a:ea typeface="微软雅黑" panose="020B0503020204020204" pitchFamily="34" charset="-122"/>
              <a:sym typeface="Arial" panose="020B0604020202020204" pitchFamily="34" charset="0"/>
            </a:endParaRPr>
          </a:p>
        </p:txBody>
      </p:sp>
      <p:sp>
        <p:nvSpPr>
          <p:cNvPr id="59" name="矩形 58"/>
          <p:cNvSpPr/>
          <p:nvPr>
            <p:custDataLst>
              <p:tags r:id="rId8"/>
            </p:custDataLst>
          </p:nvPr>
        </p:nvSpPr>
        <p:spPr>
          <a:xfrm>
            <a:off x="8379862" y="4810135"/>
            <a:ext cx="6329642" cy="2562264"/>
          </a:xfrm>
          <a:prstGeom prst="rect">
            <a:avLst/>
          </a:prstGeom>
        </p:spPr>
        <p:txBody>
          <a:bodyPr wrap="square" anchor="ctr">
            <a:normAutofit/>
          </a:bodyPr>
          <a:p>
            <a:pPr marL="0" indent="0" algn="l">
              <a:lnSpc>
                <a:spcPct val="120000"/>
              </a:lnSpc>
              <a:spcBef>
                <a:spcPts val="0"/>
              </a:spcBef>
              <a:spcAft>
                <a:spcPts val="0"/>
              </a:spcAft>
              <a:buSzPct val="100000"/>
            </a:pPr>
            <a:r>
              <a:rPr lang="en-US" altLang="zh-CN" sz="3400" spc="150">
                <a:solidFill>
                  <a:schemeClr val="bg1"/>
                </a:solidFill>
                <a:latin typeface="Arial" panose="020B0604020202020204" pitchFamily="34" charset="0"/>
                <a:ea typeface="微软雅黑" panose="020B0503020204020204" pitchFamily="34" charset="-122"/>
                <a:sym typeface="+mn-lt"/>
              </a:rPr>
              <a:t>aaptOptions</a:t>
            </a:r>
            <a:r>
              <a:rPr lang="zh-CN" altLang="en-US" sz="3400" spc="150">
                <a:solidFill>
                  <a:schemeClr val="bg1"/>
                </a:solidFill>
                <a:latin typeface="Arial" panose="020B0604020202020204" pitchFamily="34" charset="0"/>
                <a:ea typeface="微软雅黑" panose="020B0503020204020204" pitchFamily="34" charset="-122"/>
                <a:sym typeface="+mn-lt"/>
              </a:rPr>
              <a:t>等扩展属性补充</a:t>
            </a:r>
            <a:endParaRPr lang="zh-CN" altLang="en-US" sz="3400" spc="150">
              <a:solidFill>
                <a:schemeClr val="bg1"/>
              </a:solidFill>
              <a:latin typeface="Arial" panose="020B0604020202020204" pitchFamily="34" charset="0"/>
              <a:ea typeface="微软雅黑" panose="020B0503020204020204" pitchFamily="34" charset="-122"/>
              <a:sym typeface="+mn-lt"/>
            </a:endParaRPr>
          </a:p>
        </p:txBody>
      </p:sp>
      <p:sp>
        <p:nvSpPr>
          <p:cNvPr id="65" name="矩形 64"/>
          <p:cNvSpPr/>
          <p:nvPr>
            <p:custDataLst>
              <p:tags r:id="rId9"/>
            </p:custDataLst>
          </p:nvPr>
        </p:nvSpPr>
        <p:spPr>
          <a:xfrm>
            <a:off x="15285333" y="4336029"/>
            <a:ext cx="6508618" cy="35104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p>
            <a:pPr>
              <a:lnSpc>
                <a:spcPct val="120000"/>
              </a:lnSpc>
            </a:pPr>
            <a:endParaRPr lang="zh-CN" altLang="en-US" sz="2645" spc="150" dirty="0">
              <a:latin typeface="Arial" panose="020B0604020202020204" pitchFamily="34" charset="0"/>
              <a:ea typeface="微软雅黑" panose="020B0503020204020204" pitchFamily="34" charset="-122"/>
              <a:sym typeface="Arial" panose="020B0604020202020204" pitchFamily="34" charset="0"/>
            </a:endParaRPr>
          </a:p>
        </p:txBody>
      </p:sp>
      <p:sp>
        <p:nvSpPr>
          <p:cNvPr id="66" name="等腰三角形 65"/>
          <p:cNvSpPr/>
          <p:nvPr>
            <p:custDataLst>
              <p:tags r:id="rId10"/>
            </p:custDataLst>
          </p:nvPr>
        </p:nvSpPr>
        <p:spPr>
          <a:xfrm rot="10800000">
            <a:off x="15291201" y="7846503"/>
            <a:ext cx="3260820" cy="455651"/>
          </a:xfrm>
          <a:prstGeom prst="triangle">
            <a:avLst>
              <a:gd name="adj" fmla="val 0"/>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20000"/>
              </a:lnSpc>
            </a:pPr>
            <a:endParaRPr lang="zh-CN" altLang="en-US" sz="3400">
              <a:latin typeface="Arial" panose="020B0604020202020204" pitchFamily="34" charset="0"/>
              <a:ea typeface="微软雅黑" panose="020B0503020204020204" pitchFamily="34" charset="-122"/>
              <a:sym typeface="Arial" panose="020B0604020202020204" pitchFamily="34" charset="0"/>
            </a:endParaRPr>
          </a:p>
        </p:txBody>
      </p:sp>
      <p:sp>
        <p:nvSpPr>
          <p:cNvPr id="64" name="矩形 63"/>
          <p:cNvSpPr/>
          <p:nvPr>
            <p:custDataLst>
              <p:tags r:id="rId11"/>
            </p:custDataLst>
          </p:nvPr>
        </p:nvSpPr>
        <p:spPr>
          <a:xfrm>
            <a:off x="15483585" y="4810135"/>
            <a:ext cx="6329642" cy="2562264"/>
          </a:xfrm>
          <a:prstGeom prst="rect">
            <a:avLst/>
          </a:prstGeom>
        </p:spPr>
        <p:txBody>
          <a:bodyPr wrap="square" anchor="ctr">
            <a:normAutofit/>
          </a:bodyPr>
          <a:p>
            <a:pPr marL="0" indent="0" algn="l">
              <a:lnSpc>
                <a:spcPct val="120000"/>
              </a:lnSpc>
              <a:spcBef>
                <a:spcPts val="0"/>
              </a:spcBef>
              <a:spcAft>
                <a:spcPts val="0"/>
              </a:spcAft>
              <a:buSzPct val="100000"/>
            </a:pPr>
            <a:r>
              <a:rPr lang="en-US" altLang="zh-CN" sz="3400" spc="150">
                <a:solidFill>
                  <a:schemeClr val="bg1"/>
                </a:solidFill>
                <a:latin typeface="Arial" panose="020B0604020202020204" pitchFamily="34" charset="0"/>
                <a:ea typeface="微软雅黑" panose="020B0503020204020204" pitchFamily="34" charset="-122"/>
                <a:sym typeface="+mn-lt"/>
              </a:rPr>
              <a:t>Android Gradle</a:t>
            </a:r>
            <a:r>
              <a:rPr lang="zh-CN" altLang="en-US" sz="3400" spc="150">
                <a:solidFill>
                  <a:schemeClr val="bg1"/>
                </a:solidFill>
                <a:latin typeface="Arial" panose="020B0604020202020204" pitchFamily="34" charset="0"/>
                <a:ea typeface="微软雅黑" panose="020B0503020204020204" pitchFamily="34" charset="-122"/>
                <a:sym typeface="+mn-lt"/>
              </a:rPr>
              <a:t>测试集成</a:t>
            </a:r>
            <a:endParaRPr lang="zh-CN" altLang="en-US" sz="3400" spc="150">
              <a:solidFill>
                <a:schemeClr val="bg1"/>
              </a:solidFill>
              <a:latin typeface="Arial" panose="020B0604020202020204" pitchFamily="34" charset="0"/>
              <a:ea typeface="微软雅黑" panose="020B0503020204020204" pitchFamily="34" charset="-122"/>
              <a:sym typeface="+mn-lt"/>
            </a:endParaRPr>
          </a:p>
        </p:txBody>
      </p:sp>
      <p:sp>
        <p:nvSpPr>
          <p:cNvPr id="68" name="椭圆 67"/>
          <p:cNvSpPr/>
          <p:nvPr>
            <p:custDataLst>
              <p:tags r:id="rId12"/>
            </p:custDataLst>
          </p:nvPr>
        </p:nvSpPr>
        <p:spPr>
          <a:xfrm>
            <a:off x="11089429" y="8609531"/>
            <a:ext cx="692974" cy="692974"/>
          </a:xfrm>
          <a:prstGeom prst="ellipse">
            <a:avLst/>
          </a:prstGeom>
          <a:solidFill>
            <a:schemeClr val="accent2"/>
          </a:solid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fontScale="80000" lnSpcReduction="20000"/>
          </a:bodyPr>
          <a:p>
            <a:pPr algn="ctr"/>
            <a:r>
              <a:rPr lang="en-US" altLang="zh-CN" sz="3400" dirty="0">
                <a:solidFill>
                  <a:schemeClr val="bg1"/>
                </a:solidFill>
                <a:latin typeface="Arial" panose="020B0604020202020204" pitchFamily="34" charset="0"/>
                <a:ea typeface="微软雅黑" panose="020B0503020204020204" pitchFamily="34" charset="-122"/>
                <a:sym typeface="Arial" panose="020B0604020202020204" pitchFamily="34" charset="0"/>
              </a:rPr>
              <a:t>B</a:t>
            </a:r>
            <a:endParaRPr lang="en-US" altLang="zh-CN" sz="34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
        <p:nvSpPr>
          <p:cNvPr id="71" name="椭圆 70"/>
          <p:cNvSpPr/>
          <p:nvPr>
            <p:custDataLst>
              <p:tags r:id="rId13"/>
            </p:custDataLst>
          </p:nvPr>
        </p:nvSpPr>
        <p:spPr>
          <a:xfrm>
            <a:off x="18205533" y="8609531"/>
            <a:ext cx="692974" cy="692974"/>
          </a:xfrm>
          <a:prstGeom prst="ellipse">
            <a:avLst/>
          </a:prstGeom>
          <a:solidFill>
            <a:schemeClr val="accent3"/>
          </a:solid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fontScale="80000" lnSpcReduction="20000"/>
          </a:bodyPr>
          <a:p>
            <a:pPr algn="ctr"/>
            <a:r>
              <a:rPr lang="en-US" altLang="zh-CN" sz="3400" dirty="0">
                <a:solidFill>
                  <a:schemeClr val="bg1"/>
                </a:solidFill>
                <a:latin typeface="Arial" panose="020B0604020202020204" pitchFamily="34" charset="0"/>
                <a:ea typeface="微软雅黑" panose="020B0503020204020204" pitchFamily="34" charset="-122"/>
                <a:sym typeface="Arial" panose="020B0604020202020204" pitchFamily="34" charset="0"/>
              </a:rPr>
              <a:t>C</a:t>
            </a:r>
            <a:endParaRPr lang="en-US" altLang="zh-CN" sz="3400" dirty="0">
              <a:solidFill>
                <a:schemeClr val="bg1"/>
              </a:solidFill>
              <a:latin typeface="Arial" panose="020B0604020202020204" pitchFamily="34" charset="0"/>
              <a:ea typeface="微软雅黑" panose="020B0503020204020204" pitchFamily="34" charset="-122"/>
              <a:sym typeface="Arial" panose="020B0604020202020204" pitchFamily="34" charset="0"/>
            </a:endParaRPr>
          </a:p>
        </p:txBody>
      </p:sp>
    </p:spTree>
    <p:custDataLst>
      <p:tags r:id="rId14"/>
    </p:custDataLst>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lang="en-US">
                <a:sym typeface="+mn-ea"/>
              </a:rPr>
              <a:t>AGP</a:t>
            </a:r>
            <a:r>
              <a:rPr lang="zh-CN" altLang="en-US">
                <a:sym typeface="+mn-ea"/>
              </a:rPr>
              <a:t>之</a:t>
            </a:r>
            <a:r>
              <a:rPr lang="en-US" altLang="zh-CN" b="1">
                <a:sym typeface="+mn-ea"/>
              </a:rPr>
              <a:t>dexOptions</a:t>
            </a:r>
            <a:endParaRPr lang="zh-CN" altLang="en-US" b="1">
              <a:sym typeface="+mn-ea"/>
            </a:endParaRPr>
          </a:p>
        </p:txBody>
      </p:sp>
      <p:sp>
        <p:nvSpPr>
          <p:cNvPr id="6" name="矩形 5"/>
          <p:cNvSpPr/>
          <p:nvPr/>
        </p:nvSpPr>
        <p:spPr>
          <a:xfrm>
            <a:off x="720090" y="1800225"/>
            <a:ext cx="21657945" cy="2897505"/>
          </a:xfrm>
          <a:prstGeom prst="rect">
            <a:avLst/>
          </a:prstGeom>
        </p:spPr>
        <p:txBody>
          <a:bodyPr wrap="square">
            <a:spAutoFit/>
          </a:bodyPr>
          <a:p>
            <a:pPr marL="571500" indent="-571500" algn="l" latinLnBrk="1">
              <a:lnSpc>
                <a:spcPct val="160000"/>
              </a:lnSpc>
              <a:buClrTx/>
              <a:buSzTx/>
              <a:buFont typeface="Wingdings" panose="05000000000000000000" charset="0"/>
              <a:buChar char="Ø"/>
            </a:pPr>
            <a:r>
              <a:rPr 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AGP</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的</a:t>
            </a: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AppExtensions</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提供了对</a:t>
            </a: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dx</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工具的设置：</a:t>
            </a: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dex</a:t>
            </a: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Options{}</a:t>
            </a:r>
            <a:endPar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571500" indent="-571500" algn="l" latinLnBrk="1">
              <a:lnSpc>
                <a:spcPct val="160000"/>
              </a:lnSpc>
              <a:buClrTx/>
              <a:buSzTx/>
              <a:buFont typeface="Wingdings" panose="05000000000000000000" charset="0"/>
              <a:buChar char="Ø"/>
            </a:pP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使用</a:t>
            </a: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dexOptions</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不仅可以对</a:t>
            </a: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dex</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打包做一些设置，还可以直接执行一些特定的</a:t>
            </a: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dx</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命令行来完成特殊的</a:t>
            </a: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dex</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打包需求。</a:t>
            </a:r>
            <a:endPar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2969895" y="4845050"/>
            <a:ext cx="18345785" cy="2363470"/>
          </a:xfrm>
        </p:spPr>
        <p:txBody>
          <a:bodyPr/>
          <a:p>
            <a:r>
              <a:rPr lang="en-US" altLang="zh-CN" spc="-200">
                <a:sym typeface="+mn-ea"/>
              </a:rPr>
              <a:t>Android Gradle</a:t>
            </a:r>
            <a:r>
              <a:rPr lang="zh-CN" altLang="en-US" spc="-200">
                <a:sym typeface="+mn-ea"/>
              </a:rPr>
              <a:t>测试集成</a:t>
            </a:r>
            <a:endParaRPr lang="zh-CN" altLang="en-US" spc="-200">
              <a:sym typeface="+mn-ea"/>
            </a:endParaRPr>
          </a:p>
        </p:txBody>
      </p:sp>
      <p:pic>
        <p:nvPicPr>
          <p:cNvPr id="3" name="图片 2" descr="303b32313533393132313bb5c6c5dd"/>
          <p:cNvPicPr>
            <a:picLocks noChangeAspect="1"/>
          </p:cNvPicPr>
          <p:nvPr/>
        </p:nvPicPr>
        <p:blipFill>
          <a:blip r:embed="rId1"/>
          <a:stretch>
            <a:fillRect/>
          </a:stretch>
        </p:blipFill>
        <p:spPr>
          <a:xfrm>
            <a:off x="3709035" y="5309870"/>
            <a:ext cx="1343660" cy="1343660"/>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lang="en-US" b="1">
                <a:sym typeface="+mn-ea"/>
              </a:rPr>
              <a:t>JUnit</a:t>
            </a:r>
            <a:endParaRPr lang="en-US" b="1">
              <a:sym typeface="+mn-ea"/>
            </a:endParaRPr>
          </a:p>
        </p:txBody>
      </p:sp>
      <p:sp>
        <p:nvSpPr>
          <p:cNvPr id="6" name="矩形 5"/>
          <p:cNvSpPr/>
          <p:nvPr/>
        </p:nvSpPr>
        <p:spPr>
          <a:xfrm>
            <a:off x="720090" y="1800225"/>
            <a:ext cx="21657945" cy="3692525"/>
          </a:xfrm>
          <a:prstGeom prst="rect">
            <a:avLst/>
          </a:prstGeom>
        </p:spPr>
        <p:txBody>
          <a:bodyPr wrap="square">
            <a:spAutoFit/>
          </a:bodyPr>
          <a:p>
            <a:pPr marL="571500" indent="-571500" algn="l" latinLnBrk="1">
              <a:lnSpc>
                <a:spcPct val="150000"/>
              </a:lnSpc>
              <a:buClrTx/>
              <a:buSzTx/>
              <a:buFont typeface="Wingdings" panose="05000000000000000000" charset="0"/>
              <a:buChar char="Ø"/>
            </a:pP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JUnit是Java最基础的测试框架。使用时在app的build文件中添加依赖。注意：用于测试环境</a:t>
            </a:r>
            <a:r>
              <a:rPr 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的依赖使用</a:t>
            </a:r>
            <a:r>
              <a:rPr lang="en-US" alt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testImplementation</a:t>
            </a: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开头。</a:t>
            </a:r>
            <a:endPar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50000"/>
              </a:lnSpc>
              <a:buClrTx/>
              <a:buSzTx/>
              <a:buFont typeface="Wingdings" panose="05000000000000000000" charset="0"/>
              <a:buChar char="l"/>
            </a:pPr>
            <a:r>
              <a:rPr 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使用注解的方法</a:t>
            </a:r>
            <a:r>
              <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执行顺序：@BeforeClass –&gt; @Before –&gt; @Test –&gt; @After –&gt; @AfterClass</a:t>
            </a:r>
            <a:endPar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571500" indent="-571500" algn="l" latinLnBrk="1">
              <a:lnSpc>
                <a:spcPct val="150000"/>
              </a:lnSpc>
              <a:buClrTx/>
              <a:buSzTx/>
              <a:buFont typeface="Wingdings" panose="05000000000000000000" charset="0"/>
              <a:buChar char="Ø"/>
            </a:pPr>
            <a:endParaRPr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p:txBody>
      </p:sp>
      <p:pic>
        <p:nvPicPr>
          <p:cNvPr id="4" name="图片 3"/>
          <p:cNvPicPr>
            <a:picLocks noChangeAspect="1"/>
          </p:cNvPicPr>
          <p:nvPr/>
        </p:nvPicPr>
        <p:blipFill>
          <a:blip r:embed="rId1"/>
          <a:stretch>
            <a:fillRect/>
          </a:stretch>
        </p:blipFill>
        <p:spPr>
          <a:xfrm>
            <a:off x="4274820" y="4818380"/>
            <a:ext cx="15060930" cy="7177405"/>
          </a:xfrm>
          <a:prstGeom prst="rect">
            <a:avLst/>
          </a:prstGeom>
        </p:spPr>
      </p:pic>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lang="en-US" b="1">
                <a:sym typeface="+mn-ea"/>
              </a:rPr>
              <a:t>Assert</a:t>
            </a:r>
            <a:endParaRPr lang="en-US" b="1">
              <a:sym typeface="+mn-ea"/>
            </a:endParaRPr>
          </a:p>
        </p:txBody>
      </p:sp>
      <p:sp>
        <p:nvSpPr>
          <p:cNvPr id="6" name="矩形 5"/>
          <p:cNvSpPr/>
          <p:nvPr/>
        </p:nvSpPr>
        <p:spPr>
          <a:xfrm>
            <a:off x="720090" y="1800225"/>
            <a:ext cx="21657945" cy="1026795"/>
          </a:xfrm>
          <a:prstGeom prst="rect">
            <a:avLst/>
          </a:prstGeom>
        </p:spPr>
        <p:txBody>
          <a:bodyPr wrap="square">
            <a:spAutoFit/>
          </a:bodyPr>
          <a:p>
            <a:pPr marL="571500" indent="-571500" algn="l" latinLnBrk="1">
              <a:lnSpc>
                <a:spcPct val="160000"/>
              </a:lnSpc>
              <a:buClrTx/>
              <a:buSzTx/>
              <a:buFont typeface="Wingdings" panose="05000000000000000000" charset="0"/>
              <a:buChar char="Ø"/>
            </a:pP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使用</a:t>
            </a: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Assert</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断言，可以在集成测试中快速检查测试结果。</a:t>
            </a:r>
            <a:endPar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p:txBody>
      </p:sp>
      <p:pic>
        <p:nvPicPr>
          <p:cNvPr id="3" name="图片 2"/>
          <p:cNvPicPr>
            <a:picLocks noChangeAspect="1"/>
          </p:cNvPicPr>
          <p:nvPr/>
        </p:nvPicPr>
        <p:blipFill>
          <a:blip r:embed="rId1"/>
          <a:stretch>
            <a:fillRect/>
          </a:stretch>
        </p:blipFill>
        <p:spPr>
          <a:xfrm>
            <a:off x="3336290" y="3294380"/>
            <a:ext cx="17223740" cy="8185785"/>
          </a:xfrm>
          <a:prstGeom prst="rect">
            <a:avLst/>
          </a:prstGeom>
        </p:spPr>
      </p:pic>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lang="en-US" b="1">
                <a:sym typeface="+mn-ea"/>
              </a:rPr>
              <a:t>AndroidJUnit4</a:t>
            </a:r>
            <a:endParaRPr lang="en-US" b="1">
              <a:sym typeface="+mn-ea"/>
            </a:endParaRPr>
          </a:p>
        </p:txBody>
      </p:sp>
      <p:sp>
        <p:nvSpPr>
          <p:cNvPr id="6" name="矩形 5"/>
          <p:cNvSpPr/>
          <p:nvPr/>
        </p:nvSpPr>
        <p:spPr>
          <a:xfrm>
            <a:off x="720090" y="1800225"/>
            <a:ext cx="21657945" cy="4818380"/>
          </a:xfrm>
          <a:prstGeom prst="rect">
            <a:avLst/>
          </a:prstGeom>
        </p:spPr>
        <p:txBody>
          <a:bodyPr wrap="square">
            <a:spAutoFit/>
          </a:bodyPr>
          <a:p>
            <a:pPr marL="571500" indent="-571500" algn="l" latinLnBrk="1">
              <a:lnSpc>
                <a:spcPct val="160000"/>
              </a:lnSpc>
              <a:buClrTx/>
              <a:buSzTx/>
              <a:buFont typeface="Wingdings" panose="05000000000000000000" charset="0"/>
              <a:buChar char="Ø"/>
            </a:pPr>
            <a:r>
              <a:rPr 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AndroidJUnit4</a:t>
            </a:r>
            <a:r>
              <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针对</a:t>
            </a:r>
            <a:r>
              <a:rPr lang="en-US" alt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Andorid</a:t>
            </a:r>
            <a:r>
              <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应用运行时的单元测试。</a:t>
            </a:r>
            <a:endPar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60000"/>
              </a:lnSpc>
              <a:buClrTx/>
              <a:buSzTx/>
              <a:buFont typeface="Wingdings" panose="05000000000000000000" charset="0"/>
              <a:buChar char="l"/>
            </a:pP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需要使用</a:t>
            </a: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 </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testInstrumentationRunner "androidx.test.runner.AndroidJUnitRunner"</a:t>
            </a:r>
            <a:endPar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60000"/>
              </a:lnSpc>
              <a:buClrTx/>
              <a:buSzTx/>
              <a:buFont typeface="Wingdings" panose="05000000000000000000" charset="0"/>
              <a:buChar char="l"/>
            </a:pP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在类上使用@RunWith(AndroidJUnit4.class)注解表示一个</a:t>
            </a: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Andorid Test</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类。</a:t>
            </a:r>
            <a:endPar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60000"/>
              </a:lnSpc>
              <a:buClrTx/>
              <a:buSzTx/>
              <a:buFont typeface="Wingdings" panose="05000000000000000000" charset="0"/>
              <a:buChar char="l"/>
            </a:pP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其它注解的使用和</a:t>
            </a: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JUnit</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基本一致。</a:t>
            </a:r>
            <a:endPar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60000"/>
              </a:lnSpc>
              <a:buClrTx/>
              <a:buSzTx/>
              <a:buFont typeface="Wingdings" panose="05000000000000000000" charset="0"/>
              <a:buChar char="l"/>
            </a:pP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AndroidJUnit</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可以获取运行时的</a:t>
            </a: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Context</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，来进行一些特殊的测试。</a:t>
            </a:r>
            <a:endPar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7333976" y="3559808"/>
            <a:ext cx="11744209" cy="1337945"/>
          </a:xfrm>
          <a:prstGeom prst="rect">
            <a:avLst/>
          </a:prstGeom>
          <a:noFill/>
        </p:spPr>
        <p:txBody>
          <a:bodyPr wrap="square" rtlCol="0">
            <a:spAutoFit/>
          </a:bodyPr>
          <a:lstStyle/>
          <a:p>
            <a:pPr algn="l">
              <a:lnSpc>
                <a:spcPct val="150000"/>
              </a:lnSpc>
            </a:pPr>
            <a:r>
              <a:rPr lang="en-US" altLang="zh-CN" sz="5395" b="1">
                <a:solidFill>
                  <a:srgbClr val="595959"/>
                </a:solidFill>
                <a:latin typeface="微软雅黑" panose="020B0503020204020204" pitchFamily="34" charset="-122"/>
                <a:ea typeface="黑体" panose="02010609060101010101" pitchFamily="49" charset="-122"/>
                <a:cs typeface="微软雅黑" panose="020B0503020204020204" pitchFamily="34" charset="-122"/>
              </a:rPr>
              <a:t>Zee</a:t>
            </a:r>
            <a:endParaRPr lang="en-US" altLang="zh-CN" sz="5395" b="1">
              <a:solidFill>
                <a:srgbClr val="595959"/>
              </a:solidFill>
              <a:latin typeface="微软雅黑" panose="020B0503020204020204" pitchFamily="34" charset="-122"/>
              <a:ea typeface="黑体" panose="02010609060101010101" pitchFamily="49" charset="-122"/>
              <a:cs typeface="微软雅黑" panose="020B0503020204020204" pitchFamily="34" charset="-122"/>
            </a:endParaRPr>
          </a:p>
        </p:txBody>
      </p:sp>
      <p:sp>
        <p:nvSpPr>
          <p:cNvPr id="9" name="TextBox 8"/>
          <p:cNvSpPr txBox="1"/>
          <p:nvPr/>
        </p:nvSpPr>
        <p:spPr>
          <a:xfrm>
            <a:off x="7367270" y="5741035"/>
            <a:ext cx="12122150" cy="829945"/>
          </a:xfrm>
          <a:prstGeom prst="rect">
            <a:avLst/>
          </a:prstGeom>
          <a:noFill/>
        </p:spPr>
        <p:txBody>
          <a:bodyPr wrap="square" rtlCol="0">
            <a:spAutoFit/>
          </a:bodyPr>
          <a:lstStyle/>
          <a:p>
            <a:pPr>
              <a:lnSpc>
                <a:spcPct val="150000"/>
              </a:lnSpc>
            </a:pPr>
            <a:r>
              <a:rPr lang="zh-CN" sz="3200" dirty="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rPr>
              <a:t>曾任阿里</a:t>
            </a:r>
            <a:r>
              <a:rPr lang="en-US" altLang="zh-CN" sz="3200" dirty="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rPr>
              <a:t>Andorid</a:t>
            </a:r>
            <a:r>
              <a:rPr lang="zh-CN" sz="3200" dirty="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rPr>
              <a:t>架构师，擅长移动架构、性能安全等领域。</a:t>
            </a:r>
            <a:endParaRPr lang="zh-CN" altLang="en-US" sz="3200" dirty="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endParaRPr>
          </a:p>
        </p:txBody>
      </p:sp>
      <p:sp>
        <p:nvSpPr>
          <p:cNvPr id="14" name="标题 13"/>
          <p:cNvSpPr>
            <a:spLocks noGrp="1"/>
          </p:cNvSpPr>
          <p:nvPr>
            <p:ph type="title"/>
          </p:nvPr>
        </p:nvSpPr>
        <p:spPr/>
        <p:txBody>
          <a:bodyPr/>
          <a:lstStyle/>
          <a:p>
            <a:pPr algn="l">
              <a:buClrTx/>
              <a:buSzTx/>
              <a:buFontTx/>
            </a:pPr>
            <a:r>
              <a:rPr lang="en-US" altLang="zh-CN" sz="6000" b="1"/>
              <a:t>讲师简介</a:t>
            </a:r>
            <a:endParaRPr lang="en-US" altLang="zh-CN" sz="6000" b="1"/>
          </a:p>
        </p:txBody>
      </p:sp>
      <p:sp>
        <p:nvSpPr>
          <p:cNvPr id="13" name="TextBox 12"/>
          <p:cNvSpPr txBox="1"/>
          <p:nvPr/>
        </p:nvSpPr>
        <p:spPr>
          <a:xfrm>
            <a:off x="7333976" y="4750851"/>
            <a:ext cx="12104185" cy="1014730"/>
          </a:xfrm>
          <a:prstGeom prst="rect">
            <a:avLst/>
          </a:prstGeom>
          <a:noFill/>
        </p:spPr>
        <p:txBody>
          <a:bodyPr wrap="square" rtlCol="0">
            <a:spAutoFit/>
          </a:bodyPr>
          <a:lstStyle/>
          <a:p>
            <a:pPr algn="l">
              <a:lnSpc>
                <a:spcPct val="150000"/>
              </a:lnSpc>
            </a:pPr>
            <a:r>
              <a:rPr lang="zh-CN" altLang="en-US" sz="3995" b="1">
                <a:solidFill>
                  <a:srgbClr val="595959"/>
                </a:solidFill>
                <a:latin typeface="微软雅黑" panose="020B0503020204020204" pitchFamily="34" charset="-122"/>
                <a:ea typeface="黑体" panose="02010609060101010101" pitchFamily="49" charset="-122"/>
              </a:rPr>
              <a:t>动脑学院</a:t>
            </a:r>
            <a:r>
              <a:rPr lang="en-US" altLang="zh-CN" sz="3995" b="1">
                <a:solidFill>
                  <a:srgbClr val="595959"/>
                </a:solidFill>
                <a:latin typeface="微软雅黑" panose="020B0503020204020204" pitchFamily="34" charset="-122"/>
                <a:ea typeface="黑体" panose="02010609060101010101" pitchFamily="49" charset="-122"/>
              </a:rPr>
              <a:t>Android</a:t>
            </a:r>
            <a:r>
              <a:rPr lang="zh-CN" altLang="en-US" sz="3995" b="1">
                <a:solidFill>
                  <a:srgbClr val="595959"/>
                </a:solidFill>
                <a:latin typeface="微软雅黑" panose="020B0503020204020204" pitchFamily="34" charset="-122"/>
                <a:ea typeface="黑体" panose="02010609060101010101" pitchFamily="49" charset="-122"/>
              </a:rPr>
              <a:t>高级讲师</a:t>
            </a:r>
            <a:endParaRPr lang="zh-CN" altLang="en-US" sz="3995" b="1">
              <a:solidFill>
                <a:srgbClr val="595959"/>
              </a:solidFill>
              <a:latin typeface="微软雅黑" panose="020B0503020204020204" pitchFamily="34" charset="-122"/>
              <a:ea typeface="黑体" panose="02010609060101010101" pitchFamily="49" charset="-122"/>
            </a:endParaRPr>
          </a:p>
        </p:txBody>
      </p:sp>
      <p:sp>
        <p:nvSpPr>
          <p:cNvPr id="3" name="TextBox 8"/>
          <p:cNvSpPr txBox="1"/>
          <p:nvPr/>
        </p:nvSpPr>
        <p:spPr>
          <a:xfrm>
            <a:off x="7244080" y="7065010"/>
            <a:ext cx="14359255" cy="875665"/>
          </a:xfrm>
          <a:prstGeom prst="rect">
            <a:avLst/>
          </a:prstGeom>
          <a:noFill/>
        </p:spPr>
        <p:txBody>
          <a:bodyPr wrap="square" rtlCol="0">
            <a:spAutoFit/>
          </a:bodyPr>
          <a:p>
            <a:pPr>
              <a:lnSpc>
                <a:spcPct val="150000"/>
              </a:lnSpc>
            </a:pPr>
            <a:r>
              <a:rPr lang="en-US" altLang="zh-CN" sz="3400" dirty="0">
                <a:solidFill>
                  <a:schemeClr val="tx1">
                    <a:lumMod val="85000"/>
                    <a:lumOff val="15000"/>
                  </a:schemeClr>
                </a:solidFill>
                <a:uFillTx/>
                <a:latin typeface="楷体" panose="02010609060101010101" charset="-122"/>
                <a:ea typeface="楷体" panose="02010609060101010101" charset="-122"/>
                <a:cs typeface="楷体" panose="02010609060101010101" charset="-122"/>
              </a:rPr>
              <a:t>“</a:t>
            </a:r>
            <a:r>
              <a:rPr lang="zh-CN" altLang="en-US" sz="3400" dirty="0">
                <a:solidFill>
                  <a:schemeClr val="tx1">
                    <a:lumMod val="85000"/>
                    <a:lumOff val="15000"/>
                  </a:schemeClr>
                </a:solidFill>
                <a:uFillTx/>
                <a:latin typeface="楷体" panose="02010609060101010101" charset="-122"/>
                <a:ea typeface="楷体" panose="02010609060101010101" charset="-122"/>
                <a:cs typeface="楷体" panose="02010609060101010101" charset="-122"/>
                <a:sym typeface="+mn-ea"/>
              </a:rPr>
              <a:t>欲速则不达，见小利则大事不成。</a:t>
            </a:r>
            <a:r>
              <a:rPr lang="en-US" altLang="zh-CN" sz="3400" dirty="0">
                <a:solidFill>
                  <a:schemeClr val="tx1">
                    <a:lumMod val="85000"/>
                    <a:lumOff val="15000"/>
                  </a:schemeClr>
                </a:solidFill>
                <a:uFillTx/>
                <a:latin typeface="楷体" panose="02010609060101010101" charset="-122"/>
                <a:ea typeface="楷体" panose="02010609060101010101" charset="-122"/>
                <a:cs typeface="楷体" panose="02010609060101010101" charset="-122"/>
              </a:rPr>
              <a:t>”</a:t>
            </a:r>
            <a:endParaRPr lang="en-US" altLang="zh-CN" sz="3400" dirty="0">
              <a:solidFill>
                <a:schemeClr val="tx1">
                  <a:lumMod val="85000"/>
                  <a:lumOff val="15000"/>
                </a:schemeClr>
              </a:solidFill>
              <a:uFillTx/>
              <a:latin typeface="楷体" panose="02010609060101010101" charset="-122"/>
              <a:ea typeface="楷体" panose="02010609060101010101" charset="-122"/>
              <a:cs typeface="楷体" panose="02010609060101010101" charset="-122"/>
            </a:endParaRPr>
          </a:p>
        </p:txBody>
      </p:sp>
      <p:pic>
        <p:nvPicPr>
          <p:cNvPr id="4" name="图片 3" descr="捕获"/>
          <p:cNvPicPr>
            <a:picLocks noChangeAspect="1"/>
          </p:cNvPicPr>
          <p:nvPr/>
        </p:nvPicPr>
        <p:blipFill>
          <a:blip r:embed="rId1"/>
          <a:stretch>
            <a:fillRect/>
          </a:stretch>
        </p:blipFill>
        <p:spPr>
          <a:xfrm>
            <a:off x="2879090" y="3914775"/>
            <a:ext cx="3381375" cy="4456430"/>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2969895" y="4845050"/>
            <a:ext cx="18345785" cy="2363470"/>
          </a:xfrm>
        </p:spPr>
        <p:txBody>
          <a:bodyPr/>
          <a:p>
            <a:r>
              <a:rPr lang="en-US" spc="-200">
                <a:sym typeface="+mn-ea"/>
              </a:rPr>
              <a:t>AGP</a:t>
            </a:r>
            <a:r>
              <a:rPr lang="en-US" altLang="zh-CN" spc="-200">
                <a:sym typeface="+mn-ea"/>
              </a:rPr>
              <a:t> transform</a:t>
            </a:r>
            <a:endParaRPr lang="en-US" altLang="zh-CN" spc="-200">
              <a:sym typeface="+mn-ea"/>
            </a:endParaRPr>
          </a:p>
        </p:txBody>
      </p:sp>
      <p:pic>
        <p:nvPicPr>
          <p:cNvPr id="3" name="图片 2" descr="303b32313533393132313bb5c6c5dd"/>
          <p:cNvPicPr>
            <a:picLocks noChangeAspect="1"/>
          </p:cNvPicPr>
          <p:nvPr/>
        </p:nvPicPr>
        <p:blipFill>
          <a:blip r:embed="rId1">
            <a:extLst>
              <a:ext uri="{96DAC541-7B7A-43D3-8B79-37D633B846F1}">
                <asvg:svgBlip xmlns:asvg="http://schemas.microsoft.com/office/drawing/2016/SVG/main" r:embed="rId2"/>
              </a:ext>
            </a:extLst>
          </a:blip>
          <a:stretch>
            <a:fillRect/>
          </a:stretch>
        </p:blipFill>
        <p:spPr>
          <a:xfrm>
            <a:off x="5993130" y="5309870"/>
            <a:ext cx="1343660" cy="1343660"/>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250"/>
    </mc:Choice>
    <mc:Fallback>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lang="zh-CN" b="1">
                <a:sym typeface="+mn-ea"/>
              </a:rPr>
              <a:t>在</a:t>
            </a:r>
            <a:r>
              <a:rPr lang="en-US" altLang="zh-CN" b="1">
                <a:sym typeface="+mn-ea"/>
              </a:rPr>
              <a:t>AGP4.+</a:t>
            </a:r>
            <a:r>
              <a:rPr lang="zh-CN" altLang="en-US" b="1">
                <a:sym typeface="+mn-ea"/>
              </a:rPr>
              <a:t>版本看源码</a:t>
            </a:r>
            <a:endParaRPr lang="zh-CN" altLang="en-US" b="1">
              <a:sym typeface="+mn-ea"/>
            </a:endParaRPr>
          </a:p>
        </p:txBody>
      </p:sp>
      <p:sp>
        <p:nvSpPr>
          <p:cNvPr id="6" name="矩形 5"/>
          <p:cNvSpPr/>
          <p:nvPr/>
        </p:nvSpPr>
        <p:spPr>
          <a:xfrm>
            <a:off x="720090" y="1800225"/>
            <a:ext cx="21657945" cy="4966335"/>
          </a:xfrm>
          <a:prstGeom prst="rect">
            <a:avLst/>
          </a:prstGeom>
        </p:spPr>
        <p:txBody>
          <a:bodyPr wrap="square">
            <a:spAutoFit/>
          </a:bodyPr>
          <a:p>
            <a:pPr marL="571500" indent="-571500" algn="l" latinLnBrk="1">
              <a:lnSpc>
                <a:spcPct val="160000"/>
              </a:lnSpc>
              <a:buClrTx/>
              <a:buSzTx/>
              <a:buFont typeface="Wingdings" panose="05000000000000000000" charset="0"/>
              <a:buChar char="Ø"/>
            </a:pPr>
            <a:r>
              <a:rPr 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AGP4.+</a:t>
            </a:r>
            <a:r>
              <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版本没法直接通过</a:t>
            </a:r>
            <a:r>
              <a:rPr lang="en-US" alt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AS</a:t>
            </a:r>
            <a:r>
              <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直接跳转看源码。</a:t>
            </a:r>
            <a:endPar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571500" indent="-571500" algn="l" latinLnBrk="1">
              <a:lnSpc>
                <a:spcPct val="160000"/>
              </a:lnSpc>
              <a:buClrTx/>
              <a:buSzTx/>
              <a:buFont typeface="Wingdings" panose="05000000000000000000" charset="0"/>
              <a:buChar char="Ø"/>
            </a:pPr>
            <a:r>
              <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需要特殊处理下，尤其是</a:t>
            </a:r>
            <a:r>
              <a:rPr lang="en-US" alt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AGP</a:t>
            </a:r>
            <a:r>
              <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很多核心的实现是通过</a:t>
            </a:r>
            <a:r>
              <a:rPr lang="en-US" alt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kotlin</a:t>
            </a:r>
            <a:r>
              <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来实现的，只能通过</a:t>
            </a:r>
            <a:r>
              <a:rPr lang="en-US" alt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decompile</a:t>
            </a:r>
            <a:r>
              <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来看编译后的</a:t>
            </a:r>
            <a:r>
              <a:rPr lang="en-US" alt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class</a:t>
            </a:r>
            <a:r>
              <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具体内容。</a:t>
            </a:r>
            <a:endPar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571500" indent="-571500" algn="l" latinLnBrk="1">
              <a:lnSpc>
                <a:spcPct val="160000"/>
              </a:lnSpc>
              <a:buClrTx/>
              <a:buSzTx/>
              <a:buFont typeface="Wingdings" panose="05000000000000000000" charset="0"/>
              <a:buChar char="Ø"/>
            </a:pPr>
            <a:r>
              <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具体方案：</a:t>
            </a:r>
            <a:endPar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1028700" lvl="1" indent="-571500" algn="l" latinLnBrk="1">
              <a:lnSpc>
                <a:spcPct val="160000"/>
              </a:lnSpc>
              <a:buClrTx/>
              <a:buSzTx/>
              <a:buFont typeface="Wingdings" panose="05000000000000000000" charset="0"/>
              <a:buChar char="l"/>
            </a:pP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在子工程的</a:t>
            </a: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dependencies{}</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下使用</a:t>
            </a:r>
            <a:r>
              <a:rPr lang="en-US" altLang="zh-CN"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complieOnly AGP</a:t>
            </a:r>
            <a:r>
              <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插件即可。</a:t>
            </a:r>
            <a:endParaRPr lang="zh-CN" altLang="en-US" sz="38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lang="en-US" altLang="zh-CN" b="1">
                <a:sym typeface="+mn-ea"/>
              </a:rPr>
              <a:t>what is transfrom</a:t>
            </a:r>
            <a:endParaRPr lang="en-US" altLang="zh-CN" b="1">
              <a:sym typeface="+mn-ea"/>
            </a:endParaRPr>
          </a:p>
        </p:txBody>
      </p:sp>
      <p:sp>
        <p:nvSpPr>
          <p:cNvPr id="6" name="矩形 5"/>
          <p:cNvSpPr/>
          <p:nvPr/>
        </p:nvSpPr>
        <p:spPr>
          <a:xfrm>
            <a:off x="720090" y="1800225"/>
            <a:ext cx="21657945" cy="3046095"/>
          </a:xfrm>
          <a:prstGeom prst="rect">
            <a:avLst/>
          </a:prstGeom>
        </p:spPr>
        <p:txBody>
          <a:bodyPr wrap="square">
            <a:spAutoFit/>
          </a:bodyPr>
          <a:p>
            <a:pPr marL="571500" indent="-571500" algn="l" latinLnBrk="1">
              <a:lnSpc>
                <a:spcPct val="160000"/>
              </a:lnSpc>
              <a:buClrTx/>
              <a:buSzTx/>
              <a:buFont typeface="Wingdings" panose="05000000000000000000" charset="0"/>
              <a:buChar char="Ø"/>
            </a:pP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从</a:t>
            </a:r>
            <a:r>
              <a:rPr 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Android G</a:t>
            </a: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radle插件</a:t>
            </a:r>
            <a:r>
              <a:rPr 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1.5</a:t>
            </a:r>
            <a:r>
              <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版本开始，</a:t>
            </a:r>
            <a:r>
              <a:rPr 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提供了</a:t>
            </a: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一个叫Transform的API，这个API允许第三方插件在class文件转为为dex文件前操作编译好的class文件，这个API的目标就是简化class文件的自定义的操作而不用对Task进行处理。</a:t>
            </a:r>
            <a:endPar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lang="en-US" b="1">
                <a:sym typeface="+mn-ea"/>
              </a:rPr>
              <a:t>Transform </a:t>
            </a:r>
            <a:r>
              <a:rPr lang="zh-CN" altLang="en-US" b="1">
                <a:sym typeface="+mn-ea"/>
              </a:rPr>
              <a:t>类</a:t>
            </a:r>
            <a:endParaRPr lang="zh-CN" altLang="en-US" b="1">
              <a:sym typeface="+mn-ea"/>
            </a:endParaRPr>
          </a:p>
        </p:txBody>
      </p:sp>
      <p:sp>
        <p:nvSpPr>
          <p:cNvPr id="6" name="矩形 5"/>
          <p:cNvSpPr/>
          <p:nvPr/>
        </p:nvSpPr>
        <p:spPr>
          <a:xfrm>
            <a:off x="720090" y="1800225"/>
            <a:ext cx="21657945" cy="9324975"/>
          </a:xfrm>
          <a:prstGeom prst="rect">
            <a:avLst/>
          </a:prstGeom>
        </p:spPr>
        <p:txBody>
          <a:bodyPr wrap="square">
            <a:spAutoFit/>
          </a:bodyPr>
          <a:p>
            <a:pPr marL="571500" lvl="0" indent="-571500" algn="l" latinLnBrk="1">
              <a:lnSpc>
                <a:spcPct val="150000"/>
              </a:lnSpc>
              <a:buClrTx/>
              <a:buSzTx/>
              <a:buFont typeface="Wingdings" panose="05000000000000000000" charset="0"/>
              <a:buChar char="Ø"/>
            </a:pPr>
            <a:r>
              <a:rPr lang="en-US" alt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getName</a:t>
            </a:r>
            <a:r>
              <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方法：用于指明Transform的名称，也对应了该Transform所代表的Task名称。</a:t>
            </a:r>
            <a:endPar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571500" lvl="0" indent="-571500" algn="l" latinLnBrk="1">
              <a:lnSpc>
                <a:spcPct val="150000"/>
              </a:lnSpc>
              <a:buClrTx/>
              <a:buSzTx/>
              <a:buFont typeface="Wingdings" panose="05000000000000000000" charset="0"/>
              <a:buChar char="Ø"/>
            </a:pPr>
            <a:r>
              <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getInputTypes方法：用于指明 Transform 的输入类型，可以作为输入过滤的手段。在TransformManager类中定义了很多类型。</a:t>
            </a:r>
            <a:endPar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571500" lvl="0" indent="-571500" algn="l" latinLnBrk="1">
              <a:lnSpc>
                <a:spcPct val="150000"/>
              </a:lnSpc>
              <a:buClrTx/>
              <a:buSzTx/>
              <a:buFont typeface="Wingdings" panose="05000000000000000000" charset="0"/>
              <a:buChar char="Ø"/>
            </a:pPr>
            <a:r>
              <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getScopes 方法：用于指明Transform的作用域。同样，在TransformManager类中定义了几种范围。</a:t>
            </a:r>
            <a:endPar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571500" lvl="0" indent="-571500" algn="l" latinLnBrk="1">
              <a:lnSpc>
                <a:spcPct val="150000"/>
              </a:lnSpc>
              <a:buClrTx/>
              <a:buSzTx/>
              <a:buFont typeface="Wingdings" panose="05000000000000000000" charset="0"/>
              <a:buChar char="Ø"/>
            </a:pPr>
            <a:r>
              <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isIncremental方法：指明该Transform是否支持增量编译。需要注意的是，即使返回了 true，在某些情况下运行时，它还是会返回false的。</a:t>
            </a:r>
            <a:endPar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571500" lvl="1" indent="-571500" algn="l" latinLnBrk="1">
              <a:lnSpc>
                <a:spcPct val="150000"/>
              </a:lnSpc>
              <a:buClrTx/>
              <a:buSzTx/>
              <a:buFont typeface="Wingdings" panose="05000000000000000000" charset="0"/>
              <a:buChar char="Ø"/>
            </a:pPr>
            <a:r>
              <a:rPr lang="zh-CN" altLang="en-US"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transform方法：其中，inputs是该Transform要消费的输入流，有两种格式：jar 和目录格式；referencedInputs集合仅供参考，不应进行转换，它是受getReferencedScopes方法控制的；outputProvider是用来获取输出目录的，我们要将操作后的文件复制到输出目录中。</a:t>
            </a:r>
            <a:endParaRPr lang="en-US" altLang="zh-CN"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b="1">
                <a:sym typeface="+mn-ea"/>
              </a:rPr>
              <a:t>TransformInput 类</a:t>
            </a:r>
            <a:endParaRPr b="1">
              <a:sym typeface="+mn-ea"/>
            </a:endParaRPr>
          </a:p>
        </p:txBody>
      </p:sp>
      <p:sp>
        <p:nvSpPr>
          <p:cNvPr id="6" name="矩形 5"/>
          <p:cNvSpPr/>
          <p:nvPr/>
        </p:nvSpPr>
        <p:spPr>
          <a:xfrm>
            <a:off x="720090" y="1800225"/>
            <a:ext cx="21657945" cy="6000750"/>
          </a:xfrm>
          <a:prstGeom prst="rect">
            <a:avLst/>
          </a:prstGeom>
        </p:spPr>
        <p:txBody>
          <a:bodyPr wrap="square">
            <a:spAutoFit/>
          </a:bodyPr>
          <a:p>
            <a:pPr marL="571500" indent="-571500" algn="l" latinLnBrk="1">
              <a:lnSpc>
                <a:spcPct val="160000"/>
              </a:lnSpc>
              <a:buClrTx/>
              <a:buSzTx/>
              <a:buFont typeface="Wingdings" panose="05000000000000000000" charset="0"/>
              <a:buChar char="Ø"/>
            </a:pP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所谓 Transform 就是对输入的 class 文件转变成目标字节码文件，TransformInput 就是这些输入文件的抽象。目前它包括两部分：DirectoryInput 集合与 JarInput 集合。</a:t>
            </a:r>
            <a:endPar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571500" indent="-571500" algn="l" latinLnBrk="1">
              <a:lnSpc>
                <a:spcPct val="160000"/>
              </a:lnSpc>
              <a:buClrTx/>
              <a:buSzTx/>
              <a:buFont typeface="Wingdings" panose="05000000000000000000" charset="0"/>
              <a:buChar char="Ø"/>
            </a:pP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DirectoryInput 代表以源码方式参与项目编译的所有目录结构及其目录下的源码文件，可以借助于它来修改输出文件的目录结构以及目标字节码文件。</a:t>
            </a:r>
            <a:endPar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571500" indent="-571500" algn="l" latinLnBrk="1">
              <a:lnSpc>
                <a:spcPct val="160000"/>
              </a:lnSpc>
              <a:buClrTx/>
              <a:buSzTx/>
              <a:buFont typeface="Wingdings" panose="05000000000000000000" charset="0"/>
              <a:buChar char="Ø"/>
            </a:pP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JarInput 代表以 jar 包方式参与项目编译的所有本地 jar 包或远程 jar 包，可以借助它来动态添加 jar 包。</a:t>
            </a:r>
            <a:endPar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19908" y="519000"/>
            <a:ext cx="21599654" cy="1100967"/>
          </a:xfrm>
        </p:spPr>
        <p:txBody>
          <a:bodyPr/>
          <a:lstStyle/>
          <a:p>
            <a:r>
              <a:rPr b="1">
                <a:sym typeface="+mn-ea"/>
              </a:rPr>
              <a:t>TransformOutputProvider 类</a:t>
            </a:r>
            <a:endParaRPr b="1">
              <a:sym typeface="+mn-ea"/>
            </a:endParaRPr>
          </a:p>
        </p:txBody>
      </p:sp>
      <p:sp>
        <p:nvSpPr>
          <p:cNvPr id="6" name="矩形 5"/>
          <p:cNvSpPr/>
          <p:nvPr/>
        </p:nvSpPr>
        <p:spPr>
          <a:xfrm>
            <a:off x="720090" y="1800225"/>
            <a:ext cx="21657945" cy="7851140"/>
          </a:xfrm>
          <a:prstGeom prst="rect">
            <a:avLst/>
          </a:prstGeom>
        </p:spPr>
        <p:txBody>
          <a:bodyPr wrap="square">
            <a:spAutoFit/>
          </a:bodyPr>
          <a:p>
            <a:pPr indent="0" algn="l" latinLnBrk="1">
              <a:lnSpc>
                <a:spcPct val="140000"/>
              </a:lnSpc>
              <a:buClrTx/>
              <a:buSzTx/>
              <a:buNone/>
            </a:pPr>
            <a:r>
              <a:rPr sz="3600">
                <a:solidFill>
                  <a:schemeClr val="bg1">
                    <a:lumMod val="65000"/>
                  </a:schemeClr>
                </a:solidFill>
                <a:uFillTx/>
                <a:latin typeface="微软雅黑" panose="020B0503020204020204" pitchFamily="34" charset="-122"/>
                <a:ea typeface="黑体" panose="02010609060101010101" pitchFamily="49" charset="-122"/>
                <a:cs typeface="微软雅黑" panose="020B0503020204020204" pitchFamily="34" charset="-122"/>
                <a:sym typeface="+mn-ea"/>
              </a:rPr>
              <a:t>public interface TransformOutputProvider {</a:t>
            </a:r>
            <a:endParaRPr sz="3600">
              <a:solidFill>
                <a:schemeClr val="bg1">
                  <a:lumMod val="65000"/>
                </a:schemeClr>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indent="0" algn="l" latinLnBrk="1">
              <a:lnSpc>
                <a:spcPct val="140000"/>
              </a:lnSpc>
              <a:buClrTx/>
              <a:buSzTx/>
              <a:buNone/>
            </a:pPr>
            <a:r>
              <a:rPr sz="3600">
                <a:solidFill>
                  <a:schemeClr val="bg1">
                    <a:lumMod val="65000"/>
                  </a:schemeClr>
                </a:solidFill>
                <a:uFillTx/>
                <a:latin typeface="微软雅黑" panose="020B0503020204020204" pitchFamily="34" charset="-122"/>
                <a:ea typeface="黑体" panose="02010609060101010101" pitchFamily="49" charset="-122"/>
                <a:cs typeface="微软雅黑" panose="020B0503020204020204" pitchFamily="34" charset="-122"/>
                <a:sym typeface="+mn-ea"/>
              </a:rPr>
              <a:t>    void deleteAll() throws IOException;</a:t>
            </a:r>
            <a:endParaRPr sz="3600">
              <a:solidFill>
                <a:schemeClr val="bg1">
                  <a:lumMod val="65000"/>
                </a:schemeClr>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indent="0" algn="l" latinLnBrk="1">
              <a:lnSpc>
                <a:spcPct val="140000"/>
              </a:lnSpc>
              <a:buClrTx/>
              <a:buSzTx/>
              <a:buNone/>
            </a:pPr>
            <a:r>
              <a:rPr sz="3600">
                <a:solidFill>
                  <a:schemeClr val="bg1">
                    <a:lumMod val="65000"/>
                  </a:schemeClr>
                </a:solidFill>
                <a:uFillTx/>
                <a:latin typeface="微软雅黑" panose="020B0503020204020204" pitchFamily="34" charset="-122"/>
                <a:ea typeface="黑体" panose="02010609060101010101" pitchFamily="49" charset="-122"/>
                <a:cs typeface="微软雅黑" panose="020B0503020204020204" pitchFamily="34" charset="-122"/>
                <a:sym typeface="+mn-ea"/>
              </a:rPr>
              <a:t>    File getContentLocation(String var1, Set&lt;ContentType&gt; var2, Set&lt;? super Scope&gt; var3, Format var4);</a:t>
            </a:r>
            <a:endParaRPr sz="3600">
              <a:solidFill>
                <a:schemeClr val="bg1">
                  <a:lumMod val="65000"/>
                </a:schemeClr>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indent="0" algn="l" latinLnBrk="1">
              <a:lnSpc>
                <a:spcPct val="140000"/>
              </a:lnSpc>
              <a:buClrTx/>
              <a:buSzTx/>
              <a:buNone/>
            </a:pPr>
            <a:r>
              <a:rPr sz="3600">
                <a:solidFill>
                  <a:schemeClr val="bg1">
                    <a:lumMod val="65000"/>
                  </a:schemeClr>
                </a:solidFill>
                <a:uFillTx/>
                <a:latin typeface="微软雅黑" panose="020B0503020204020204" pitchFamily="34" charset="-122"/>
                <a:ea typeface="黑体" panose="02010609060101010101" pitchFamily="49" charset="-122"/>
                <a:cs typeface="微软雅黑" panose="020B0503020204020204" pitchFamily="34" charset="-122"/>
                <a:sym typeface="+mn-ea"/>
              </a:rPr>
              <a:t>}</a:t>
            </a:r>
            <a:endParaRPr sz="3600">
              <a:solidFill>
                <a:schemeClr val="bg1">
                  <a:lumMod val="65000"/>
                </a:schemeClr>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indent="0" algn="l" latinLnBrk="1">
              <a:lnSpc>
                <a:spcPct val="140000"/>
              </a:lnSpc>
              <a:buClrTx/>
              <a:buSzTx/>
              <a:buNone/>
            </a:pPr>
            <a:endPar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marL="571500" indent="-571500" algn="l" latinLnBrk="1">
              <a:lnSpc>
                <a:spcPct val="140000"/>
              </a:lnSpc>
              <a:buClrTx/>
              <a:buSzTx/>
              <a:buFont typeface="Wingdings" panose="05000000000000000000" charset="0"/>
              <a:buChar char="Ø"/>
            </a:pPr>
            <a:r>
              <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rPr>
              <a:t>调用 getContentLocation 获取输出目录，例如：</a:t>
            </a:r>
            <a:endParaRPr sz="4000">
              <a:solidFill>
                <a:srgbClr val="595959"/>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indent="0" algn="l" latinLnBrk="1">
              <a:lnSpc>
                <a:spcPct val="130000"/>
              </a:lnSpc>
              <a:buClrTx/>
              <a:buSzTx/>
              <a:buNone/>
            </a:pPr>
            <a:r>
              <a:rPr sz="3600">
                <a:solidFill>
                  <a:schemeClr val="bg1">
                    <a:lumMod val="65000"/>
                  </a:schemeClr>
                </a:solidFill>
                <a:uFillTx/>
                <a:latin typeface="微软雅黑" panose="020B0503020204020204" pitchFamily="34" charset="-122"/>
                <a:ea typeface="黑体" panose="02010609060101010101" pitchFamily="49" charset="-122"/>
                <a:cs typeface="微软雅黑" panose="020B0503020204020204" pitchFamily="34" charset="-122"/>
                <a:sym typeface="+mn-ea"/>
              </a:rPr>
              <a:t>// 获取输出目录</a:t>
            </a:r>
            <a:endParaRPr sz="3600">
              <a:solidFill>
                <a:schemeClr val="bg1">
                  <a:lumMod val="65000"/>
                </a:schemeClr>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indent="0" algn="l" latinLnBrk="1">
              <a:lnSpc>
                <a:spcPct val="130000"/>
              </a:lnSpc>
              <a:buClrTx/>
              <a:buSzTx/>
              <a:buNone/>
            </a:pPr>
            <a:r>
              <a:rPr sz="3600">
                <a:solidFill>
                  <a:schemeClr val="bg1">
                    <a:lumMod val="65000"/>
                  </a:schemeClr>
                </a:solidFill>
                <a:uFillTx/>
                <a:latin typeface="微软雅黑" panose="020B0503020204020204" pitchFamily="34" charset="-122"/>
                <a:ea typeface="黑体" panose="02010609060101010101" pitchFamily="49" charset="-122"/>
                <a:cs typeface="微软雅黑" panose="020B0503020204020204" pitchFamily="34" charset="-122"/>
                <a:sym typeface="+mn-ea"/>
              </a:rPr>
              <a:t>def dest = outputProvider.getContentLocation(directoryInput.name,</a:t>
            </a:r>
            <a:endParaRPr sz="3600">
              <a:solidFill>
                <a:schemeClr val="bg1">
                  <a:lumMod val="65000"/>
                </a:schemeClr>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a:p>
            <a:pPr indent="0" algn="l" latinLnBrk="1">
              <a:lnSpc>
                <a:spcPct val="130000"/>
              </a:lnSpc>
              <a:buClrTx/>
              <a:buSzTx/>
              <a:buNone/>
            </a:pPr>
            <a:r>
              <a:rPr sz="3600">
                <a:solidFill>
                  <a:schemeClr val="bg1">
                    <a:lumMod val="65000"/>
                  </a:schemeClr>
                </a:solidFill>
                <a:uFillTx/>
                <a:latin typeface="微软雅黑" panose="020B0503020204020204" pitchFamily="34" charset="-122"/>
                <a:ea typeface="黑体" panose="02010609060101010101" pitchFamily="49" charset="-122"/>
                <a:cs typeface="微软雅黑" panose="020B0503020204020204" pitchFamily="34" charset="-122"/>
                <a:sym typeface="+mn-ea"/>
              </a:rPr>
              <a:t>               directoryInput.contentTypes, directoryInput.scopes, Format.DIRECTORY)</a:t>
            </a:r>
            <a:endParaRPr sz="3600">
              <a:solidFill>
                <a:schemeClr val="bg1">
                  <a:lumMod val="65000"/>
                </a:schemeClr>
              </a:solidFill>
              <a:uFillTx/>
              <a:latin typeface="微软雅黑" panose="020B0503020204020204" pitchFamily="34" charset="-122"/>
              <a:ea typeface="黑体" panose="02010609060101010101" pitchFamily="49" charset="-122"/>
              <a:cs typeface="微软雅黑" panose="020B0503020204020204" pitchFamily="34" charset="-122"/>
              <a:sym typeface="+mn-ea"/>
            </a:endParaRPr>
          </a:p>
        </p:txBody>
      </p:sp>
    </p:spTree>
  </p:cSld>
  <p:clrMapOvr>
    <a:masterClrMapping/>
  </p:clrMapOvr>
  <p:transition/>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m_i"/>
  <p:tag name="KSO_WM_UNIT_INDEX" val="1_1"/>
  <p:tag name="KSO_WM_UNIT_ID" val="diagram726_3*m_i*1_1"/>
  <p:tag name="KSO_WM_TEMPLATE_CATEGORY" val="diagram"/>
  <p:tag name="KSO_WM_TEMPLATE_INDEX" val="726"/>
  <p:tag name="KSO_WM_UNIT_LAYERLEVEL" val="1_1"/>
  <p:tag name="KSO_WM_TAG_VERSION" val="1.0"/>
  <p:tag name="KSO_WM_BEAUTIFY_FLAG" val="#wm#"/>
  <p:tag name="KSO_WM_DIAGRAM_GROUP_CODE" val="m1-1"/>
  <p:tag name="KSO_WM_UNIT_LINE_FORE_SCHEMECOLOR_INDEX_BRIGHTNESS" val="0"/>
  <p:tag name="KSO_WM_UNIT_LINE_FORE_SCHEMECOLOR_INDEX" val="6"/>
  <p:tag name="KSO_WM_UNIT_LINE_FILL_TYPE" val="2"/>
  <p:tag name="KSO_WM_UNIT_USESOURCEFORMAT_APPLY" val="1"/>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m_h_i"/>
  <p:tag name="KSO_WM_UNIT_INDEX" val="1_3_2"/>
  <p:tag name="KSO_WM_UNIT_ID" val="diagram726_3*m_h_i*1_3_2"/>
  <p:tag name="KSO_WM_TEMPLATE_CATEGORY" val="diagram"/>
  <p:tag name="KSO_WM_TEMPLATE_INDEX" val="726"/>
  <p:tag name="KSO_WM_UNIT_LAYERLEVEL" val="1_1_1"/>
  <p:tag name="KSO_WM_TAG_VERSION" val="1.0"/>
  <p:tag name="KSO_WM_BEAUTIFY_FLAG" val="#wm#"/>
  <p:tag name="KSO_WM_DIAGRAM_GROUP_CODE" val="m1-1"/>
  <p:tag name="KSO_WM_UNIT_FILL_FORE_SCHEMECOLOR_INDEX_BRIGHTNESS" val="0.4"/>
  <p:tag name="KSO_WM_UNIT_FILL_FORE_SCHEMECOLOR_INDEX" val="7"/>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11.xml><?xml version="1.0" encoding="utf-8"?>
<p:tagLst xmlns:p="http://schemas.openxmlformats.org/presentationml/2006/main">
  <p:tag name="KSO_WM_UNIT_SUBTYPE" val="a"/>
  <p:tag name="KSO_WM_UNIT_PRESET_TEXT" val="单击此处添加文本具体内容"/>
  <p:tag name="KSO_WM_UNIT_NOCLEAR" val="0"/>
  <p:tag name="KSO_WM_UNIT_VALUE" val="60"/>
  <p:tag name="KSO_WM_UNIT_HIGHLIGHT" val="0"/>
  <p:tag name="KSO_WM_UNIT_COMPATIBLE" val="0"/>
  <p:tag name="KSO_WM_UNIT_DIAGRAM_ISNUMVISUAL" val="0"/>
  <p:tag name="KSO_WM_UNIT_DIAGRAM_ISREFERUNIT" val="0"/>
  <p:tag name="KSO_WM_UNIT_TYPE" val="m_h_f"/>
  <p:tag name="KSO_WM_UNIT_INDEX" val="1_3_1"/>
  <p:tag name="KSO_WM_UNIT_ID" val="diagram726_3*m_h_f*1_3_1"/>
  <p:tag name="KSO_WM_TEMPLATE_CATEGORY" val="diagram"/>
  <p:tag name="KSO_WM_TEMPLATE_INDEX" val="726"/>
  <p:tag name="KSO_WM_UNIT_LAYERLEVEL" val="1_1_1"/>
  <p:tag name="KSO_WM_TAG_VERSION" val="1.0"/>
  <p:tag name="KSO_WM_BEAUTIFY_FLAG" val="#wm#"/>
  <p:tag name="KSO_WM_DIAGRAM_GROUP_CODE" val="m1-1"/>
  <p:tag name="KSO_WM_UNIT_TEXT_FILL_FORE_SCHEMECOLOR_INDEX_BRIGHTNESS" val="0"/>
  <p:tag name="KSO_WM_UNIT_TEXT_FILL_FORE_SCHEMECOLOR_INDEX" val="14"/>
  <p:tag name="KSO_WM_UNIT_TEXT_FILL_TYPE" val="1"/>
  <p:tag name="KSO_WM_UNIT_USESOURCEFORMAT_APPLY" val="1"/>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d"/>
  <p:tag name="KSO_WM_UNIT_TYPE" val="m_h_i"/>
  <p:tag name="KSO_WM_UNIT_INDEX" val="1_2_1"/>
  <p:tag name="KSO_WM_UNIT_ID" val="diagram726_3*m_h_i*1_2_1"/>
  <p:tag name="KSO_WM_TEMPLATE_CATEGORY" val="diagram"/>
  <p:tag name="KSO_WM_TEMPLATE_INDEX" val="726"/>
  <p:tag name="KSO_WM_UNIT_LAYERLEVEL" val="1_1_1"/>
  <p:tag name="KSO_WM_TAG_VERSION" val="1.0"/>
  <p:tag name="KSO_WM_BEAUTIFY_FLAG" val="#wm#"/>
  <p:tag name="KSO_WM_DIAGRAM_GROUP_CODE" val="m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14"/>
  <p:tag name="KSO_WM_UNIT_TEXT_FILL_TYPE" val="1"/>
  <p:tag name="KSO_WM_UNIT_USESOURCEFORMAT_APPLY" val="1"/>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d"/>
  <p:tag name="KSO_WM_UNIT_TYPE" val="m_h_i"/>
  <p:tag name="KSO_WM_UNIT_INDEX" val="1_3_1"/>
  <p:tag name="KSO_WM_UNIT_ID" val="diagram726_3*m_h_i*1_3_1"/>
  <p:tag name="KSO_WM_TEMPLATE_CATEGORY" val="diagram"/>
  <p:tag name="KSO_WM_TEMPLATE_INDEX" val="726"/>
  <p:tag name="KSO_WM_UNIT_LAYERLEVEL" val="1_1_1"/>
  <p:tag name="KSO_WM_TAG_VERSION" val="1.0"/>
  <p:tag name="KSO_WM_BEAUTIFY_FLAG" val="#wm#"/>
  <p:tag name="KSO_WM_DIAGRAM_GROUP_CODE" val="m1-1"/>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14"/>
  <p:tag name="KSO_WM_UNIT_TEXT_FILL_TYPE" val="1"/>
  <p:tag name="KSO_WM_UNIT_USESOURCEFORMAT_APPLY" val="1"/>
</p:tagLst>
</file>

<file path=ppt/tags/tag14.xml><?xml version="1.0" encoding="utf-8"?>
<p:tagLst xmlns:p="http://schemas.openxmlformats.org/presentationml/2006/main">
  <p:tag name="KSO_WM_SLIDE_ITEM_CNT" val="3"/>
</p:tagLst>
</file>

<file path=ppt/tags/tag2.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UNIT_TYPE" val="m_h_i"/>
  <p:tag name="KSO_WM_UNIT_INDEX" val="1_1_3"/>
  <p:tag name="KSO_WM_UNIT_ID" val="diagram726_3*m_h_i*1_1_3"/>
  <p:tag name="KSO_WM_TEMPLATE_CATEGORY" val="diagram"/>
  <p:tag name="KSO_WM_TEMPLATE_INDEX" val="726"/>
  <p:tag name="KSO_WM_UNIT_LAYERLEVEL" val="1_1_1"/>
  <p:tag name="KSO_WM_TAG_VERSION" val="1.0"/>
  <p:tag name="KSO_WM_BEAUTIFY_FLAG" val="#wm#"/>
  <p:tag name="KSO_WM_DIAGRAM_GROUP_CODE" val="m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m_h_i"/>
  <p:tag name="KSO_WM_UNIT_INDEX" val="1_1_2"/>
  <p:tag name="KSO_WM_UNIT_ID" val="diagram726_3*m_h_i*1_1_2"/>
  <p:tag name="KSO_WM_TEMPLATE_CATEGORY" val="diagram"/>
  <p:tag name="KSO_WM_TEMPLATE_INDEX" val="726"/>
  <p:tag name="KSO_WM_UNIT_LAYERLEVEL" val="1_1_1"/>
  <p:tag name="KSO_WM_TAG_VERSION" val="1.0"/>
  <p:tag name="KSO_WM_BEAUTIFY_FLAG" val="#wm#"/>
  <p:tag name="KSO_WM_DIAGRAM_GROUP_CODE" val="m1-1"/>
  <p:tag name="KSO_WM_UNIT_FILL_FORE_SCHEMECOLOR_INDEX_BRIGHTNESS" val="0.4"/>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4.xml><?xml version="1.0" encoding="utf-8"?>
<p:tagLst xmlns:p="http://schemas.openxmlformats.org/presentationml/2006/main">
  <p:tag name="KSO_WM_UNIT_SUBTYPE" val="a"/>
  <p:tag name="KSO_WM_UNIT_PRESET_TEXT" val="单击此处添加文本具体内容"/>
  <p:tag name="KSO_WM_UNIT_NOCLEAR" val="0"/>
  <p:tag name="KSO_WM_UNIT_VALUE" val="60"/>
  <p:tag name="KSO_WM_UNIT_HIGHLIGHT" val="0"/>
  <p:tag name="KSO_WM_UNIT_COMPATIBLE" val="0"/>
  <p:tag name="KSO_WM_UNIT_DIAGRAM_ISNUMVISUAL" val="0"/>
  <p:tag name="KSO_WM_UNIT_DIAGRAM_ISREFERUNIT" val="0"/>
  <p:tag name="KSO_WM_UNIT_TYPE" val="m_h_f"/>
  <p:tag name="KSO_WM_UNIT_INDEX" val="1_1_1"/>
  <p:tag name="KSO_WM_UNIT_ID" val="diagram726_3*m_h_f*1_1_1"/>
  <p:tag name="KSO_WM_TEMPLATE_CATEGORY" val="diagram"/>
  <p:tag name="KSO_WM_TEMPLATE_INDEX" val="726"/>
  <p:tag name="KSO_WM_UNIT_LAYERLEVEL" val="1_1_1"/>
  <p:tag name="KSO_WM_TAG_VERSION" val="1.0"/>
  <p:tag name="KSO_WM_BEAUTIFY_FLAG" val="#wm#"/>
  <p:tag name="KSO_WM_DIAGRAM_GROUP_CODE" val="m1-1"/>
  <p:tag name="KSO_WM_UNIT_TEXT_FILL_FORE_SCHEMECOLOR_INDEX_BRIGHTNESS" val="0"/>
  <p:tag name="KSO_WM_UNIT_TEXT_FILL_FORE_SCHEMECOLOR_INDEX" val="14"/>
  <p:tag name="KSO_WM_UNIT_TEXT_FILL_TYPE" val="1"/>
  <p:tag name="KSO_WM_UNIT_USESOURCEFORMAT_APPLY" val="1"/>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d"/>
  <p:tag name="KSO_WM_UNIT_TYPE" val="m_h_i"/>
  <p:tag name="KSO_WM_UNIT_INDEX" val="1_1_1"/>
  <p:tag name="KSO_WM_UNIT_ID" val="diagram726_3*m_h_i*1_1_1"/>
  <p:tag name="KSO_WM_TEMPLATE_CATEGORY" val="diagram"/>
  <p:tag name="KSO_WM_TEMPLATE_INDEX" val="726"/>
  <p:tag name="KSO_WM_UNIT_LAYERLEVEL" val="1_1_1"/>
  <p:tag name="KSO_WM_TAG_VERSION" val="1.0"/>
  <p:tag name="KSO_WM_BEAUTIFY_FLAG" val="#wm#"/>
  <p:tag name="KSO_WM_DIAGRAM_GROUP_CODE" val="m1-1"/>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4"/>
  <p:tag name="KSO_WM_UNIT_TEXT_FILL_TYPE" val="1"/>
  <p:tag name="KSO_WM_UNIT_USESOURCEFORMAT_APPLY" val="1"/>
</p:tagLst>
</file>

<file path=ppt/tags/tag6.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UNIT_TYPE" val="m_h_i"/>
  <p:tag name="KSO_WM_UNIT_INDEX" val="1_2_3"/>
  <p:tag name="KSO_WM_UNIT_ID" val="diagram726_3*m_h_i*1_2_3"/>
  <p:tag name="KSO_WM_TEMPLATE_CATEGORY" val="diagram"/>
  <p:tag name="KSO_WM_TEMPLATE_INDEX" val="726"/>
  <p:tag name="KSO_WM_UNIT_LAYERLEVEL" val="1_1_1"/>
  <p:tag name="KSO_WM_TAG_VERSION" val="1.0"/>
  <p:tag name="KSO_WM_BEAUTIFY_FLAG" val="#wm#"/>
  <p:tag name="KSO_WM_DIAGRAM_GROUP_CODE" val="m1-1"/>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m_h_i"/>
  <p:tag name="KSO_WM_UNIT_INDEX" val="1_2_2"/>
  <p:tag name="KSO_WM_UNIT_ID" val="diagram726_3*m_h_i*1_2_2"/>
  <p:tag name="KSO_WM_TEMPLATE_CATEGORY" val="diagram"/>
  <p:tag name="KSO_WM_TEMPLATE_INDEX" val="726"/>
  <p:tag name="KSO_WM_UNIT_LAYERLEVEL" val="1_1_1"/>
  <p:tag name="KSO_WM_TAG_VERSION" val="1.0"/>
  <p:tag name="KSO_WM_BEAUTIFY_FLAG" val="#wm#"/>
  <p:tag name="KSO_WM_DIAGRAM_GROUP_CODE" val="m1-1"/>
  <p:tag name="KSO_WM_UNIT_FILL_FORE_SCHEMECOLOR_INDEX_BRIGHTNESS" val="0.4"/>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8.xml><?xml version="1.0" encoding="utf-8"?>
<p:tagLst xmlns:p="http://schemas.openxmlformats.org/presentationml/2006/main">
  <p:tag name="KSO_WM_UNIT_SUBTYPE" val="a"/>
  <p:tag name="KSO_WM_UNIT_PRESET_TEXT" val="单击此处添加文本具体内容"/>
  <p:tag name="KSO_WM_UNIT_NOCLEAR" val="0"/>
  <p:tag name="KSO_WM_UNIT_VALUE" val="60"/>
  <p:tag name="KSO_WM_UNIT_HIGHLIGHT" val="0"/>
  <p:tag name="KSO_WM_UNIT_COMPATIBLE" val="0"/>
  <p:tag name="KSO_WM_UNIT_DIAGRAM_ISNUMVISUAL" val="0"/>
  <p:tag name="KSO_WM_UNIT_DIAGRAM_ISREFERUNIT" val="0"/>
  <p:tag name="KSO_WM_UNIT_TYPE" val="m_h_f"/>
  <p:tag name="KSO_WM_UNIT_INDEX" val="1_2_1"/>
  <p:tag name="KSO_WM_UNIT_ID" val="diagram726_3*m_h_f*1_2_1"/>
  <p:tag name="KSO_WM_TEMPLATE_CATEGORY" val="diagram"/>
  <p:tag name="KSO_WM_TEMPLATE_INDEX" val="726"/>
  <p:tag name="KSO_WM_UNIT_LAYERLEVEL" val="1_1_1"/>
  <p:tag name="KSO_WM_TAG_VERSION" val="1.0"/>
  <p:tag name="KSO_WM_BEAUTIFY_FLAG" val="#wm#"/>
  <p:tag name="KSO_WM_DIAGRAM_GROUP_CODE" val="m1-1"/>
  <p:tag name="KSO_WM_UNIT_TEXT_FILL_FORE_SCHEMECOLOR_INDEX_BRIGHTNESS" val="0"/>
  <p:tag name="KSO_WM_UNIT_TEXT_FILL_FORE_SCHEMECOLOR_INDEX" val="14"/>
  <p:tag name="KSO_WM_UNIT_TEXT_FILL_TYPE" val="1"/>
  <p:tag name="KSO_WM_UNIT_USESOURCEFORMAT_APPLY" val="1"/>
</p:tagLst>
</file>

<file path=ppt/tags/tag9.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UNIT_TYPE" val="m_h_i"/>
  <p:tag name="KSO_WM_UNIT_INDEX" val="1_3_3"/>
  <p:tag name="KSO_WM_UNIT_ID" val="diagram726_3*m_h_i*1_3_3"/>
  <p:tag name="KSO_WM_TEMPLATE_CATEGORY" val="diagram"/>
  <p:tag name="KSO_WM_TEMPLATE_INDEX" val="726"/>
  <p:tag name="KSO_WM_UNIT_LAYERLEVEL" val="1_1_1"/>
  <p:tag name="KSO_WM_TAG_VERSION" val="1.0"/>
  <p:tag name="KSO_WM_BEAUTIFY_FLAG" val="#wm#"/>
  <p:tag name="KSO_WM_DIAGRAM_GROUP_CODE" val="m1-1"/>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heme/theme1.xml><?xml version="1.0" encoding="utf-8"?>
<a:theme xmlns:a="http://schemas.openxmlformats.org/drawingml/2006/main" name="Office 主题​​">
  <a:themeElements>
    <a:clrScheme name="蓝色暖调">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olidFill>
            <a:schemeClr val="tx1">
              <a:lumMod val="50000"/>
              <a:lumOff val="50000"/>
            </a:schemeClr>
          </a:solidFill>
          <a:prstDash val="lgDash"/>
        </a:ln>
      </a:spPr>
      <a:bodyPr wrap="square" rtlCol="0" anchor="ctr">
        <a:spAutoFit/>
      </a:bodyPr>
      <a:lstStyle>
        <a:defPPr marL="457200" indent="-457200" algn="l">
          <a:lnSpc>
            <a:spcPct val="150000"/>
          </a:lnSpc>
          <a:buFont typeface="Wingdings" panose="05000000000000000000" pitchFamily="2" charset="2"/>
          <a:buChar char="v"/>
          <a:defRPr sz="3200" smtClean="0">
            <a:solidFill>
              <a:srgbClr val="595959"/>
            </a:solidFill>
            <a:latin typeface="黑体" panose="02010609060101010101" pitchFamily="49" charset="-122"/>
            <a:ea typeface="黑体" panose="02010609060101010101" pitchFamily="49" charset="-122"/>
          </a:defRPr>
        </a:defPPr>
      </a:lstStyle>
    </a:spDef>
    <a:lnDef>
      <a:spPr>
        <a:ln w="57150">
          <a:solidFill>
            <a:schemeClr val="tx1">
              <a:lumMod val="50000"/>
              <a:lumOff val="50000"/>
            </a:schemeClr>
          </a:solidFill>
          <a:prstDash val="solid"/>
          <a:tailEnd type="triangle"/>
        </a:ln>
      </a:spPr>
      <a:bodyPr/>
      <a:lstStyle/>
      <a:style>
        <a:lnRef idx="1">
          <a:schemeClr val="accent1"/>
        </a:lnRef>
        <a:fillRef idx="0">
          <a:schemeClr val="accent1"/>
        </a:fillRef>
        <a:effectRef idx="0">
          <a:schemeClr val="accent1"/>
        </a:effectRef>
        <a:fontRef idx="minor">
          <a:schemeClr val="tx1"/>
        </a:fontRef>
      </a:style>
    </a:lnDef>
    <a:txDef>
      <a:spPr/>
      <a:bodyPr vert="horz" wrap="none" lIns="91440" tIns="45720" rIns="91440" bIns="45720" rtlCol="0">
        <a:normAutofit/>
      </a:bodyPr>
      <a:lstStyle>
        <a:defPPr algn="ctr">
          <a:lnSpc>
            <a:spcPct val="150000"/>
          </a:lnSpc>
          <a:defRPr sz="3200" smtClean="0">
            <a:solidFill>
              <a:srgbClr val="595959"/>
            </a:solidFill>
            <a:latin typeface="黑体" panose="02010609060101010101" pitchFamily="49" charset="-122"/>
            <a:ea typeface="黑体" panose="02010609060101010101" pitchFamily="49" charset="-122"/>
            <a:cs typeface="Source Han Sans CN Normal"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3711</Words>
  <Application>WPS 演示</Application>
  <PresentationFormat>自定义</PresentationFormat>
  <Paragraphs>140</Paragraphs>
  <Slides>24</Slides>
  <Notes>18</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24</vt:i4>
      </vt:variant>
    </vt:vector>
  </HeadingPairs>
  <TitlesOfParts>
    <vt:vector size="38" baseType="lpstr">
      <vt:lpstr>Arial</vt:lpstr>
      <vt:lpstr>宋体</vt:lpstr>
      <vt:lpstr>Wingdings</vt:lpstr>
      <vt:lpstr>黑体</vt:lpstr>
      <vt:lpstr>Source Han Sans CN Normal</vt:lpstr>
      <vt:lpstr>思源黑体 CN Bold</vt:lpstr>
      <vt:lpstr>微软雅黑</vt:lpstr>
      <vt:lpstr>Times New Roman</vt:lpstr>
      <vt:lpstr>Noto Sans CJK SC Medium</vt:lpstr>
      <vt:lpstr>楷体</vt:lpstr>
      <vt:lpstr>Wingdings</vt:lpstr>
      <vt:lpstr>Arial Unicode MS</vt:lpstr>
      <vt:lpstr>Calibri</vt:lpstr>
      <vt:lpstr>Office 主题​​</vt:lpstr>
      <vt:lpstr>PowerPoint 演示文稿</vt:lpstr>
      <vt:lpstr>Android Gradle 13</vt:lpstr>
      <vt:lpstr>讲师简介</vt:lpstr>
      <vt:lpstr>AGP transfrom</vt:lpstr>
      <vt:lpstr>在AGP4.+版本看源码</vt:lpstr>
      <vt:lpstr>what is transfrom</vt:lpstr>
      <vt:lpstr>Transform 类</vt:lpstr>
      <vt:lpstr>TransformInput 类</vt:lpstr>
      <vt:lpstr>TransformOutputProvider 类</vt:lpstr>
      <vt:lpstr>结合Anodrid Build过程分析</vt:lpstr>
      <vt:lpstr>Consumable Transform</vt:lpstr>
      <vt:lpstr>理解Transform</vt:lpstr>
      <vt:lpstr>Transform的输入过滤机制</vt:lpstr>
      <vt:lpstr>Transform应用举例：Hilt Gradle Plugin</vt:lpstr>
      <vt:lpstr>aaptOptions</vt:lpstr>
      <vt:lpstr>AAPT </vt:lpstr>
      <vt:lpstr>AGP之aaptOptions </vt:lpstr>
      <vt:lpstr>dexOptions</vt:lpstr>
      <vt:lpstr>dx工具介绍</vt:lpstr>
      <vt:lpstr>AGP之dexOptions</vt:lpstr>
      <vt:lpstr>Android Gradle测试集成</vt:lpstr>
      <vt:lpstr>JUnit</vt:lpstr>
      <vt:lpstr>Assert</vt:lpstr>
      <vt:lpstr>AndroidJUnit4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css布局</dc:title>
  <dc:creator>刘碎春</dc:creator>
  <cp:lastModifiedBy>Jason</cp:lastModifiedBy>
  <cp:revision>3742</cp:revision>
  <dcterms:created xsi:type="dcterms:W3CDTF">2014-06-24T08:28:00Z</dcterms:created>
  <dcterms:modified xsi:type="dcterms:W3CDTF">2021-06-23T12:33:15Z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2052-11.1.0.10495</vt:lpwstr>
  </property>
  <property fmtid="{D5CDD505-2E9C-101B-9397-08002B2CF9AE}" pid="3" name="ICV">
    <vt:lpwstr>0712A75B51E04CF8A429D6417E1EC472</vt:lpwstr>
  </property>
</Properties>
</file>