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321" r:id="rId2"/>
    <p:sldId id="669" r:id="rId3"/>
    <p:sldId id="757" r:id="rId4"/>
    <p:sldId id="765" r:id="rId5"/>
    <p:sldId id="766" r:id="rId6"/>
    <p:sldId id="767" r:id="rId7"/>
    <p:sldId id="769" r:id="rId8"/>
    <p:sldId id="770" r:id="rId9"/>
    <p:sldId id="771" r:id="rId10"/>
    <p:sldId id="773" r:id="rId11"/>
    <p:sldId id="772" r:id="rId12"/>
    <p:sldId id="768" r:id="rId13"/>
    <p:sldId id="758" r:id="rId14"/>
    <p:sldId id="759" r:id="rId15"/>
    <p:sldId id="760" r:id="rId16"/>
    <p:sldId id="761" r:id="rId17"/>
    <p:sldId id="762" r:id="rId18"/>
    <p:sldId id="763" r:id="rId19"/>
    <p:sldId id="754" r:id="rId20"/>
    <p:sldId id="755" r:id="rId21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57"/>
            <p14:sldId id="765"/>
            <p14:sldId id="766"/>
            <p14:sldId id="767"/>
            <p14:sldId id="769"/>
            <p14:sldId id="770"/>
            <p14:sldId id="771"/>
            <p14:sldId id="773"/>
            <p14:sldId id="772"/>
            <p14:sldId id="768"/>
          </p14:sldIdLst>
        </p14:section>
        <p14:section name="无标题节" id="{B2A6ACA9-0D90-4D61-B2BD-E80B56EACCD3}">
          <p14:sldIdLst>
            <p14:sldId id="758"/>
            <p14:sldId id="759"/>
            <p14:sldId id="760"/>
            <p14:sldId id="761"/>
            <p14:sldId id="762"/>
            <p14:sldId id="763"/>
            <p14:sldId id="754"/>
            <p14:sldId id="7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896"/>
    <a:srgbClr val="4D4D4D"/>
    <a:srgbClr val="297FD5"/>
    <a:srgbClr val="7F8FA9"/>
    <a:srgbClr val="000000"/>
    <a:srgbClr val="1577BA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5896" autoAdjust="0"/>
  </p:normalViewPr>
  <p:slideViewPr>
    <p:cSldViewPr>
      <p:cViewPr varScale="1">
        <p:scale>
          <a:sx n="62" d="100"/>
          <a:sy n="62" d="100"/>
        </p:scale>
        <p:origin x="13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454304"/>
        <c:axId val="262453216"/>
      </c:lineChart>
      <c:catAx>
        <c:axId val="2624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2453216"/>
        <c:crosses val="autoZero"/>
        <c:auto val="1"/>
        <c:lblAlgn val="ctr"/>
        <c:lblOffset val="100"/>
        <c:noMultiLvlLbl val="0"/>
      </c:catAx>
      <c:valAx>
        <c:axId val="2624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24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直线1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直线2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2.2000000000000002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直线22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2.2000000000000002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直线23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</c:v>
                </c:pt>
                <c:pt idx="1">
                  <c:v>1.95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直线24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2.2000000000000002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直线25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1.1499999999999999</c:v>
                </c:pt>
                <c:pt idx="1">
                  <c:v>2.15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直线26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1.3</c:v>
                </c:pt>
                <c:pt idx="1">
                  <c:v>2.5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直线27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0.8</c:v>
                </c:pt>
                <c:pt idx="1">
                  <c:v>1.8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直线28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Sheet1!$J$2:$J$4</c:f>
              <c:numCache>
                <c:formatCode>General</c:formatCode>
                <c:ptCount val="3"/>
                <c:pt idx="0">
                  <c:v>1.18</c:v>
                </c:pt>
                <c:pt idx="1">
                  <c:v>2.15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447232"/>
        <c:axId val="262446688"/>
      </c:lineChart>
      <c:catAx>
        <c:axId val="2624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2446688"/>
        <c:crosses val="autoZero"/>
        <c:auto val="1"/>
        <c:lblAlgn val="ctr"/>
        <c:lblOffset val="100"/>
        <c:noMultiLvlLbl val="0"/>
      </c:catAx>
      <c:valAx>
        <c:axId val="2624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244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2021/3/20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2021/3/20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找第二点，太慢，</a:t>
            </a: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9BC2ED-1006-423B-B9A1-166A3C2FA539}" type="slidenum">
              <a:rPr lang="zh-CN" altLang="en-US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65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FAE1622-1805-4E4F-BD12-FAA4A9AB2FD6}" type="slidenum">
              <a:rPr lang="zh-CN" altLang="en-US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259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03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40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1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54BFB98-6F16-4CDF-94E8-7100808EE336}"/>
              </a:ext>
            </a:extLst>
          </p:cNvPr>
          <p:cNvGrpSpPr/>
          <p:nvPr userDrawn="1"/>
        </p:nvGrpSpPr>
        <p:grpSpPr>
          <a:xfrm>
            <a:off x="12914694" y="12240175"/>
            <a:ext cx="9904228" cy="536509"/>
            <a:chOff x="14309694" y="12240174"/>
            <a:chExt cx="8072954" cy="536509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AED8D33-1B9A-448F-A153-4901393B76A2}"/>
                </a:ext>
              </a:extLst>
            </p:cNvPr>
            <p:cNvSpPr txBox="1"/>
            <p:nvPr userDrawn="1"/>
          </p:nvSpPr>
          <p:spPr>
            <a:xfrm>
              <a:off x="16443027" y="12240175"/>
              <a:ext cx="2900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Android</a:t>
              </a:r>
              <a:r>
                <a:rPr lang="zh-CN" alt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架构师课程</a:t>
              </a:r>
              <a:endParaRPr lang="en-US" sz="240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1A881508-F3EC-4989-98CF-A1975DB5D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694" y="12243350"/>
              <a:ext cx="2133333" cy="53333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9562E72A-0F76-411F-BEDD-F93D0DEDF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521" y="12241039"/>
              <a:ext cx="1843200" cy="4608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8B477891-04CD-4A40-ACDF-2A4F3D8BCAA3}"/>
                </a:ext>
              </a:extLst>
            </p:cNvPr>
            <p:cNvSpPr txBox="1"/>
            <p:nvPr userDrawn="1"/>
          </p:nvSpPr>
          <p:spPr>
            <a:xfrm>
              <a:off x="18944694" y="12240174"/>
              <a:ext cx="3437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官方客服</a:t>
              </a:r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QQ</a:t>
              </a:r>
              <a:r>
                <a:rPr lang="zh-CN" altLang="en-US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：</a:t>
              </a:r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708875071</a:t>
              </a:r>
              <a:endParaRPr lang="en-US" sz="240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8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9" r:id="rId14"/>
    <p:sldLayoutId id="2147483685" r:id="rId15"/>
    <p:sldLayoutId id="2147483686" r:id="rId16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xmlns="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xmlns="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直播正式课</a:t>
              </a:r>
              <a:endParaRPr lang="zh-CN" altLang="en-US" sz="66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xmlns="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:a16="http://schemas.microsoft.com/office/drawing/2014/main" xmlns="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09694" y="495175"/>
            <a:ext cx="16136472" cy="1115468"/>
          </a:xfrm>
        </p:spPr>
        <p:txBody>
          <a:bodyPr>
            <a:normAutofit/>
          </a:bodyPr>
          <a:lstStyle/>
          <a:p>
            <a:r>
              <a:rPr lang="zh-CN" altLang="en-US" sz="6000" dirty="0" smtClean="0"/>
              <a:t>记录直线</a:t>
            </a:r>
            <a:endParaRPr lang="zh-CN" altLang="en-US" sz="6000" dirty="0"/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992116975"/>
              </p:ext>
            </p:extLst>
          </p:nvPr>
        </p:nvGraphicFramePr>
        <p:xfrm>
          <a:off x="3554694" y="2115175"/>
          <a:ext cx="10919796" cy="727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标题 7"/>
          <p:cNvSpPr txBox="1">
            <a:spLocks/>
          </p:cNvSpPr>
          <p:nvPr/>
        </p:nvSpPr>
        <p:spPr>
          <a:xfrm>
            <a:off x="5714694" y="9630175"/>
            <a:ext cx="11546472" cy="26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 smtClean="0"/>
              <a:t>计算最优权重</a:t>
            </a:r>
            <a:endParaRPr lang="en-US" altLang="zh-CN" sz="3600" dirty="0" smtClean="0"/>
          </a:p>
          <a:p>
            <a:r>
              <a:rPr lang="en-US" altLang="zh-CN" sz="3600" dirty="0" smtClean="0"/>
              <a:t>A=1</a:t>
            </a:r>
          </a:p>
          <a:p>
            <a:r>
              <a:rPr lang="en-US" altLang="zh-CN" sz="3600" dirty="0" smtClean="0"/>
              <a:t>B=-1</a:t>
            </a:r>
          </a:p>
        </p:txBody>
      </p:sp>
    </p:spTree>
    <p:extLst>
      <p:ext uri="{BB962C8B-B14F-4D97-AF65-F5344CB8AC3E}">
        <p14:creationId xmlns:p14="http://schemas.microsoft.com/office/powerpoint/2010/main" val="34941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4694" y="-134825"/>
            <a:ext cx="19871472" cy="2505069"/>
          </a:xfrm>
        </p:spPr>
        <p:txBody>
          <a:bodyPr/>
          <a:lstStyle/>
          <a:p>
            <a:r>
              <a:rPr lang="zh-CN" altLang="en-US" dirty="0" smtClean="0"/>
              <a:t>人脸识别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029694" y="4680175"/>
            <a:ext cx="6570000" cy="232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1371600">
              <a:buFont typeface="+mj-lt"/>
              <a:buAutoNum type="arabicPeriod"/>
            </a:pPr>
            <a:r>
              <a:rPr lang="zh-CN" altLang="en-US" sz="6000" dirty="0"/>
              <a:t>人</a:t>
            </a:r>
            <a:r>
              <a:rPr lang="zh-CN" altLang="en-US" sz="6000" dirty="0" smtClean="0"/>
              <a:t>脸识别</a:t>
            </a:r>
            <a:endParaRPr lang="en-US" altLang="zh-CN" sz="6000" dirty="0" smtClean="0"/>
          </a:p>
          <a:p>
            <a:pPr marL="1371600" indent="-1371600">
              <a:buFont typeface="+mj-lt"/>
              <a:buAutoNum type="arabicPeriod"/>
            </a:pPr>
            <a:r>
              <a:rPr lang="zh-CN" altLang="en-US" sz="6000" dirty="0"/>
              <a:t>人</a:t>
            </a:r>
            <a:r>
              <a:rPr lang="zh-CN" altLang="en-US" sz="6000" dirty="0" smtClean="0"/>
              <a:t>脸跟踪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541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82" y="3758540"/>
            <a:ext cx="5671720" cy="51973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05" y="3798601"/>
            <a:ext cx="5232141" cy="5256142"/>
          </a:xfrm>
          <a:prstGeom prst="rect">
            <a:avLst/>
          </a:prstGeom>
        </p:spPr>
      </p:pic>
      <p:cxnSp>
        <p:nvCxnSpPr>
          <p:cNvPr id="8" name="直线箭头连接符 7"/>
          <p:cNvCxnSpPr>
            <a:stCxn id="6" idx="3"/>
            <a:endCxn id="5" idx="1"/>
          </p:cNvCxnSpPr>
          <p:nvPr/>
        </p:nvCxnSpPr>
        <p:spPr>
          <a:xfrm flipV="1">
            <a:off x="9947746" y="6357194"/>
            <a:ext cx="2568236" cy="69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6AB83B-7101-4DA4-8183-1FE8EF95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94" y="14235"/>
            <a:ext cx="19871472" cy="2505069"/>
          </a:xfrm>
        </p:spPr>
        <p:txBody>
          <a:bodyPr/>
          <a:lstStyle/>
          <a:p>
            <a:r>
              <a:rPr lang="zh-CN" altLang="en-US" dirty="0"/>
              <a:t>特征抽取人脸</a:t>
            </a:r>
          </a:p>
        </p:txBody>
      </p:sp>
    </p:spTree>
    <p:extLst>
      <p:ext uri="{BB962C8B-B14F-4D97-AF65-F5344CB8AC3E}">
        <p14:creationId xmlns:p14="http://schemas.microsoft.com/office/powerpoint/2010/main" val="4714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1034694" y="675175"/>
            <a:ext cx="16760555" cy="7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图像识别核心步骤</a:t>
            </a:r>
          </a:p>
        </p:txBody>
      </p:sp>
      <p:pic>
        <p:nvPicPr>
          <p:cNvPr id="1331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6" y="3357262"/>
            <a:ext cx="9260755" cy="583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661" y="1953296"/>
            <a:ext cx="6209835" cy="917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417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784481" y="692342"/>
            <a:ext cx="16760555" cy="7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图像识别核心步骤</a:t>
            </a:r>
            <a:r>
              <a:rPr lang="en-US" altLang="zh-CN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-</a:t>
            </a:r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灰度化</a:t>
            </a:r>
          </a:p>
        </p:txBody>
      </p:sp>
      <p:sp>
        <p:nvSpPr>
          <p:cNvPr id="14342" name="TextBox 22"/>
          <p:cNvSpPr txBox="1">
            <a:spLocks noChangeArrowheads="1"/>
          </p:cNvSpPr>
          <p:nvPr/>
        </p:nvSpPr>
        <p:spPr bwMode="auto">
          <a:xfrm>
            <a:off x="3293913" y="7854139"/>
            <a:ext cx="6950621" cy="6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1" i="1" dirty="0"/>
              <a:t>f</a:t>
            </a:r>
            <a:r>
              <a:rPr lang="en-US" altLang="zh-CN" sz="3401" dirty="0"/>
              <a:t>(</a:t>
            </a:r>
            <a:r>
              <a:rPr lang="en-US" altLang="zh-CN" sz="3401" i="1" dirty="0" err="1"/>
              <a:t>i,j</a:t>
            </a:r>
            <a:r>
              <a:rPr lang="en-US" altLang="zh-CN" sz="3401" dirty="0"/>
              <a:t>)=0.30</a:t>
            </a:r>
            <a:r>
              <a:rPr lang="en-US" altLang="zh-CN" sz="3401" i="1" dirty="0"/>
              <a:t>R</a:t>
            </a:r>
            <a:r>
              <a:rPr lang="en-US" altLang="zh-CN" sz="3401" dirty="0"/>
              <a:t>(</a:t>
            </a:r>
            <a:r>
              <a:rPr lang="en-US" altLang="zh-CN" sz="3401" i="1" dirty="0" err="1"/>
              <a:t>i,j</a:t>
            </a:r>
            <a:r>
              <a:rPr lang="en-US" altLang="zh-CN" sz="3401" dirty="0"/>
              <a:t>)+0.59</a:t>
            </a:r>
            <a:r>
              <a:rPr lang="en-US" altLang="zh-CN" sz="3401" i="1" dirty="0"/>
              <a:t>G</a:t>
            </a:r>
            <a:r>
              <a:rPr lang="en-US" altLang="zh-CN" sz="3401" dirty="0"/>
              <a:t>(</a:t>
            </a:r>
            <a:r>
              <a:rPr lang="en-US" altLang="zh-CN" sz="3401" i="1" dirty="0" err="1"/>
              <a:t>i,j</a:t>
            </a:r>
            <a:r>
              <a:rPr lang="en-US" altLang="zh-CN" sz="3401" dirty="0"/>
              <a:t>)+0.11</a:t>
            </a:r>
            <a:r>
              <a:rPr lang="en-US" altLang="zh-CN" sz="3401" i="1" dirty="0"/>
              <a:t>B</a:t>
            </a:r>
            <a:r>
              <a:rPr lang="en-US" altLang="zh-CN" sz="3401" dirty="0"/>
              <a:t>(</a:t>
            </a:r>
            <a:r>
              <a:rPr lang="en-US" altLang="zh-CN" sz="3401" i="1" dirty="0" err="1"/>
              <a:t>i,j</a:t>
            </a:r>
            <a:r>
              <a:rPr lang="en-US" altLang="zh-CN" sz="3401" dirty="0"/>
              <a:t>)</a:t>
            </a:r>
            <a:endParaRPr lang="zh-CN" altLang="en-US" sz="3401" dirty="0"/>
          </a:p>
        </p:txBody>
      </p:sp>
      <p:sp>
        <p:nvSpPr>
          <p:cNvPr id="14343" name="TextBox 23"/>
          <p:cNvSpPr txBox="1">
            <a:spLocks noChangeArrowheads="1"/>
          </p:cNvSpPr>
          <p:nvPr/>
        </p:nvSpPr>
        <p:spPr bwMode="auto">
          <a:xfrm>
            <a:off x="10823716" y="6165186"/>
            <a:ext cx="1220968" cy="6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1"/>
              <a:t>原图</a:t>
            </a:r>
          </a:p>
        </p:txBody>
      </p:sp>
      <p:sp>
        <p:nvSpPr>
          <p:cNvPr id="14344" name="TextBox 24"/>
          <p:cNvSpPr txBox="1">
            <a:spLocks noChangeArrowheads="1"/>
          </p:cNvSpPr>
          <p:nvPr/>
        </p:nvSpPr>
        <p:spPr bwMode="auto">
          <a:xfrm>
            <a:off x="9164759" y="12048028"/>
            <a:ext cx="1492716" cy="6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1" dirty="0"/>
              <a:t>灰度图</a:t>
            </a:r>
          </a:p>
        </p:txBody>
      </p:sp>
      <p:sp>
        <p:nvSpPr>
          <p:cNvPr id="14345" name="圆角矩形 25"/>
          <p:cNvSpPr>
            <a:spLocks noChangeArrowheads="1"/>
          </p:cNvSpPr>
          <p:nvPr/>
        </p:nvSpPr>
        <p:spPr bwMode="auto">
          <a:xfrm>
            <a:off x="13040654" y="3378258"/>
            <a:ext cx="3056918" cy="209994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401" dirty="0"/>
              <a:t>Point</a:t>
            </a:r>
            <a:r>
              <a:rPr lang="zh-CN" altLang="en-US" sz="3401" dirty="0"/>
              <a:t>： </a:t>
            </a:r>
            <a:r>
              <a:rPr lang="en-US" altLang="zh-CN" sz="3401" dirty="0"/>
              <a:t>RGB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401" dirty="0"/>
              <a:t>Point</a:t>
            </a:r>
            <a:r>
              <a:rPr lang="zh-CN" altLang="en-US" sz="3401" dirty="0"/>
              <a:t>： </a:t>
            </a:r>
            <a:r>
              <a:rPr lang="en-US" altLang="zh-CN" sz="3401" dirty="0"/>
              <a:t>Gray</a:t>
            </a:r>
            <a:endParaRPr lang="zh-CN" altLang="en-US" sz="3401" dirty="0"/>
          </a:p>
        </p:txBody>
      </p:sp>
      <p:pic>
        <p:nvPicPr>
          <p:cNvPr id="14346" name="Picture 13" descr="F:\0_preClass\身份证识别\1224\灰度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710" y="7159656"/>
            <a:ext cx="8858765" cy="55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4" descr="F:\0_preClass\身份证识别\1224\测试用例\i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6" y="2208289"/>
            <a:ext cx="7937789" cy="500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4961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854694" y="601942"/>
            <a:ext cx="16760555" cy="7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图像识别核心步骤</a:t>
            </a:r>
            <a:r>
              <a:rPr lang="en-US" altLang="zh-CN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-</a:t>
            </a:r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二值化</a:t>
            </a:r>
          </a:p>
        </p:txBody>
      </p:sp>
      <p:sp>
        <p:nvSpPr>
          <p:cNvPr id="15366" name="右箭头 17"/>
          <p:cNvSpPr>
            <a:spLocks noChangeArrowheads="1"/>
          </p:cNvSpPr>
          <p:nvPr/>
        </p:nvSpPr>
        <p:spPr bwMode="auto">
          <a:xfrm>
            <a:off x="12209679" y="3780250"/>
            <a:ext cx="1157969" cy="1904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3401"/>
          </a:p>
        </p:txBody>
      </p:sp>
      <p:pic>
        <p:nvPicPr>
          <p:cNvPr id="15367" name="Picture 13" descr="F:\0_preClass\身份证识别\1224\灰度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13" y="1953299"/>
            <a:ext cx="8108783" cy="510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F:\0_preClass\身份证识别\1224\二值化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12" y="7056160"/>
            <a:ext cx="9170755" cy="569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矩形 12"/>
          <p:cNvSpPr>
            <a:spLocks noChangeArrowheads="1"/>
          </p:cNvSpPr>
          <p:nvPr/>
        </p:nvSpPr>
        <p:spPr bwMode="auto">
          <a:xfrm>
            <a:off x="4235890" y="9621095"/>
            <a:ext cx="1167307" cy="6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1" i="1"/>
              <a:t>f</a:t>
            </a:r>
            <a:r>
              <a:rPr lang="en-US" altLang="zh-CN" sz="3401"/>
              <a:t>(</a:t>
            </a:r>
            <a:r>
              <a:rPr lang="en-US" altLang="zh-CN" sz="3401" i="1"/>
              <a:t>i,j</a:t>
            </a:r>
            <a:r>
              <a:rPr lang="en-US" altLang="zh-CN" sz="3401"/>
              <a:t>)=</a:t>
            </a:r>
            <a:endParaRPr lang="zh-CN" altLang="en-US" sz="3401"/>
          </a:p>
        </p:txBody>
      </p:sp>
      <p:sp>
        <p:nvSpPr>
          <p:cNvPr id="15370" name="左大括号 13"/>
          <p:cNvSpPr>
            <a:spLocks/>
          </p:cNvSpPr>
          <p:nvPr/>
        </p:nvSpPr>
        <p:spPr bwMode="auto">
          <a:xfrm>
            <a:off x="5420860" y="9051108"/>
            <a:ext cx="290991" cy="1727954"/>
          </a:xfrm>
          <a:prstGeom prst="leftBrace">
            <a:avLst>
              <a:gd name="adj1" fmla="val 8412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3401"/>
          </a:p>
        </p:txBody>
      </p:sp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5711848" y="9138106"/>
            <a:ext cx="3640740" cy="16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1" dirty="0"/>
              <a:t>0,   (gray &lt;= 100)</a:t>
            </a:r>
          </a:p>
          <a:p>
            <a:endParaRPr lang="en-US" altLang="zh-CN" sz="3401" dirty="0"/>
          </a:p>
          <a:p>
            <a:r>
              <a:rPr lang="en-US" altLang="zh-CN" sz="3401" dirty="0"/>
              <a:t>255,  (gray &gt; 100)</a:t>
            </a:r>
            <a:endParaRPr lang="zh-CN" altLang="en-US" sz="3401" dirty="0"/>
          </a:p>
        </p:txBody>
      </p:sp>
    </p:spTree>
    <p:extLst>
      <p:ext uri="{BB962C8B-B14F-4D97-AF65-F5344CB8AC3E}">
        <p14:creationId xmlns:p14="http://schemas.microsoft.com/office/powerpoint/2010/main" val="16512934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4"/>
          <p:cNvSpPr>
            <a:spLocks noChangeArrowheads="1"/>
          </p:cNvSpPr>
          <p:nvPr/>
        </p:nvSpPr>
        <p:spPr bwMode="auto">
          <a:xfrm>
            <a:off x="899694" y="736528"/>
            <a:ext cx="16760555" cy="7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图像识别核心步骤</a:t>
            </a:r>
            <a:r>
              <a:rPr lang="en-US" altLang="zh-CN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-</a:t>
            </a:r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轮廓检测</a:t>
            </a:r>
          </a:p>
        </p:txBody>
      </p:sp>
      <p:pic>
        <p:nvPicPr>
          <p:cNvPr id="16390" name="Picture 11" descr="F:\0_preClass\身份证识别\1224\二值化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12" y="1953299"/>
            <a:ext cx="8618772" cy="53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F:\0_preClass\身份证识别\1224\轮廓检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12" y="7311157"/>
            <a:ext cx="8618772" cy="546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21669" y="3003271"/>
            <a:ext cx="5852884" cy="6156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401" dirty="0">
                <a:solidFill>
                  <a:srgbClr val="FF0000"/>
                </a:solidFill>
              </a:rPr>
              <a:t>所有连续的闭包用矩形框起来</a:t>
            </a:r>
          </a:p>
        </p:txBody>
      </p:sp>
      <p:pic>
        <p:nvPicPr>
          <p:cNvPr id="16393" name="Picture 2" descr="D:\学习资料\ppt\图片素材\锐普图片\创意图片\创意图片ww.rapidppt.com (1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62" y="4205673"/>
            <a:ext cx="6848819" cy="684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8521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899694" y="665846"/>
            <a:ext cx="16760555" cy="7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图像识别核心步骤</a:t>
            </a:r>
            <a:r>
              <a:rPr lang="en-US" altLang="zh-CN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-</a:t>
            </a:r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膨胀</a:t>
            </a:r>
          </a:p>
        </p:txBody>
      </p:sp>
      <p:pic>
        <p:nvPicPr>
          <p:cNvPr id="17414" name="Picture 10" descr="F:\0_preClass\身份证识别\1224\二值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12" y="1953297"/>
            <a:ext cx="8702768" cy="51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F:\0_preClass\身份证识别\1224\膨胀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28" y="7365155"/>
            <a:ext cx="8633770" cy="530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右箭头 17"/>
          <p:cNvSpPr>
            <a:spLocks noChangeArrowheads="1"/>
          </p:cNvSpPr>
          <p:nvPr/>
        </p:nvSpPr>
        <p:spPr bwMode="auto">
          <a:xfrm>
            <a:off x="5552857" y="8886114"/>
            <a:ext cx="1157969" cy="19049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97278638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899694" y="611343"/>
            <a:ext cx="16760555" cy="7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图像识别核心步骤</a:t>
            </a:r>
            <a:r>
              <a:rPr lang="en-US" altLang="zh-CN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-</a:t>
            </a:r>
            <a:r>
              <a:rPr lang="zh-CN" altLang="en-US" sz="4535" dirty="0">
                <a:solidFill>
                  <a:srgbClr val="10263C"/>
                </a:solidFill>
                <a:ea typeface="微软雅黑" panose="020B0503020204020204" pitchFamily="34" charset="-122"/>
              </a:rPr>
              <a:t>轮廓筛选</a:t>
            </a:r>
          </a:p>
        </p:txBody>
      </p:sp>
      <p:pic>
        <p:nvPicPr>
          <p:cNvPr id="18438" name="Picture 11" descr="F:\0_preClass\身份证识别\1224\膨胀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04" y="2436282"/>
            <a:ext cx="8633770" cy="530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矩形 8"/>
          <p:cNvSpPr>
            <a:spLocks noChangeArrowheads="1"/>
          </p:cNvSpPr>
          <p:nvPr/>
        </p:nvSpPr>
        <p:spPr bwMode="auto">
          <a:xfrm>
            <a:off x="6611825" y="6972162"/>
            <a:ext cx="4946869" cy="47098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3401"/>
          </a:p>
        </p:txBody>
      </p:sp>
      <p:pic>
        <p:nvPicPr>
          <p:cNvPr id="18440" name="Picture 2" descr="F:\0_preClass\身份证识别\s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709" y="7581147"/>
            <a:ext cx="7937789" cy="500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右箭头 17"/>
          <p:cNvSpPr>
            <a:spLocks noChangeArrowheads="1"/>
          </p:cNvSpPr>
          <p:nvPr/>
        </p:nvSpPr>
        <p:spPr bwMode="auto">
          <a:xfrm>
            <a:off x="7823795" y="9003109"/>
            <a:ext cx="1157969" cy="19049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7365451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37160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117" y="11093806"/>
            <a:ext cx="3962083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771" y="445070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79694" y="4922117"/>
            <a:ext cx="19990115" cy="498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65" indent="-514365">
              <a:buFont typeface="+mj-lt"/>
              <a:buAutoNum type="arabicPeriod"/>
            </a:pPr>
            <a:r>
              <a:rPr lang="en-US" altLang="zh-CN" sz="3200" dirty="0" smtClean="0"/>
              <a:t> </a:t>
            </a:r>
            <a:r>
              <a:rPr lang="en-US" altLang="zh-CN" sz="3200" dirty="0" err="1"/>
              <a:t>opencv</a:t>
            </a:r>
            <a:r>
              <a:rPr lang="en-US" altLang="zh-CN" sz="3200" dirty="0"/>
              <a:t> </a:t>
            </a:r>
            <a:r>
              <a:rPr lang="zh-CN" altLang="en-US" sz="3200" dirty="0"/>
              <a:t>项目集成 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r>
              <a:rPr lang="en-US" altLang="zh-CN" sz="3200" dirty="0" smtClean="0"/>
              <a:t> </a:t>
            </a:r>
            <a:r>
              <a:rPr lang="en-US" altLang="zh-CN" sz="3200" dirty="0" err="1"/>
              <a:t>opencv</a:t>
            </a:r>
            <a:r>
              <a:rPr lang="zh-CN" altLang="en-US" sz="3200" dirty="0"/>
              <a:t>模型训练 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200" dirty="0"/>
          </a:p>
          <a:p>
            <a:pPr marL="514365" indent="-514365">
              <a:buFont typeface="+mj-lt"/>
              <a:buAutoNum type="arabicPeriod"/>
            </a:pPr>
            <a:r>
              <a:rPr lang="en-US" altLang="zh-CN" sz="3200" dirty="0" err="1" smtClean="0"/>
              <a:t>opencv</a:t>
            </a:r>
            <a:r>
              <a:rPr lang="zh-CN" altLang="en-US" sz="3200" dirty="0"/>
              <a:t>模型加载 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200" dirty="0"/>
          </a:p>
          <a:p>
            <a:pPr marL="514365" indent="-514365">
              <a:buFont typeface="+mj-lt"/>
              <a:buAutoNum type="arabicPeriod"/>
            </a:pPr>
            <a:r>
              <a:rPr lang="zh-CN" altLang="en-US" sz="3200" dirty="0" smtClean="0"/>
              <a:t>从</a:t>
            </a:r>
            <a:r>
              <a:rPr lang="zh-CN" altLang="en-US" sz="3200" dirty="0"/>
              <a:t>零实现人脸</a:t>
            </a:r>
            <a:r>
              <a:rPr lang="zh-CN" altLang="en-US" sz="3200" dirty="0" smtClean="0"/>
              <a:t>定位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200" dirty="0"/>
          </a:p>
          <a:p>
            <a:endParaRPr lang="en-US" altLang="zh-CN" sz="3200" b="1" dirty="0" smtClean="0"/>
          </a:p>
          <a:p>
            <a:r>
              <a:rPr lang="zh-CN" altLang="en-US" sz="3024" b="1" dirty="0" smtClean="0"/>
              <a:t>精彩</a:t>
            </a:r>
            <a:r>
              <a:rPr lang="zh-CN" altLang="en-US" sz="3024" b="1" dirty="0"/>
              <a:t>内容 </a:t>
            </a:r>
            <a:r>
              <a:rPr lang="en-US" altLang="zh-CN" sz="3024" b="1" dirty="0"/>
              <a:t>20:05</a:t>
            </a:r>
            <a:r>
              <a:rPr lang="zh-CN" altLang="en-US" sz="3024" b="1" dirty="0"/>
              <a:t>准时直播分享干货</a:t>
            </a:r>
            <a:endParaRPr lang="zh-CN" altLang="en-US" sz="2646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9146" y="11766263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979694" y="2770776"/>
            <a:ext cx="1822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/>
              <a:t>OpenCV</a:t>
            </a:r>
            <a:r>
              <a:rPr lang="zh-CN" altLang="en-US" sz="6000" dirty="0"/>
              <a:t>人脸定位</a:t>
            </a:r>
            <a:r>
              <a:rPr lang="en-US" altLang="zh-CN" sz="6000" dirty="0"/>
              <a:t>1</a:t>
            </a:r>
            <a:r>
              <a:rPr lang="zh-CN" altLang="en-US" sz="6000" dirty="0"/>
              <a:t>，从零手写人脸定位 </a:t>
            </a:r>
            <a:endParaRPr lang="zh-CN" altLang="en-US" sz="1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4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22" grpId="0" bldLvl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033" y="3622458"/>
            <a:ext cx="15966688" cy="5931312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="" xmlns:a16="http://schemas.microsoft.com/office/drawing/2014/main" id="{9AAFA731-0FDC-4E8F-92C6-54DD72E4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94" y="-224825"/>
            <a:ext cx="19871472" cy="2505069"/>
          </a:xfrm>
        </p:spPr>
        <p:txBody>
          <a:bodyPr/>
          <a:lstStyle/>
          <a:p>
            <a:r>
              <a:rPr lang="zh-CN" altLang="en-US" dirty="0"/>
              <a:t>无人驾驶</a:t>
            </a:r>
          </a:p>
        </p:txBody>
      </p:sp>
    </p:spTree>
    <p:extLst>
      <p:ext uri="{BB962C8B-B14F-4D97-AF65-F5344CB8AC3E}">
        <p14:creationId xmlns:p14="http://schemas.microsoft.com/office/powerpoint/2010/main" val="2591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731" y="1581231"/>
            <a:ext cx="6973829" cy="10206595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="" xmlns:a16="http://schemas.microsoft.com/office/drawing/2014/main" id="{982D5689-2B2E-411F-9491-E0DC65AB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94" y="-134825"/>
            <a:ext cx="19871472" cy="2505069"/>
          </a:xfrm>
        </p:spPr>
        <p:txBody>
          <a:bodyPr/>
          <a:lstStyle/>
          <a:p>
            <a:r>
              <a:rPr lang="zh-CN" altLang="en-US" dirty="0"/>
              <a:t>医生看</a:t>
            </a:r>
            <a:r>
              <a:rPr lang="en-US" altLang="zh-CN" dirty="0"/>
              <a:t>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0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668" y="3330175"/>
            <a:ext cx="13952051" cy="67912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35197" y="1971916"/>
            <a:ext cx="5453737" cy="615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2">
                <a:solidFill>
                  <a:srgbClr val="0070C0"/>
                </a:solidFill>
              </a:rPr>
              <a:t>图片艺术化 </a:t>
            </a:r>
            <a:r>
              <a:rPr kumimoji="1" lang="en-US" altLang="zh-CN" sz="3402">
                <a:solidFill>
                  <a:srgbClr val="0070C0"/>
                </a:solidFill>
              </a:rPr>
              <a:t>GAN</a:t>
            </a:r>
            <a:r>
              <a:rPr kumimoji="1" lang="zh-CN" altLang="en-US" sz="3402">
                <a:solidFill>
                  <a:srgbClr val="0070C0"/>
                </a:solidFill>
              </a:rPr>
              <a:t>神经网络：</a:t>
            </a:r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AE677A2F-BA78-44C0-AEC4-E23FFEA8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94" y="-225216"/>
            <a:ext cx="19871472" cy="2505069"/>
          </a:xfrm>
        </p:spPr>
        <p:txBody>
          <a:bodyPr/>
          <a:lstStyle/>
          <a:p>
            <a:r>
              <a:rPr lang="zh-CN" altLang="en-US" dirty="0"/>
              <a:t>神经网络实现艺术照片</a:t>
            </a:r>
          </a:p>
        </p:txBody>
      </p:sp>
    </p:spTree>
    <p:extLst>
      <p:ext uri="{BB962C8B-B14F-4D97-AF65-F5344CB8AC3E}">
        <p14:creationId xmlns:p14="http://schemas.microsoft.com/office/powerpoint/2010/main" val="20823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99694" y="540175"/>
            <a:ext cx="16136472" cy="1115468"/>
          </a:xfrm>
        </p:spPr>
        <p:txBody>
          <a:bodyPr>
            <a:normAutofit/>
          </a:bodyPr>
          <a:lstStyle/>
          <a:p>
            <a:r>
              <a:rPr lang="en-US" altLang="zh-CN" sz="6000" dirty="0" err="1" smtClean="0"/>
              <a:t>Opencv</a:t>
            </a:r>
            <a:r>
              <a:rPr lang="zh-CN" altLang="en-US" sz="6000" dirty="0" smtClean="0"/>
              <a:t>实现原理</a:t>
            </a:r>
            <a:endParaRPr lang="zh-CN" altLang="en-US" sz="6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694" y="2420644"/>
            <a:ext cx="4591138" cy="8854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94" y="2420643"/>
            <a:ext cx="4393114" cy="88543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694" y="2420643"/>
            <a:ext cx="4520128" cy="8854338"/>
          </a:xfrm>
          <a:prstGeom prst="rect">
            <a:avLst/>
          </a:prstGeom>
        </p:spPr>
      </p:pic>
      <p:sp>
        <p:nvSpPr>
          <p:cNvPr id="9" name="标题 7"/>
          <p:cNvSpPr txBox="1">
            <a:spLocks/>
          </p:cNvSpPr>
          <p:nvPr/>
        </p:nvSpPr>
        <p:spPr>
          <a:xfrm>
            <a:off x="5872971" y="6615175"/>
            <a:ext cx="2501472" cy="1594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9900" dirty="0" smtClean="0"/>
              <a:t>-</a:t>
            </a:r>
            <a:endParaRPr lang="zh-CN" altLang="en-US" sz="19900" dirty="0"/>
          </a:p>
        </p:txBody>
      </p:sp>
      <p:sp>
        <p:nvSpPr>
          <p:cNvPr id="10" name="标题 7"/>
          <p:cNvSpPr txBox="1">
            <a:spLocks/>
          </p:cNvSpPr>
          <p:nvPr/>
        </p:nvSpPr>
        <p:spPr>
          <a:xfrm>
            <a:off x="11674822" y="6383474"/>
            <a:ext cx="2501472" cy="1594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9900" dirty="0" smtClean="0"/>
              <a:t>=</a:t>
            </a:r>
            <a:endParaRPr lang="zh-CN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2975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09694" y="495175"/>
            <a:ext cx="16136472" cy="1115468"/>
          </a:xfrm>
        </p:spPr>
        <p:txBody>
          <a:bodyPr>
            <a:normAutofit/>
          </a:bodyPr>
          <a:lstStyle/>
          <a:p>
            <a:r>
              <a:rPr lang="zh-CN" altLang="en-US" sz="6000" dirty="0" smtClean="0"/>
              <a:t>怎么让机器认识</a:t>
            </a:r>
            <a:r>
              <a:rPr lang="en-US" altLang="zh-CN" sz="6000" dirty="0" smtClean="0"/>
              <a:t>David</a:t>
            </a:r>
            <a:r>
              <a:rPr lang="zh-CN" altLang="en-US" sz="6000" dirty="0" smtClean="0"/>
              <a:t>老师</a:t>
            </a:r>
            <a:endParaRPr lang="zh-CN" altLang="en-US" sz="6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94" y="3105175"/>
            <a:ext cx="8371587" cy="5274887"/>
          </a:xfrm>
          <a:prstGeom prst="rect">
            <a:avLst/>
          </a:prstGeom>
        </p:spPr>
      </p:pic>
      <p:sp>
        <p:nvSpPr>
          <p:cNvPr id="9" name="标题 7"/>
          <p:cNvSpPr txBox="1">
            <a:spLocks/>
          </p:cNvSpPr>
          <p:nvPr/>
        </p:nvSpPr>
        <p:spPr>
          <a:xfrm>
            <a:off x="5354694" y="8685175"/>
            <a:ext cx="16676472" cy="3709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1 </a:t>
            </a:r>
            <a:r>
              <a:rPr lang="en-US" altLang="zh-CN" sz="3600" dirty="0" err="1" smtClean="0"/>
              <a:t>david</a:t>
            </a:r>
            <a:r>
              <a:rPr lang="zh-CN" altLang="en-US" sz="3600" dirty="0" smtClean="0"/>
              <a:t>脸部特征是什么</a:t>
            </a:r>
            <a:endParaRPr lang="en-US" altLang="zh-CN" sz="3600" dirty="0" smtClean="0"/>
          </a:p>
          <a:p>
            <a:endParaRPr lang="en-US" altLang="zh-CN" sz="3600" dirty="0"/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2 </a:t>
            </a:r>
            <a:r>
              <a:rPr lang="zh-CN" altLang="en-US" sz="3600" dirty="0" smtClean="0"/>
              <a:t>如何让机器知道特征之间相对整张人脸区域</a:t>
            </a:r>
            <a:endParaRPr lang="zh-CN" altLang="en-US" sz="3600" dirty="0"/>
          </a:p>
        </p:txBody>
      </p:sp>
      <p:sp>
        <p:nvSpPr>
          <p:cNvPr id="10" name="标题 7"/>
          <p:cNvSpPr txBox="1">
            <a:spLocks/>
          </p:cNvSpPr>
          <p:nvPr/>
        </p:nvSpPr>
        <p:spPr>
          <a:xfrm>
            <a:off x="5354694" y="11600288"/>
            <a:ext cx="9492118" cy="1099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1800" dirty="0" smtClean="0">
              <a:solidFill>
                <a:srgbClr val="FF0000"/>
              </a:solidFill>
            </a:endParaRPr>
          </a:p>
          <a:p>
            <a:endParaRPr lang="en-US" altLang="zh-CN" sz="1800" dirty="0">
              <a:solidFill>
                <a:srgbClr val="FF0000"/>
              </a:solidFill>
            </a:endParaRPr>
          </a:p>
          <a:p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特诊是有很多条曲线组成，这些曲线是由像素组成，能不能通过函数记录曲线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09694" y="495175"/>
            <a:ext cx="16136472" cy="1115468"/>
          </a:xfrm>
        </p:spPr>
        <p:txBody>
          <a:bodyPr>
            <a:normAutofit/>
          </a:bodyPr>
          <a:lstStyle/>
          <a:p>
            <a:r>
              <a:rPr lang="zh-CN" altLang="en-US" sz="6000" dirty="0" smtClean="0"/>
              <a:t>记录直线</a:t>
            </a:r>
            <a:endParaRPr lang="zh-CN" altLang="en-US" sz="6000" dirty="0"/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1233008703"/>
              </p:ext>
            </p:extLst>
          </p:nvPr>
        </p:nvGraphicFramePr>
        <p:xfrm>
          <a:off x="3554694" y="2115175"/>
          <a:ext cx="10919796" cy="727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标题 7"/>
          <p:cNvSpPr txBox="1">
            <a:spLocks/>
          </p:cNvSpPr>
          <p:nvPr/>
        </p:nvSpPr>
        <p:spPr>
          <a:xfrm>
            <a:off x="6569694" y="9395039"/>
            <a:ext cx="11186472" cy="1009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y=1*x-1;</a:t>
            </a:r>
          </a:p>
        </p:txBody>
      </p:sp>
    </p:spTree>
    <p:extLst>
      <p:ext uri="{BB962C8B-B14F-4D97-AF65-F5344CB8AC3E}">
        <p14:creationId xmlns:p14="http://schemas.microsoft.com/office/powerpoint/2010/main" val="27939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8613</TotalTime>
  <Words>265</Words>
  <Application>Microsoft Office PowerPoint</Application>
  <PresentationFormat>自定义</PresentationFormat>
  <Paragraphs>73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Calibri</vt:lpstr>
      <vt:lpstr>Calibri Light</vt:lpstr>
      <vt:lpstr>Noto Sans CJK SC Medium</vt:lpstr>
      <vt:lpstr>Source Han Sans CN Normal</vt:lpstr>
      <vt:lpstr>等线</vt:lpstr>
      <vt:lpstr>等线 Light</vt:lpstr>
      <vt:lpstr>黑体</vt:lpstr>
      <vt:lpstr>思源黑体 CN Bold</vt:lpstr>
      <vt:lpstr>思源黑体 CN Normal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无人驾驶</vt:lpstr>
      <vt:lpstr>医生看CT</vt:lpstr>
      <vt:lpstr>神经网络实现艺术照片</vt:lpstr>
      <vt:lpstr>Opencv实现原理</vt:lpstr>
      <vt:lpstr>怎么让机器认识David老师</vt:lpstr>
      <vt:lpstr>记录直线</vt:lpstr>
      <vt:lpstr>记录直线</vt:lpstr>
      <vt:lpstr>人脸识别</vt:lpstr>
      <vt:lpstr>特征抽取人脸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1943</cp:revision>
  <dcterms:created xsi:type="dcterms:W3CDTF">2014-06-24T08:28:00Z</dcterms:created>
  <dcterms:modified xsi:type="dcterms:W3CDTF">2021-03-20T12:06:18Z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