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5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6.xml" ContentType="application/vnd.openxmlformats-officedocument.presentationml.tags+xml"/>
  <Override PartName="/ppt/notesSlides/notesSlide19.xml" ContentType="application/vnd.openxmlformats-officedocument.presentationml.notesSlide+xml"/>
  <Override PartName="/ppt/tags/tag7.xml" ContentType="application/vnd.openxmlformats-officedocument.presentationml.tags+xml"/>
  <Override PartName="/ppt/notesSlides/notesSlide20.xml" ContentType="application/vnd.openxmlformats-officedocument.presentationml.notesSlide+xml"/>
  <Override PartName="/ppt/tags/tag8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7"/>
  </p:notesMasterIdLst>
  <p:sldIdLst>
    <p:sldId id="256" r:id="rId2"/>
    <p:sldId id="513" r:id="rId3"/>
    <p:sldId id="588" r:id="rId4"/>
    <p:sldId id="585" r:id="rId5"/>
    <p:sldId id="586" r:id="rId6"/>
    <p:sldId id="587" r:id="rId7"/>
    <p:sldId id="546" r:id="rId8"/>
    <p:sldId id="568" r:id="rId9"/>
    <p:sldId id="608" r:id="rId10"/>
    <p:sldId id="611" r:id="rId11"/>
    <p:sldId id="609" r:id="rId12"/>
    <p:sldId id="598" r:id="rId13"/>
    <p:sldId id="599" r:id="rId14"/>
    <p:sldId id="612" r:id="rId15"/>
    <p:sldId id="613" r:id="rId16"/>
    <p:sldId id="614" r:id="rId17"/>
    <p:sldId id="615" r:id="rId18"/>
    <p:sldId id="616" r:id="rId19"/>
    <p:sldId id="600" r:id="rId20"/>
    <p:sldId id="601" r:id="rId21"/>
    <p:sldId id="602" r:id="rId22"/>
    <p:sldId id="617" r:id="rId23"/>
    <p:sldId id="604" r:id="rId24"/>
    <p:sldId id="605" r:id="rId25"/>
    <p:sldId id="606" r:id="rId26"/>
    <p:sldId id="607" r:id="rId27"/>
    <p:sldId id="564" r:id="rId28"/>
    <p:sldId id="570" r:id="rId29"/>
    <p:sldId id="547" r:id="rId30"/>
    <p:sldId id="569" r:id="rId31"/>
    <p:sldId id="551" r:id="rId32"/>
    <p:sldId id="549" r:id="rId33"/>
    <p:sldId id="572" r:id="rId34"/>
    <p:sldId id="573" r:id="rId35"/>
    <p:sldId id="574" r:id="rId36"/>
    <p:sldId id="575" r:id="rId37"/>
    <p:sldId id="576" r:id="rId38"/>
    <p:sldId id="577" r:id="rId39"/>
    <p:sldId id="578" r:id="rId40"/>
    <p:sldId id="579" r:id="rId41"/>
    <p:sldId id="580" r:id="rId42"/>
    <p:sldId id="581" r:id="rId43"/>
    <p:sldId id="582" r:id="rId44"/>
    <p:sldId id="583" r:id="rId45"/>
    <p:sldId id="584" r:id="rId46"/>
  </p:sldIdLst>
  <p:sldSz cx="12192000" cy="6858000"/>
  <p:notesSz cx="6858000" cy="9144000"/>
  <p:custDataLst>
    <p:tags r:id="rId4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1">
          <p15:clr>
            <a:srgbClr val="A4A3A4"/>
          </p15:clr>
        </p15:guide>
        <p15:guide id="2" pos="38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" initials="S" lastIdx="1" clrIdx="0"/>
  <p:cmAuthor id="2" name="China" initials="C" lastIdx="1" clrIdx="1">
    <p:extLst>
      <p:ext uri="{19B8F6BF-5375-455C-9EA6-DF929625EA0E}">
        <p15:presenceInfo xmlns:p15="http://schemas.microsoft.com/office/powerpoint/2012/main" userId="fdcacdb0f7f9a2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3AB"/>
    <a:srgbClr val="F36D7A"/>
    <a:srgbClr val="364555"/>
    <a:srgbClr val="FCB030"/>
    <a:srgbClr val="EB5F56"/>
    <a:srgbClr val="EC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0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374" y="86"/>
      </p:cViewPr>
      <p:guideLst>
        <p:guide orient="horz" pos="2141"/>
        <p:guide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F057F-C503-4354-B656-01B5AEED573D}" type="datetimeFigureOut">
              <a:rPr lang="zh-CN" altLang="en-US" smtClean="0"/>
              <a:t>2020/9/11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DE23D-E1A6-4E23-893A-432587B374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0645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sdn.net/qq_38526573/article/details/89166777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sdn.net/qq_38526573/article/details/89166777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sdn.net/qq_38526573/article/details/89166777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logs.com/wanpengcoder/articles/5306688.html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blog.csdn.net/qq_36675830/article/details/79283113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097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https://blog.csdn.net/qq_38526573/article/details/89166777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721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https://blog.csdn.net/qq_38526573/article/details/89166777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02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https://blog.csdn.net/qq_38526573/article/details/89166777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67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C8CD7-FFBC-403A-AAB7-CE7ABB33017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390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C8CD7-FFBC-403A-AAB7-CE7ABB33017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280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C8CD7-FFBC-403A-AAB7-CE7ABB33017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472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C8CD7-FFBC-403A-AAB7-CE7ABB33017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6017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C8CD7-FFBC-403A-AAB7-CE7ABB33017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584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C8CD7-FFBC-403A-AAB7-CE7ABB33017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8261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C8CD7-FFBC-403A-AAB7-CE7ABB33017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031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2411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常规文件操作使用页缓存机制。这样造成读文件时需要先将文件页从磁盘拷贝到页缓存中，由于页缓存处在内核空间，不能被用户进程直接寻址，所以还需要将页缓存中数据页再次拷贝到内存对应的用户空间中。这样，通过了两次数据拷贝过程，才能完成进程对文件内容的获取任务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C8CD7-FFBC-403A-AAB7-CE7ABB33017B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9223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b="1" i="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9772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8648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0168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7074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1846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DDE23D-E1A6-4E23-893A-432587B374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8680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0236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19663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3261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6753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774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7173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0800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1001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7079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8756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599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808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406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C8CD7-FFBC-403A-AAB7-CE7ABB33017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575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C8CD7-FFBC-403A-AAB7-CE7ABB33017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6727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https://www.cnblogs.com/wanpengcoder/articles/5306688.html</a:t>
            </a:r>
            <a:endParaRPr lang="en-US" altLang="zh-CN" dirty="0" smtClean="0"/>
          </a:p>
          <a:p>
            <a:r>
              <a:rPr lang="en-US" altLang="zh-CN" dirty="0" smtClean="0">
                <a:hlinkClick r:id="rId4"/>
              </a:rPr>
              <a:t>https://blog.csdn.net/qq_36675830/article/details/79283113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298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  <a:t>2020/9/11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" y="285721"/>
            <a:ext cx="380966" cy="5714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矩形 1"/>
          <p:cNvSpPr/>
          <p:nvPr userDrawn="1"/>
        </p:nvSpPr>
        <p:spPr>
          <a:xfrm>
            <a:off x="1" y="285721"/>
            <a:ext cx="380966" cy="57148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标题占位符 1"/>
          <p:cNvSpPr>
            <a:spLocks noGrp="1"/>
          </p:cNvSpPr>
          <p:nvPr>
            <p:ph type="title"/>
          </p:nvPr>
        </p:nvSpPr>
        <p:spPr>
          <a:xfrm>
            <a:off x="380967" y="274630"/>
            <a:ext cx="11430278" cy="58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175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45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594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7112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89422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467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115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正文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" y="285720"/>
            <a:ext cx="380961" cy="5714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矩形 1"/>
          <p:cNvSpPr/>
          <p:nvPr userDrawn="1"/>
        </p:nvSpPr>
        <p:spPr>
          <a:xfrm>
            <a:off x="1" y="285720"/>
            <a:ext cx="380961" cy="5714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标题占位符 1"/>
          <p:cNvSpPr>
            <a:spLocks noGrp="1"/>
          </p:cNvSpPr>
          <p:nvPr>
            <p:ph type="title" hasCustomPrompt="1"/>
          </p:nvPr>
        </p:nvSpPr>
        <p:spPr>
          <a:xfrm>
            <a:off x="380961" y="274631"/>
            <a:ext cx="11430121" cy="58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/>
              <a:t>单击此处编辑标题样式</a:t>
            </a:r>
          </a:p>
        </p:txBody>
      </p:sp>
      <p:sp>
        <p:nvSpPr>
          <p:cNvPr id="6" name="文本占位符 10"/>
          <p:cNvSpPr>
            <a:spLocks noGrp="1"/>
          </p:cNvSpPr>
          <p:nvPr>
            <p:ph type="body" sz="quarter" idx="12" hasCustomPrompt="1"/>
          </p:nvPr>
        </p:nvSpPr>
        <p:spPr>
          <a:xfrm>
            <a:off x="897312" y="1181070"/>
            <a:ext cx="10397376" cy="5200601"/>
          </a:xfrm>
          <a:prstGeom prst="rect">
            <a:avLst/>
          </a:prstGeom>
        </p:spPr>
        <p:txBody>
          <a:bodyPr/>
          <a:lstStyle>
            <a:lvl1pPr marL="457017" indent="-457017">
              <a:buClr>
                <a:srgbClr val="1577BA"/>
              </a:buClr>
              <a:buFont typeface="Arial" panose="020B0604020202020204" pitchFamily="34" charset="0"/>
              <a:buChar char="•"/>
              <a:defRPr lang="zh-CN" altLang="en-US" sz="3387" b="0" kern="1200" dirty="0" smtClean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defRPr>
            </a:lvl1pPr>
            <a:lvl2pPr>
              <a:defRPr sz="2540"/>
            </a:lvl2pPr>
          </a:lstStyle>
          <a:p>
            <a:pPr marL="457017" lvl="0" indent="-457017" algn="l" defTabSz="1218824" rtl="0" eaLnBrk="1" latinLnBrk="0" hangingPunct="1">
              <a:lnSpc>
                <a:spcPct val="150000"/>
              </a:lnSpc>
              <a:spcBef>
                <a:spcPts val="130"/>
              </a:spcBef>
              <a:buFont typeface="Arial" panose="020B0604020202020204" pitchFamily="34" charset="0"/>
              <a:buChar char="•"/>
            </a:pPr>
            <a:r>
              <a:rPr lang="zh-CN" altLang="en-US" dirty="0"/>
              <a:t>编辑文本样式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9581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  <a:t>2020/9/11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  <a:t>2020/9/11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  <a:t>2020/9/11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  <a:t>2020/9/11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  <a:t>2020/9/11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  <a:t>2020/9/11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  <a:t>2020/9/11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  <a:t>2020/9/11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ED6B6-9380-4D9A-A37B-EBA6C5E5E72E}" type="datetimeFigureOut">
              <a:rPr lang="zh-CN" altLang="en-US" smtClean="0"/>
              <a:t>2020/9/11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4F689-FC31-4877-9EC9-7BE6B11EE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3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gif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4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0" y="0"/>
            <a:ext cx="2289256" cy="235131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470201" y="0"/>
            <a:ext cx="2289256" cy="235131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4965079" y="0"/>
            <a:ext cx="2261840" cy="235131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432540" y="0"/>
            <a:ext cx="2289256" cy="235131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9902744" y="0"/>
            <a:ext cx="2289256" cy="235131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9902743" y="6226630"/>
            <a:ext cx="2289256" cy="631370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432539" y="6226630"/>
            <a:ext cx="2289256" cy="631370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965078" y="6226630"/>
            <a:ext cx="2261840" cy="631370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70200" y="6226630"/>
            <a:ext cx="2289256" cy="631370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1" y="6226630"/>
            <a:ext cx="2289256" cy="63137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3209925" y="2282190"/>
            <a:ext cx="74269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zh-CN" sz="48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高级开发试听课</a:t>
            </a:r>
          </a:p>
        </p:txBody>
      </p:sp>
      <p:sp>
        <p:nvSpPr>
          <p:cNvPr id="64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7920355" y="3112135"/>
            <a:ext cx="2268220" cy="29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用代码码出精彩的人生</a:t>
            </a:r>
            <a:endParaRPr lang="en-US" altLang="zh-CN" sz="1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4325" y="1746885"/>
            <a:ext cx="1865630" cy="1865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ldLvl="0" animBg="1"/>
      <p:bldP spid="15" grpId="0" animBg="1"/>
      <p:bldP spid="16" grpId="0" animBg="1"/>
      <p:bldP spid="17" grpId="0" animBg="1"/>
      <p:bldP spid="62" grpId="1"/>
      <p:bldP spid="6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497512" y="1175950"/>
            <a:ext cx="2824178" cy="4574375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altLang="zh-CN" sz="1517" dirty="0">
                <a:solidFill>
                  <a:schemeClr val="tx2"/>
                </a:solidFill>
              </a:rPr>
              <a:t>Linux </a:t>
            </a:r>
            <a:r>
              <a:rPr lang="zh-CN" altLang="en-US" sz="1517" dirty="0">
                <a:solidFill>
                  <a:schemeClr val="tx2"/>
                </a:solidFill>
              </a:rPr>
              <a:t>操作系统和驱动程序运行在内核空间，</a:t>
            </a:r>
            <a:endParaRPr lang="en-US" altLang="zh-CN" sz="1517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zh-CN" altLang="en-US" sz="1517" dirty="0">
                <a:solidFill>
                  <a:schemeClr val="tx2"/>
                </a:solidFill>
              </a:rPr>
              <a:t>应用程序运行在用户空间。两者不能简单地使用指针传递数据，</a:t>
            </a:r>
            <a:endParaRPr lang="en-US" altLang="zh-CN" sz="1517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zh-CN" altLang="en-US" sz="1517" dirty="0">
                <a:solidFill>
                  <a:schemeClr val="tx2"/>
                </a:solidFill>
              </a:rPr>
              <a:t>因为</a:t>
            </a:r>
            <a:r>
              <a:rPr lang="en-US" altLang="zh-CN" sz="1517" dirty="0">
                <a:solidFill>
                  <a:schemeClr val="tx2"/>
                </a:solidFill>
              </a:rPr>
              <a:t>Linux</a:t>
            </a:r>
            <a:r>
              <a:rPr lang="zh-CN" altLang="en-US" sz="1517" dirty="0">
                <a:solidFill>
                  <a:schemeClr val="tx2"/>
                </a:solidFill>
              </a:rPr>
              <a:t>使用的虚拟内存机制，用户空间的数据可能被换出，</a:t>
            </a:r>
            <a:endParaRPr lang="en-US" altLang="zh-CN" sz="1517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zh-CN" altLang="en-US" sz="1517" dirty="0">
                <a:solidFill>
                  <a:schemeClr val="tx2"/>
                </a:solidFill>
              </a:rPr>
              <a:t>当内核空间使用用户空间指针时，对应的数据可能不在内存中。用户空间的内存映射采用段页式</a:t>
            </a:r>
            <a:endParaRPr lang="en-US" altLang="zh-CN" sz="1517" dirty="0">
              <a:solidFill>
                <a:schemeClr val="tx2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91392" y="251916"/>
            <a:ext cx="11430120" cy="582547"/>
          </a:xfrm>
        </p:spPr>
        <p:txBody>
          <a:bodyPr/>
          <a:lstStyle/>
          <a:p>
            <a:r>
              <a:rPr lang="zh-CN" altLang="en-US" dirty="0" smtClean="0"/>
              <a:t>内核空间的由来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338" y="1312499"/>
            <a:ext cx="4948236" cy="292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8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497512" y="1175950"/>
            <a:ext cx="2824178" cy="4574375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517" dirty="0">
                <a:solidFill>
                  <a:schemeClr val="tx2"/>
                </a:solidFill>
              </a:rPr>
              <a:t>进程寻址空间</a:t>
            </a:r>
            <a:r>
              <a:rPr lang="en-US" altLang="zh-CN" sz="1517" dirty="0">
                <a:solidFill>
                  <a:schemeClr val="tx2"/>
                </a:solidFill>
              </a:rPr>
              <a:t>0~4G</a:t>
            </a:r>
          </a:p>
          <a:p>
            <a:pPr marL="0" indent="0" algn="just">
              <a:buNone/>
            </a:pPr>
            <a:r>
              <a:rPr lang="zh-CN" altLang="en-US" sz="1517" dirty="0">
                <a:solidFill>
                  <a:schemeClr val="tx2"/>
                </a:solidFill>
              </a:rPr>
              <a:t>进程在用户态只能访问</a:t>
            </a:r>
            <a:r>
              <a:rPr lang="en-US" altLang="zh-CN" sz="1517" dirty="0">
                <a:solidFill>
                  <a:schemeClr val="tx2"/>
                </a:solidFill>
              </a:rPr>
              <a:t>0~3G</a:t>
            </a:r>
            <a:r>
              <a:rPr lang="zh-CN" altLang="en-US" sz="1517" dirty="0">
                <a:solidFill>
                  <a:schemeClr val="tx2"/>
                </a:solidFill>
              </a:rPr>
              <a:t>，只有进入内核态才能访问</a:t>
            </a:r>
            <a:r>
              <a:rPr lang="en-US" altLang="zh-CN" sz="1517" dirty="0">
                <a:solidFill>
                  <a:schemeClr val="tx2"/>
                </a:solidFill>
              </a:rPr>
              <a:t>3G~4G  </a:t>
            </a:r>
          </a:p>
          <a:p>
            <a:pPr marL="0" indent="0" algn="just">
              <a:buNone/>
            </a:pPr>
            <a:r>
              <a:rPr lang="zh-CN" altLang="en-US" sz="1517" dirty="0">
                <a:solidFill>
                  <a:schemeClr val="tx2"/>
                </a:solidFill>
              </a:rPr>
              <a:t>进程通过系统调用进入内核态</a:t>
            </a:r>
          </a:p>
          <a:p>
            <a:pPr marL="0" indent="0" algn="just">
              <a:buNone/>
            </a:pPr>
            <a:r>
              <a:rPr lang="zh-CN" altLang="en-US" sz="1517" dirty="0">
                <a:solidFill>
                  <a:schemeClr val="tx2"/>
                </a:solidFill>
              </a:rPr>
              <a:t>每个进程虚拟空间的</a:t>
            </a:r>
            <a:r>
              <a:rPr lang="en-US" altLang="zh-CN" sz="1517" dirty="0">
                <a:solidFill>
                  <a:schemeClr val="tx2"/>
                </a:solidFill>
              </a:rPr>
              <a:t>3G~4G</a:t>
            </a:r>
            <a:r>
              <a:rPr lang="zh-CN" altLang="en-US" sz="1517" dirty="0">
                <a:solidFill>
                  <a:schemeClr val="tx2"/>
                </a:solidFill>
              </a:rPr>
              <a:t>部分是相同的 </a:t>
            </a:r>
            <a:endParaRPr lang="en-US" altLang="zh-CN" sz="1517" dirty="0">
              <a:solidFill>
                <a:schemeClr val="tx2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97512" y="273472"/>
            <a:ext cx="11430120" cy="582547"/>
          </a:xfrm>
        </p:spPr>
        <p:txBody>
          <a:bodyPr/>
          <a:lstStyle/>
          <a:p>
            <a:r>
              <a:rPr lang="zh-CN" altLang="en-US" dirty="0" smtClean="0"/>
              <a:t>内核空间与用户空间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101460" y="2507796"/>
            <a:ext cx="5540643" cy="1238372"/>
          </a:xfrm>
          <a:prstGeom prst="rect">
            <a:avLst/>
          </a:prstGeom>
        </p:spPr>
      </p:pic>
      <p:sp>
        <p:nvSpPr>
          <p:cNvPr id="8" name="右大括号 7"/>
          <p:cNvSpPr/>
          <p:nvPr/>
        </p:nvSpPr>
        <p:spPr>
          <a:xfrm>
            <a:off x="5627754" y="356659"/>
            <a:ext cx="273097" cy="1818564"/>
          </a:xfrm>
          <a:prstGeom prst="rightBrace">
            <a:avLst>
              <a:gd name="adj1" fmla="val 11646"/>
              <a:gd name="adj2" fmla="val 4809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707"/>
          </a:p>
        </p:txBody>
      </p:sp>
      <p:sp>
        <p:nvSpPr>
          <p:cNvPr id="11" name="右大括号 10"/>
          <p:cNvSpPr/>
          <p:nvPr/>
        </p:nvSpPr>
        <p:spPr>
          <a:xfrm>
            <a:off x="5627754" y="2175223"/>
            <a:ext cx="273097" cy="3721127"/>
          </a:xfrm>
          <a:prstGeom prst="rightBrace">
            <a:avLst>
              <a:gd name="adj1" fmla="val 11646"/>
              <a:gd name="adj2" fmla="val 4809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707"/>
          </a:p>
        </p:txBody>
      </p:sp>
      <p:sp>
        <p:nvSpPr>
          <p:cNvPr id="12" name="内容占位符 2"/>
          <p:cNvSpPr txBox="1"/>
          <p:nvPr/>
        </p:nvSpPr>
        <p:spPr>
          <a:xfrm>
            <a:off x="5975336" y="3800374"/>
            <a:ext cx="1168219" cy="341371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altLang="zh-CN" sz="1517" dirty="0">
                <a:solidFill>
                  <a:schemeClr val="tx2"/>
                </a:solidFill>
              </a:rPr>
              <a:t>3G(0-3G)</a:t>
            </a:r>
          </a:p>
        </p:txBody>
      </p:sp>
      <p:sp>
        <p:nvSpPr>
          <p:cNvPr id="13" name="内容占位符 2"/>
          <p:cNvSpPr txBox="1"/>
          <p:nvPr/>
        </p:nvSpPr>
        <p:spPr>
          <a:xfrm>
            <a:off x="6024505" y="1073452"/>
            <a:ext cx="1534906" cy="301698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altLang="zh-CN" sz="1517" dirty="0">
                <a:solidFill>
                  <a:schemeClr val="tx2"/>
                </a:solidFill>
              </a:rPr>
              <a:t>1G(3G-4G)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7218040" y="2392564"/>
            <a:ext cx="2526147" cy="8942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707" dirty="0"/>
              <a:t>App1</a:t>
            </a:r>
            <a:endParaRPr lang="zh-CN" altLang="en-US" sz="1707" dirty="0"/>
          </a:p>
        </p:txBody>
      </p:sp>
      <p:sp>
        <p:nvSpPr>
          <p:cNvPr id="16" name="圆角矩形 15"/>
          <p:cNvSpPr/>
          <p:nvPr/>
        </p:nvSpPr>
        <p:spPr>
          <a:xfrm>
            <a:off x="7218040" y="3764749"/>
            <a:ext cx="2526147" cy="8942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707" dirty="0"/>
              <a:t>App2</a:t>
            </a:r>
            <a:endParaRPr lang="zh-CN" altLang="en-US" sz="1707" dirty="0"/>
          </a:p>
        </p:txBody>
      </p:sp>
      <p:sp>
        <p:nvSpPr>
          <p:cNvPr id="17" name="圆角矩形 16"/>
          <p:cNvSpPr/>
          <p:nvPr/>
        </p:nvSpPr>
        <p:spPr>
          <a:xfrm>
            <a:off x="7218040" y="5002085"/>
            <a:ext cx="2526147" cy="8942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707" dirty="0"/>
              <a:t>App3</a:t>
            </a:r>
            <a:endParaRPr lang="zh-CN" altLang="en-US" sz="1707" dirty="0"/>
          </a:p>
        </p:txBody>
      </p:sp>
    </p:spTree>
    <p:extLst>
      <p:ext uri="{BB962C8B-B14F-4D97-AF65-F5344CB8AC3E}">
        <p14:creationId xmlns:p14="http://schemas.microsoft.com/office/powerpoint/2010/main" val="4130736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2" grpId="0"/>
      <p:bldP spid="12" grpId="1"/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内存划分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927" y="1672814"/>
            <a:ext cx="7550785" cy="491617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60973" y="1027654"/>
            <a:ext cx="10952211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pingfang SC" charset="-122"/>
              </a:rPr>
              <a:t>内存被操作系统划分成两块：用户空间和内核空间，用户空间是用户程序代码运行的地方，内核空间是内核代码运行的地方。</a:t>
            </a:r>
            <a:r>
              <a:rPr lang="zh-CN" altLang="en-US" dirty="0">
                <a:solidFill>
                  <a:schemeClr val="bg1"/>
                </a:solidFill>
              </a:rPr>
              <a:t>为了安全，它们是隔离的，即使用户的程序崩溃了，内核也不受影响。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974330" y="2681605"/>
            <a:ext cx="38709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  <a:sym typeface="+mn-ea"/>
              </a:rPr>
              <a:t>32位系统，即2^32，即总共可访问地址为4G。内核空间为1G，用户空间为3G。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037195" y="4341495"/>
            <a:ext cx="374459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</a:rPr>
              <a:t>64位系统，低位：0～47位才是有效的可变地址（寻址空间256T），高位：48～63位全补0或全补1。一般高位全补0对应的地址空间是用户空间。高位全补1对应的是内核空间。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15012" y="261189"/>
            <a:ext cx="11430278" cy="582579"/>
          </a:xfrm>
        </p:spPr>
        <p:txBody>
          <a:bodyPr/>
          <a:lstStyle/>
          <a:p>
            <a:r>
              <a:rPr lang="zh-CN" altLang="en-US" dirty="0" smtClean="0"/>
              <a:t>内核划分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791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Y}A%H3WBN@X`~A@}65BJHWJ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95475" y="1562100"/>
            <a:ext cx="8401050" cy="3733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984240" y="3319780"/>
            <a:ext cx="23412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寻址空间</a:t>
            </a:r>
            <a:r>
              <a:rPr lang="en-US" altLang="zh-CN"/>
              <a:t>256T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用户空间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140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1091975" y="1109383"/>
            <a:ext cx="10192868" cy="1394928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altLang="zh-CN" sz="1517" dirty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36504" y="239434"/>
            <a:ext cx="11430120" cy="582547"/>
          </a:xfrm>
        </p:spPr>
        <p:txBody>
          <a:bodyPr/>
          <a:lstStyle/>
          <a:p>
            <a:r>
              <a:rPr lang="en-US" altLang="zh-CN" dirty="0" err="1" smtClean="0"/>
              <a:t>mmap</a:t>
            </a:r>
            <a:r>
              <a:rPr lang="zh-CN" altLang="en-US" dirty="0" smtClean="0"/>
              <a:t>函数映射原理</a:t>
            </a:r>
            <a:endParaRPr lang="zh-CN" altLang="en-US" dirty="0"/>
          </a:p>
        </p:txBody>
      </p:sp>
      <p:sp>
        <p:nvSpPr>
          <p:cNvPr id="4" name="AutoShape 2" descr="http://img.blog.csdn.net/20130612185647406"/>
          <p:cNvSpPr>
            <a:spLocks noChangeAspect="1" noChangeArrowheads="1"/>
          </p:cNvSpPr>
          <p:nvPr/>
        </p:nvSpPr>
        <p:spPr bwMode="auto">
          <a:xfrm>
            <a:off x="147508" y="-136784"/>
            <a:ext cx="288996" cy="28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6699" tIns="43349" rIns="86699" bIns="43349" numCol="1" anchor="t" anchorCtr="0" compatLnSpc="1">
            <a:prstTxWarp prst="textNoShape">
              <a:avLst/>
            </a:prstTxWarp>
          </a:bodyPr>
          <a:lstStyle/>
          <a:p>
            <a:endParaRPr lang="zh-CN" altLang="en-US" sz="1707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526" y="2882806"/>
            <a:ext cx="9783347" cy="3627209"/>
          </a:xfrm>
          <a:prstGeom prst="rect">
            <a:avLst/>
          </a:prstGeom>
        </p:spPr>
      </p:pic>
      <p:graphicFrame>
        <p:nvGraphicFramePr>
          <p:cNvPr id="9" name="对象 8"/>
          <p:cNvGraphicFramePr>
            <a:graphicFrameLocks noChangeAspect="1"/>
          </p:cNvGraphicFramePr>
          <p:nvPr>
            <p:extLst/>
          </p:nvPr>
        </p:nvGraphicFramePr>
        <p:xfrm>
          <a:off x="958036" y="1449047"/>
          <a:ext cx="8070803" cy="5206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文档" r:id="rId5" imgW="8573760" imgH="5715000" progId="Word.OpenDocumentText.12">
                  <p:embed/>
                </p:oleObj>
              </mc:Choice>
              <mc:Fallback>
                <p:oleObj name="文档" r:id="rId5" imgW="8573760" imgH="5715000" progId="Word.OpenDocumentTex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8036" y="1449047"/>
                        <a:ext cx="8070803" cy="5206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16504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504087" y="1312734"/>
            <a:ext cx="3385445" cy="4857401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517" dirty="0">
                <a:solidFill>
                  <a:schemeClr val="tx2"/>
                </a:solidFill>
              </a:rPr>
              <a:t>硬盘的写入单位是页</a:t>
            </a:r>
            <a:endParaRPr lang="en-US" altLang="zh-CN" sz="1517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zh-CN" altLang="en-US" sz="1517" dirty="0">
                <a:solidFill>
                  <a:schemeClr val="tx2"/>
                </a:solidFill>
              </a:rPr>
              <a:t>大小是</a:t>
            </a:r>
            <a:r>
              <a:rPr lang="en-US" altLang="zh-CN" sz="1517" dirty="0">
                <a:solidFill>
                  <a:schemeClr val="tx2"/>
                </a:solidFill>
              </a:rPr>
              <a:t>4K</a:t>
            </a:r>
            <a:r>
              <a:rPr lang="zh-CN" altLang="en-US" sz="1517" dirty="0">
                <a:solidFill>
                  <a:schemeClr val="tx2"/>
                </a:solidFill>
              </a:rPr>
              <a:t>，所以如果数据小于</a:t>
            </a:r>
            <a:r>
              <a:rPr lang="en-US" altLang="zh-CN" sz="1517" dirty="0">
                <a:solidFill>
                  <a:schemeClr val="tx2"/>
                </a:solidFill>
              </a:rPr>
              <a:t>4</a:t>
            </a:r>
          </a:p>
          <a:p>
            <a:pPr marL="0" indent="0" algn="just">
              <a:buNone/>
            </a:pPr>
            <a:r>
              <a:rPr lang="zh-CN" altLang="en-US" sz="1517" dirty="0">
                <a:solidFill>
                  <a:schemeClr val="tx2"/>
                </a:solidFill>
              </a:rPr>
              <a:t>那么会把多个数据放在缓存中</a:t>
            </a:r>
            <a:endParaRPr lang="en-US" altLang="zh-CN" sz="1517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en-US" altLang="zh-CN" sz="1517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zh-CN" altLang="en-US" sz="1517" dirty="0">
                <a:solidFill>
                  <a:schemeClr val="tx2"/>
                </a:solidFill>
              </a:rPr>
              <a:t>等到足够</a:t>
            </a:r>
            <a:r>
              <a:rPr lang="en-US" altLang="zh-CN" sz="1517" dirty="0">
                <a:solidFill>
                  <a:schemeClr val="tx2"/>
                </a:solidFill>
              </a:rPr>
              <a:t>4K</a:t>
            </a:r>
            <a:r>
              <a:rPr lang="zh-CN" altLang="en-US" sz="1517" dirty="0">
                <a:solidFill>
                  <a:schemeClr val="tx2"/>
                </a:solidFill>
              </a:rPr>
              <a:t>的时候，在一起写到闪存中。</a:t>
            </a:r>
            <a:endParaRPr lang="en-US" altLang="zh-CN" sz="1517" dirty="0">
              <a:solidFill>
                <a:schemeClr val="tx2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62874" y="291763"/>
            <a:ext cx="11430120" cy="582547"/>
          </a:xfrm>
        </p:spPr>
        <p:txBody>
          <a:bodyPr/>
          <a:lstStyle/>
          <a:p>
            <a:r>
              <a:rPr lang="en-US" altLang="zh-CN" dirty="0" err="1" smtClean="0">
                <a:solidFill>
                  <a:srgbClr val="92D050"/>
                </a:solidFill>
              </a:rPr>
              <a:t>mmap</a:t>
            </a:r>
            <a:r>
              <a:rPr lang="zh-CN" altLang="en-US" dirty="0" smtClean="0">
                <a:solidFill>
                  <a:srgbClr val="92D050"/>
                </a:solidFill>
              </a:rPr>
              <a:t>操作原理</a:t>
            </a:r>
            <a:r>
              <a:rPr lang="en-US" altLang="zh-CN" sz="1896" dirty="0">
                <a:solidFill>
                  <a:srgbClr val="92D050"/>
                </a:solidFill>
              </a:rPr>
              <a:t>(</a:t>
            </a:r>
            <a:r>
              <a:rPr lang="zh-CN" altLang="en-US" sz="1896" dirty="0">
                <a:solidFill>
                  <a:srgbClr val="92D050"/>
                </a:solidFill>
              </a:rPr>
              <a:t>后续驱动讲解</a:t>
            </a:r>
            <a:r>
              <a:rPr lang="en-US" altLang="zh-CN" sz="1896" dirty="0">
                <a:solidFill>
                  <a:srgbClr val="92D050"/>
                </a:solidFill>
              </a:rPr>
              <a:t>)</a:t>
            </a:r>
            <a:endParaRPr lang="zh-CN" altLang="en-US" sz="1896" dirty="0">
              <a:solidFill>
                <a:srgbClr val="92D050"/>
              </a:solidFill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293907" y="1153692"/>
            <a:ext cx="3755083" cy="5172116"/>
          </a:xfrm>
          <a:prstGeom prst="roundRect">
            <a:avLst>
              <a:gd name="adj" fmla="val 82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>
              <a:solidFill>
                <a:schemeClr val="tx2"/>
              </a:solidFill>
            </a:endParaRPr>
          </a:p>
        </p:txBody>
      </p:sp>
      <p:sp>
        <p:nvSpPr>
          <p:cNvPr id="4" name="AutoShape 2" descr="http://img.blog.csdn.net/20130612185647406"/>
          <p:cNvSpPr>
            <a:spLocks noChangeAspect="1" noChangeArrowheads="1"/>
          </p:cNvSpPr>
          <p:nvPr/>
        </p:nvSpPr>
        <p:spPr bwMode="auto">
          <a:xfrm>
            <a:off x="290631" y="0"/>
            <a:ext cx="288996" cy="28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6699" tIns="43349" rIns="86699" bIns="43349" numCol="1" anchor="t" anchorCtr="0" compatLnSpc="1">
            <a:prstTxWarp prst="textNoShape">
              <a:avLst/>
            </a:prstTxWarp>
          </a:bodyPr>
          <a:lstStyle/>
          <a:p>
            <a:endParaRPr lang="zh-CN" altLang="en-US" sz="1707">
              <a:solidFill>
                <a:schemeClr val="tx2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397" y="1790654"/>
            <a:ext cx="4816593" cy="340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63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360964" y="1175950"/>
            <a:ext cx="3385445" cy="4857401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517" dirty="0"/>
              <a:t>硬盘的写入单位是页</a:t>
            </a:r>
            <a:endParaRPr lang="en-US" altLang="zh-CN" sz="1517" dirty="0"/>
          </a:p>
          <a:p>
            <a:pPr marL="0" indent="0" algn="just">
              <a:buNone/>
            </a:pPr>
            <a:r>
              <a:rPr lang="zh-CN" altLang="en-US" sz="1517" dirty="0"/>
              <a:t>大小是</a:t>
            </a:r>
            <a:r>
              <a:rPr lang="en-US" altLang="zh-CN" sz="1517" dirty="0"/>
              <a:t>4K</a:t>
            </a:r>
            <a:r>
              <a:rPr lang="zh-CN" altLang="en-US" sz="1517" dirty="0"/>
              <a:t>，所以如果数据小于</a:t>
            </a:r>
            <a:r>
              <a:rPr lang="en-US" altLang="zh-CN" sz="1517" dirty="0"/>
              <a:t>4</a:t>
            </a:r>
          </a:p>
          <a:p>
            <a:pPr marL="0" indent="0" algn="just">
              <a:buNone/>
            </a:pPr>
            <a:r>
              <a:rPr lang="zh-CN" altLang="en-US" sz="1517" dirty="0"/>
              <a:t>那么会把多个数据放在缓存中</a:t>
            </a:r>
            <a:endParaRPr lang="en-US" altLang="zh-CN" sz="1517" dirty="0"/>
          </a:p>
          <a:p>
            <a:pPr marL="0" indent="0" algn="just">
              <a:buNone/>
            </a:pPr>
            <a:endParaRPr lang="en-US" altLang="zh-CN" sz="1517" dirty="0"/>
          </a:p>
          <a:p>
            <a:pPr marL="0" indent="0" algn="just">
              <a:buNone/>
            </a:pPr>
            <a:r>
              <a:rPr lang="zh-CN" altLang="en-US" sz="1517" dirty="0"/>
              <a:t>等到足够</a:t>
            </a:r>
            <a:r>
              <a:rPr lang="en-US" altLang="zh-CN" sz="1517" dirty="0"/>
              <a:t>4K</a:t>
            </a:r>
            <a:r>
              <a:rPr lang="zh-CN" altLang="en-US" sz="1517" dirty="0"/>
              <a:t>的时候，在一起写到闪存中。</a:t>
            </a:r>
            <a:endParaRPr lang="en-US" altLang="zh-CN" sz="1517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56141" y="310041"/>
            <a:ext cx="11430120" cy="582547"/>
          </a:xfrm>
        </p:spPr>
        <p:txBody>
          <a:bodyPr/>
          <a:lstStyle/>
          <a:p>
            <a:r>
              <a:rPr lang="en-US" altLang="zh-CN" dirty="0" err="1" smtClean="0"/>
              <a:t>mmap</a:t>
            </a:r>
            <a:r>
              <a:rPr lang="zh-CN" altLang="en-US" dirty="0" smtClean="0"/>
              <a:t>操作原理</a:t>
            </a:r>
            <a:r>
              <a:rPr lang="en-US" altLang="zh-CN" sz="1896" dirty="0"/>
              <a:t>(</a:t>
            </a:r>
            <a:r>
              <a:rPr lang="zh-CN" altLang="en-US" sz="1896" dirty="0"/>
              <a:t>后续驱动讲解</a:t>
            </a:r>
            <a:r>
              <a:rPr lang="en-US" altLang="zh-CN" sz="1896" dirty="0"/>
              <a:t>)</a:t>
            </a:r>
            <a:endParaRPr lang="zh-CN" altLang="en-US" sz="1896" dirty="0"/>
          </a:p>
        </p:txBody>
      </p:sp>
      <p:sp>
        <p:nvSpPr>
          <p:cNvPr id="2" name="圆角矩形 1"/>
          <p:cNvSpPr/>
          <p:nvPr/>
        </p:nvSpPr>
        <p:spPr>
          <a:xfrm>
            <a:off x="150784" y="1016908"/>
            <a:ext cx="3755083" cy="5172116"/>
          </a:xfrm>
          <a:prstGeom prst="roundRect">
            <a:avLst>
              <a:gd name="adj" fmla="val 82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/>
          </a:p>
        </p:txBody>
      </p:sp>
      <p:sp>
        <p:nvSpPr>
          <p:cNvPr id="4" name="AutoShape 2" descr="http://img.blog.csdn.net/20130612185647406"/>
          <p:cNvSpPr>
            <a:spLocks noChangeAspect="1" noChangeArrowheads="1"/>
          </p:cNvSpPr>
          <p:nvPr/>
        </p:nvSpPr>
        <p:spPr bwMode="auto">
          <a:xfrm>
            <a:off x="147508" y="-136784"/>
            <a:ext cx="288996" cy="28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6699" tIns="43349" rIns="86699" bIns="43349" numCol="1" anchor="t" anchorCtr="0" compatLnSpc="1">
            <a:prstTxWarp prst="textNoShape">
              <a:avLst/>
            </a:prstTxWarp>
          </a:bodyPr>
          <a:lstStyle/>
          <a:p>
            <a:endParaRPr lang="zh-CN" altLang="en-US" sz="1707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486" y="684384"/>
            <a:ext cx="6554328" cy="583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60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36504" y="278688"/>
            <a:ext cx="11430120" cy="582547"/>
          </a:xfrm>
        </p:spPr>
        <p:txBody>
          <a:bodyPr/>
          <a:lstStyle/>
          <a:p>
            <a:r>
              <a:rPr lang="en-US" altLang="zh-CN" dirty="0" smtClean="0"/>
              <a:t>Binder</a:t>
            </a:r>
            <a:r>
              <a:rPr lang="zh-CN" altLang="en-US" dirty="0" smtClean="0"/>
              <a:t>打开流程图</a:t>
            </a:r>
            <a:endParaRPr lang="zh-CN" altLang="en-US" sz="1896" dirty="0"/>
          </a:p>
        </p:txBody>
      </p:sp>
      <p:sp>
        <p:nvSpPr>
          <p:cNvPr id="4" name="AutoShape 2" descr="http://img.blog.csdn.net/20130612185647406"/>
          <p:cNvSpPr>
            <a:spLocks noChangeAspect="1" noChangeArrowheads="1"/>
          </p:cNvSpPr>
          <p:nvPr/>
        </p:nvSpPr>
        <p:spPr bwMode="auto">
          <a:xfrm>
            <a:off x="147508" y="-136784"/>
            <a:ext cx="288996" cy="28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6699" tIns="43349" rIns="86699" bIns="43349" numCol="1" anchor="t" anchorCtr="0" compatLnSpc="1">
            <a:prstTxWarp prst="textNoShape">
              <a:avLst/>
            </a:prstTxWarp>
          </a:bodyPr>
          <a:lstStyle/>
          <a:p>
            <a:endParaRPr lang="zh-CN" altLang="en-US" sz="1707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354" y="7714"/>
            <a:ext cx="5001186" cy="694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79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4969750" y="1339866"/>
            <a:ext cx="2255725" cy="226524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1475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4858635" y="2462172"/>
            <a:ext cx="2477963" cy="1254063"/>
          </a:xfrm>
          <a:custGeom>
            <a:avLst/>
            <a:gdLst>
              <a:gd name="T0" fmla="*/ 3963 w 3963"/>
              <a:gd name="T1" fmla="*/ 0 h 1997"/>
              <a:gd name="T2" fmla="*/ 3963 w 3963"/>
              <a:gd name="T3" fmla="*/ 16 h 1997"/>
              <a:gd name="T4" fmla="*/ 1982 w 3963"/>
              <a:gd name="T5" fmla="*/ 1997 h 1997"/>
              <a:gd name="T6" fmla="*/ 0 w 3963"/>
              <a:gd name="T7" fmla="*/ 16 h 1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3" h="1997">
                <a:moveTo>
                  <a:pt x="3963" y="0"/>
                </a:moveTo>
                <a:cubicBezTo>
                  <a:pt x="3963" y="5"/>
                  <a:pt x="3963" y="11"/>
                  <a:pt x="3963" y="16"/>
                </a:cubicBezTo>
                <a:cubicBezTo>
                  <a:pt x="3963" y="1110"/>
                  <a:pt x="3076" y="1997"/>
                  <a:pt x="1982" y="1997"/>
                </a:cubicBezTo>
                <a:cubicBezTo>
                  <a:pt x="888" y="1997"/>
                  <a:pt x="0" y="1110"/>
                  <a:pt x="0" y="16"/>
                </a:cubicBezTo>
              </a:path>
            </a:pathLst>
          </a:custGeom>
          <a:noFill/>
          <a:ln w="8" cap="flat" cmpd="sng">
            <a:solidFill>
              <a:srgbClr val="4E4B4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266746" y="2379623"/>
            <a:ext cx="139693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787200" y="2379623"/>
            <a:ext cx="138106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5381645" y="1799500"/>
            <a:ext cx="1816523" cy="163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2" dirty="0" smtClean="0">
                <a:solidFill>
                  <a:srgbClr val="F8F8F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03</a:t>
            </a:r>
            <a:endParaRPr lang="zh-CN" altLang="en-US" sz="10002" dirty="0">
              <a:solidFill>
                <a:srgbClr val="F8F8F8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144213" y="4111499"/>
            <a:ext cx="5903617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5381645" y="4267787"/>
            <a:ext cx="5526778" cy="45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328" dirty="0" smtClean="0">
                <a:ea typeface="思源黑体 CN Bold" panose="020B0800000000000000" pitchFamily="34" charset="-122"/>
              </a:rPr>
              <a:t>映射原理</a:t>
            </a:r>
            <a:endParaRPr lang="zh-CN" altLang="en-US" sz="2328" dirty="0"/>
          </a:p>
        </p:txBody>
      </p:sp>
    </p:spTree>
    <p:extLst>
      <p:ext uri="{BB962C8B-B14F-4D97-AF65-F5344CB8AC3E}">
        <p14:creationId xmlns:p14="http://schemas.microsoft.com/office/powerpoint/2010/main" val="16179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9117c5f76c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545" y="1091565"/>
            <a:ext cx="4312285" cy="4312285"/>
          </a:xfrm>
          <a:prstGeom prst="rect">
            <a:avLst/>
          </a:prstGeom>
        </p:spPr>
      </p:pic>
      <p:pic>
        <p:nvPicPr>
          <p:cNvPr id="3" name="图片 2" descr="591bae1dd02a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0485" y="2026920"/>
            <a:ext cx="2682875" cy="23012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41195" y="1734185"/>
            <a:ext cx="970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Leo</a:t>
            </a:r>
            <a:r>
              <a:rPr lang="zh-CN" altLang="en-US">
                <a:solidFill>
                  <a:schemeClr val="bg1"/>
                </a:solidFill>
              </a:rPr>
              <a:t>老师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17100" y="1621790"/>
            <a:ext cx="411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你</a:t>
            </a:r>
          </a:p>
        </p:txBody>
      </p:sp>
      <p:sp>
        <p:nvSpPr>
          <p:cNvPr id="9" name="矩形 8"/>
          <p:cNvSpPr/>
          <p:nvPr/>
        </p:nvSpPr>
        <p:spPr>
          <a:xfrm>
            <a:off x="10617835" y="4144645"/>
            <a:ext cx="257175" cy="7524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610995" y="3928110"/>
            <a:ext cx="330200" cy="8959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 flipV="1">
            <a:off x="469624" y="4804410"/>
            <a:ext cx="11014710" cy="1198880"/>
          </a:xfrm>
          <a:prstGeom prst="rect">
            <a:avLst/>
          </a:prstGeom>
          <a:solidFill>
            <a:srgbClr val="33C3AB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送快递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4478972" y="2226365"/>
            <a:ext cx="2454372" cy="2054253"/>
            <a:chOff x="4478972" y="2226365"/>
            <a:chExt cx="2454372" cy="205425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7322" y="2226365"/>
              <a:ext cx="1010064" cy="1077402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8972" y="3102665"/>
              <a:ext cx="1010064" cy="107740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3280" y="3203216"/>
              <a:ext cx="1010064" cy="1077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217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248468" y="-3428815"/>
            <a:ext cx="3786104" cy="1035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辅标题</a:t>
            </a:r>
            <a:r>
              <a:rPr lang="zh-CN" altLang="en-US" sz="2400" dirty="0">
                <a:solidFill>
                  <a:srgbClr val="0070C0"/>
                </a:solidFill>
                <a:latin typeface="思源黑体 CN Normal" panose="020B0400000000000000" charset="-122"/>
                <a:ea typeface="思源黑体 CN Normal" panose="020B0400000000000000" charset="-122"/>
                <a:sym typeface="Wingdings" panose="05000000000000000000"/>
              </a:rPr>
              <a:t>：（课程标题）</a:t>
            </a:r>
            <a:endParaRPr lang="zh-CN" altLang="en-US" sz="2400" dirty="0">
              <a:solidFill>
                <a:srgbClr val="0070C0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r>
              <a:rPr lang="zh-CN" altLang="en-US" sz="1865" dirty="0">
                <a:solidFill>
                  <a:srgbClr val="0070C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思源黑体 CN Medium  字号</a:t>
            </a:r>
            <a:r>
              <a:rPr lang="en-US" altLang="zh-CN" sz="1865" dirty="0">
                <a:solidFill>
                  <a:srgbClr val="0070C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66</a:t>
            </a:r>
          </a:p>
          <a:p>
            <a:endParaRPr lang="zh-CN" altLang="en-US" sz="1865" dirty="0">
              <a:solidFill>
                <a:srgbClr val="0070C0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66223" y="1065121"/>
            <a:ext cx="9598166" cy="832634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ctr">
              <a:lnSpc>
                <a:spcPct val="105000"/>
              </a:lnSpc>
            </a:pPr>
            <a:r>
              <a:rPr lang="en-US" altLang="zh-CN" sz="2800" dirty="0"/>
              <a:t>Binder</a:t>
            </a:r>
            <a:r>
              <a:rPr lang="zh-CN" altLang="en-US" sz="2800" dirty="0"/>
              <a:t>机制详解</a:t>
            </a:r>
            <a:r>
              <a:rPr lang="en-US" altLang="zh-CN" sz="2800" dirty="0" smtClean="0"/>
              <a:t>(</a:t>
            </a:r>
            <a:r>
              <a:rPr lang="zh-CN" altLang="en-US" sz="2800" dirty="0" smtClean="0"/>
              <a:t>驱动层</a:t>
            </a:r>
            <a:r>
              <a:rPr lang="en-US" altLang="zh-CN" sz="2800" dirty="0" smtClean="0"/>
              <a:t>)</a:t>
            </a:r>
            <a:r>
              <a:rPr lang="zh-CN" altLang="en-US" sz="2800" dirty="0"/>
              <a:t>， </a:t>
            </a:r>
            <a:r>
              <a:rPr lang="zh-CN" altLang="en-US" sz="2800" dirty="0" smtClean="0"/>
              <a:t>进程通信原理解密</a:t>
            </a:r>
            <a:endParaRPr lang="en-US" altLang="zh-CN" sz="2800" b="1" dirty="0" smtClean="0">
              <a:solidFill>
                <a:srgbClr val="1475B2"/>
              </a:solidFill>
              <a:latin typeface="思源黑体 CN Heavy" panose="020B0A00000000000000" charset="-122"/>
              <a:ea typeface="思源黑体 CN Heavy" panose="020B0A00000000000000" charset="-122"/>
              <a:cs typeface="Times New Roman" panose="02020603050405020304" pitchFamily="18" charset="0"/>
            </a:endParaRPr>
          </a:p>
        </p:txBody>
      </p:sp>
      <p:sp>
        <p:nvSpPr>
          <p:cNvPr id="8" name="TextBox 53"/>
          <p:cNvSpPr txBox="1"/>
          <p:nvPr/>
        </p:nvSpPr>
        <p:spPr>
          <a:xfrm>
            <a:off x="3163204" y="2178454"/>
            <a:ext cx="95911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   </a:t>
            </a:r>
            <a:r>
              <a:rPr lang="en-US" altLang="zh-CN" sz="2000" dirty="0"/>
              <a:t>1  </a:t>
            </a:r>
            <a:r>
              <a:rPr lang="en-US" altLang="zh-CN" sz="2000" dirty="0" err="1" smtClean="0"/>
              <a:t>servermanager</a:t>
            </a:r>
            <a:r>
              <a:rPr lang="en-US" altLang="zh-CN" sz="2000" dirty="0" smtClean="0"/>
              <a:t> </a:t>
            </a:r>
            <a:r>
              <a:rPr lang="zh-CN" altLang="en-US" sz="2000" dirty="0" smtClean="0"/>
              <a:t>与</a:t>
            </a:r>
            <a:r>
              <a:rPr lang="en-US" altLang="zh-CN" sz="2000" dirty="0" err="1" smtClean="0"/>
              <a:t>system_server</a:t>
            </a:r>
            <a:r>
              <a:rPr lang="zh-CN" altLang="en-US" sz="2000" dirty="0" smtClean="0"/>
              <a:t>进程关系</a:t>
            </a:r>
            <a:endParaRPr lang="en-US" altLang="zh-CN" sz="2000" dirty="0" smtClean="0"/>
          </a:p>
          <a:p>
            <a:r>
              <a:rPr lang="zh-CN" altLang="en-US" sz="2000" dirty="0"/>
              <a:t/>
            </a:r>
            <a:br>
              <a:rPr lang="zh-CN" altLang="en-US" sz="2000" dirty="0"/>
            </a:br>
            <a:r>
              <a:rPr lang="zh-CN" altLang="en-US" sz="2000" dirty="0"/>
              <a:t>   </a:t>
            </a:r>
            <a:r>
              <a:rPr lang="en-US" altLang="zh-CN" sz="2000" dirty="0" smtClean="0"/>
              <a:t>2</a:t>
            </a:r>
            <a:r>
              <a:rPr lang="en-US" altLang="zh-CN" sz="2000" dirty="0"/>
              <a:t>  </a:t>
            </a:r>
            <a:r>
              <a:rPr lang="zh-CN" altLang="en-US" sz="2000" dirty="0"/>
              <a:t>虚拟</a:t>
            </a:r>
            <a:r>
              <a:rPr lang="zh-CN" altLang="en-US" sz="2000" dirty="0" smtClean="0"/>
              <a:t>内存与物理内存详解</a:t>
            </a:r>
            <a:endParaRPr lang="en-US" altLang="zh-CN" sz="2000" dirty="0" smtClean="0"/>
          </a:p>
          <a:p>
            <a:r>
              <a:rPr lang="zh-CN" altLang="en-US" sz="2000" dirty="0"/>
              <a:t/>
            </a:r>
            <a:br>
              <a:rPr lang="zh-CN" altLang="en-US" sz="2000" dirty="0"/>
            </a:br>
            <a:r>
              <a:rPr lang="zh-CN" altLang="en-US" sz="2000" dirty="0"/>
              <a:t>   </a:t>
            </a:r>
            <a:r>
              <a:rPr lang="en-US" altLang="zh-CN" sz="2000" dirty="0" smtClean="0"/>
              <a:t>3</a:t>
            </a:r>
            <a:r>
              <a:rPr lang="en-US" altLang="zh-CN" sz="2000" dirty="0"/>
              <a:t> </a:t>
            </a:r>
            <a:r>
              <a:rPr lang="en-US" altLang="zh-CN" sz="2000" dirty="0" smtClean="0"/>
              <a:t>  </a:t>
            </a:r>
            <a:r>
              <a:rPr lang="zh-CN" altLang="en-US" sz="2000" dirty="0" smtClean="0"/>
              <a:t>代码读取页的概念</a:t>
            </a:r>
            <a:endParaRPr lang="en-US" altLang="zh-CN" sz="2000" dirty="0" smtClean="0"/>
          </a:p>
          <a:p>
            <a:r>
              <a:rPr lang="en-US" altLang="zh-CN" sz="20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Noto Sans CJK SC Medium" charset="-122"/>
              </a:rPr>
              <a:t>  </a:t>
            </a:r>
            <a:r>
              <a:rPr lang="zh-CN" altLang="en-US" sz="20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Noto Sans CJK SC Medium" charset="-122"/>
              </a:rPr>
              <a:t> </a:t>
            </a:r>
            <a:endParaRPr lang="en-US" altLang="zh-CN" sz="2000" dirty="0" smtClean="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Noto Sans CJK SC Medium" charset="-122"/>
            </a:endParaRPr>
          </a:p>
          <a:p>
            <a:r>
              <a:rPr lang="en-US" altLang="zh-CN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Noto Sans CJK SC Medium" charset="-122"/>
              </a:rPr>
              <a:t> </a:t>
            </a:r>
            <a:r>
              <a:rPr lang="en-US" altLang="zh-CN" sz="2000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Noto Sans CJK SC Medium" charset="-122"/>
              </a:rPr>
              <a:t> 4 binder</a:t>
            </a:r>
            <a:r>
              <a:rPr lang="zh-CN" altLang="en-US" sz="2000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Noto Sans CJK SC Medium" charset="-122"/>
              </a:rPr>
              <a:t>通信原理</a:t>
            </a:r>
            <a:endParaRPr lang="en-US" altLang="zh-CN" sz="2000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cs typeface="Noto Sans CJK SC Medium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019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9117c5f76c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800" y="1091565"/>
            <a:ext cx="4312285" cy="4312285"/>
          </a:xfrm>
          <a:prstGeom prst="rect">
            <a:avLst/>
          </a:prstGeom>
        </p:spPr>
      </p:pic>
      <p:pic>
        <p:nvPicPr>
          <p:cNvPr id="3" name="图片 2" descr="591bae1dd02a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0485" y="2026920"/>
            <a:ext cx="2682875" cy="23012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41195" y="1734185"/>
            <a:ext cx="970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Leo</a:t>
            </a:r>
            <a:r>
              <a:rPr lang="zh-CN" altLang="en-US">
                <a:solidFill>
                  <a:schemeClr val="bg1"/>
                </a:solidFill>
              </a:rPr>
              <a:t>老师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17100" y="1621790"/>
            <a:ext cx="411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你</a:t>
            </a:r>
          </a:p>
        </p:txBody>
      </p:sp>
      <p:sp>
        <p:nvSpPr>
          <p:cNvPr id="9" name="矩形 8"/>
          <p:cNvSpPr/>
          <p:nvPr/>
        </p:nvSpPr>
        <p:spPr>
          <a:xfrm>
            <a:off x="10617835" y="4144645"/>
            <a:ext cx="257175" cy="7524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610995" y="3928110"/>
            <a:ext cx="330200" cy="8959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 flipV="1">
            <a:off x="628650" y="4716145"/>
            <a:ext cx="11014710" cy="1198880"/>
          </a:xfrm>
          <a:prstGeom prst="rect">
            <a:avLst/>
          </a:prstGeom>
          <a:solidFill>
            <a:srgbClr val="33C3AB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6" name="图片 5" descr="35z58PICbY9Dgv3am4jZYMaRk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3832" y="3818073"/>
            <a:ext cx="2499995" cy="2499995"/>
          </a:xfrm>
          <a:prstGeom prst="rect">
            <a:avLst/>
          </a:prstGeom>
        </p:spPr>
      </p:pic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送快递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292635" y="2734959"/>
            <a:ext cx="1754058" cy="1468106"/>
            <a:chOff x="4478972" y="2226365"/>
            <a:chExt cx="2454372" cy="205425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7322" y="2226365"/>
              <a:ext cx="1010064" cy="10774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8972" y="3102665"/>
              <a:ext cx="1010064" cy="1077402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3280" y="3203216"/>
              <a:ext cx="1010064" cy="1077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365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圆角矩形 85"/>
          <p:cNvSpPr/>
          <p:nvPr/>
        </p:nvSpPr>
        <p:spPr>
          <a:xfrm>
            <a:off x="360680" y="207946"/>
            <a:ext cx="7450455" cy="533433"/>
          </a:xfrm>
          <a:prstGeom prst="roundRect">
            <a:avLst>
              <a:gd name="adj" fmla="val 23381"/>
            </a:avLst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传统</a:t>
            </a:r>
            <a:r>
              <a:rPr lang="en-US" altLang="zh-CN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IPC</a:t>
            </a:r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传输数据</a:t>
            </a:r>
          </a:p>
        </p:txBody>
      </p:sp>
      <p:pic>
        <p:nvPicPr>
          <p:cNvPr id="2" name="图片 1" descr="传统IPC传输数据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1575" y="741045"/>
            <a:ext cx="7308215" cy="5027930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40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9117c5f76c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800" y="1091565"/>
            <a:ext cx="4312285" cy="4312285"/>
          </a:xfrm>
          <a:prstGeom prst="rect">
            <a:avLst/>
          </a:prstGeom>
        </p:spPr>
      </p:pic>
      <p:pic>
        <p:nvPicPr>
          <p:cNvPr id="3" name="图片 2" descr="591bae1dd02a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0485" y="2026920"/>
            <a:ext cx="2682875" cy="23012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41195" y="1734185"/>
            <a:ext cx="970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Leo</a:t>
            </a:r>
            <a:r>
              <a:rPr lang="zh-CN" altLang="en-US">
                <a:solidFill>
                  <a:schemeClr val="bg1"/>
                </a:solidFill>
              </a:rPr>
              <a:t>老师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17100" y="1621790"/>
            <a:ext cx="411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你</a:t>
            </a:r>
          </a:p>
        </p:txBody>
      </p:sp>
      <p:sp>
        <p:nvSpPr>
          <p:cNvPr id="9" name="矩形 8"/>
          <p:cNvSpPr/>
          <p:nvPr/>
        </p:nvSpPr>
        <p:spPr>
          <a:xfrm>
            <a:off x="10617835" y="4144645"/>
            <a:ext cx="257175" cy="7524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610995" y="3928110"/>
            <a:ext cx="330200" cy="8959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 flipV="1">
            <a:off x="628650" y="4716145"/>
            <a:ext cx="11014710" cy="1198880"/>
          </a:xfrm>
          <a:prstGeom prst="rect">
            <a:avLst/>
          </a:prstGeom>
          <a:solidFill>
            <a:srgbClr val="33C3AB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6" name="图片 5" descr="35z58PICbY9Dgv3am4jZYMaRk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516" y="3738314"/>
            <a:ext cx="2499995" cy="2499995"/>
          </a:xfrm>
          <a:prstGeom prst="rect">
            <a:avLst/>
          </a:prstGeom>
        </p:spPr>
      </p:pic>
      <p:pic>
        <p:nvPicPr>
          <p:cNvPr id="17410" name="Picture 2" descr="https://timgsa.baidu.com/timg?image&amp;quality=80&amp;size=b9999_10000&amp;sec=1599140838661&amp;di=89851ad3a1ff04a84a01b8d5f786bfca&amp;imgtype=0&amp;src=http%3A%2F%2Fwww.t-chs.com%2FtuhsJDEwLmFsaWNkbi5jb20vYmFvL3VwbG9hZGVkL2kyLzEwMTgwNTkzNTkvTzFDTjAxWkU2WWQ4MkowVEhlWEVGb1NfISExMDE4MDU5MzU5JD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381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timgsa.baidu.com/timg?image&amp;quality=80&amp;size=b9999_10000&amp;sec=1599140838661&amp;di=89851ad3a1ff04a84a01b8d5f786bfca&amp;imgtype=0&amp;src=http%3A%2F%2Fwww.t-chs.com%2FtuhsJDEwLmFsaWNkbi5jb20vYmFvL3VwbG9hZGVkL2kyLzEwMTgwNTkzNTkvTzFDTjAxWkU2WWQ4MkowVEhlWEVGb1NfISExMDE4MDU5MzU5JD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381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timgsa.baidu.com/timg?image&amp;quality=80&amp;size=b9999_10000&amp;sec=1599140838661&amp;di=89851ad3a1ff04a84a01b8d5f786bfca&amp;imgtype=0&amp;src=http%3A%2F%2Fwww.t-chs.com%2FtuhsJDEwLmFsaWNkbi5jb20vYmFvL3VwbG9hZGVkL2kyLzEwMTgwNTkzNTkvTzFDTjAxWkU2WWQ4MkowVEhlWEVGb1NfISExMDE4MDU5MzU5JD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381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0009" y="1943418"/>
            <a:ext cx="3347586" cy="253079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763175" y="336898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速递柜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051689" y="2736864"/>
            <a:ext cx="1754058" cy="1468106"/>
            <a:chOff x="4478972" y="2226365"/>
            <a:chExt cx="2454372" cy="2054253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7322" y="2226365"/>
              <a:ext cx="1010064" cy="1077402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8972" y="3102665"/>
              <a:ext cx="1010064" cy="1077402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3280" y="3203216"/>
              <a:ext cx="1010064" cy="1077402"/>
            </a:xfrm>
            <a:prstGeom prst="rect">
              <a:avLst/>
            </a:prstGeom>
          </p:spPr>
        </p:pic>
      </p:grpSp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送快递</a:t>
            </a:r>
          </a:p>
        </p:txBody>
      </p:sp>
    </p:spTree>
    <p:extLst>
      <p:ext uri="{BB962C8B-B14F-4D97-AF65-F5344CB8AC3E}">
        <p14:creationId xmlns:p14="http://schemas.microsoft.com/office/powerpoint/2010/main" val="172431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52500" y="838200"/>
            <a:ext cx="10287000" cy="5715000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24091" y="255621"/>
            <a:ext cx="11430278" cy="582579"/>
          </a:xfrm>
        </p:spPr>
        <p:txBody>
          <a:bodyPr/>
          <a:lstStyle/>
          <a:p>
            <a:r>
              <a:rPr lang="en-US" altLang="zh-CN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Binder</a:t>
            </a:r>
            <a:r>
              <a:rPr lang="zh-CN" alt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传输数据</a:t>
            </a:r>
          </a:p>
        </p:txBody>
      </p:sp>
    </p:spTree>
    <p:extLst>
      <p:ext uri="{BB962C8B-B14F-4D97-AF65-F5344CB8AC3E}">
        <p14:creationId xmlns:p14="http://schemas.microsoft.com/office/powerpoint/2010/main" val="49865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4"/>
          <p:cNvGrpSpPr/>
          <p:nvPr/>
        </p:nvGrpSpPr>
        <p:grpSpPr bwMode="auto">
          <a:xfrm>
            <a:off x="3074670" y="3171825"/>
            <a:ext cx="5459095" cy="560070"/>
            <a:chOff x="1854200" y="3609122"/>
            <a:chExt cx="5499100" cy="568325"/>
          </a:xfrm>
          <a:solidFill>
            <a:schemeClr val="accent1">
              <a:lumMod val="75000"/>
            </a:schemeClr>
          </a:solidFill>
        </p:grpSpPr>
        <p:sp>
          <p:nvSpPr>
            <p:cNvPr id="18" name="Freeform 9"/>
            <p:cNvSpPr>
              <a:spLocks noChangeArrowheads="1"/>
            </p:cNvSpPr>
            <p:nvPr/>
          </p:nvSpPr>
          <p:spPr bwMode="auto">
            <a:xfrm>
              <a:off x="2555875" y="3609122"/>
              <a:ext cx="4797425" cy="568325"/>
            </a:xfrm>
            <a:custGeom>
              <a:avLst/>
              <a:gdLst>
                <a:gd name="T0" fmla="*/ 0 w 2856"/>
                <a:gd name="T1" fmla="*/ 5 h 358"/>
                <a:gd name="T2" fmla="*/ 0 w 2856"/>
                <a:gd name="T3" fmla="*/ 357 h 358"/>
                <a:gd name="T4" fmla="*/ 2667 w 2856"/>
                <a:gd name="T5" fmla="*/ 357 h 358"/>
                <a:gd name="T6" fmla="*/ 2854 w 2856"/>
                <a:gd name="T7" fmla="*/ 182 h 358"/>
                <a:gd name="T8" fmla="*/ 2667 w 2856"/>
                <a:gd name="T9" fmla="*/ 0 h 358"/>
                <a:gd name="T10" fmla="*/ 0 w 2856"/>
                <a:gd name="T11" fmla="*/ 5 h 3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56"/>
                <a:gd name="T19" fmla="*/ 0 h 358"/>
                <a:gd name="T20" fmla="*/ 2856 w 2856"/>
                <a:gd name="T21" fmla="*/ 358 h 3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56" h="358">
                  <a:moveTo>
                    <a:pt x="0" y="5"/>
                  </a:moveTo>
                  <a:lnTo>
                    <a:pt x="0" y="357"/>
                  </a:lnTo>
                  <a:cubicBezTo>
                    <a:pt x="97" y="358"/>
                    <a:pt x="2594" y="357"/>
                    <a:pt x="2667" y="357"/>
                  </a:cubicBezTo>
                  <a:cubicBezTo>
                    <a:pt x="2739" y="357"/>
                    <a:pt x="2851" y="321"/>
                    <a:pt x="2854" y="182"/>
                  </a:cubicBezTo>
                  <a:cubicBezTo>
                    <a:pt x="2856" y="43"/>
                    <a:pt x="2755" y="0"/>
                    <a:pt x="2667" y="0"/>
                  </a:cubicBezTo>
                  <a:cubicBezTo>
                    <a:pt x="2579" y="0"/>
                    <a:pt x="95" y="5"/>
                    <a:pt x="0" y="5"/>
                  </a:cubicBezTo>
                  <a:close/>
                </a:path>
              </a:pathLst>
            </a:custGeom>
            <a:grpFill/>
            <a:ln w="190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1635" b="1"/>
            </a:p>
          </p:txBody>
        </p:sp>
        <p:sp>
          <p:nvSpPr>
            <p:cNvPr id="19" name="Freeform 10"/>
            <p:cNvSpPr>
              <a:spLocks noChangeArrowheads="1"/>
            </p:cNvSpPr>
            <p:nvPr/>
          </p:nvSpPr>
          <p:spPr bwMode="auto">
            <a:xfrm>
              <a:off x="1854200" y="3609122"/>
              <a:ext cx="609600" cy="568325"/>
            </a:xfrm>
            <a:custGeom>
              <a:avLst/>
              <a:gdLst>
                <a:gd name="T0" fmla="*/ 372 w 372"/>
                <a:gd name="T1" fmla="*/ 1 h 358"/>
                <a:gd name="T2" fmla="*/ 372 w 372"/>
                <a:gd name="T3" fmla="*/ 358 h 358"/>
                <a:gd name="T4" fmla="*/ 165 w 372"/>
                <a:gd name="T5" fmla="*/ 357 h 358"/>
                <a:gd name="T6" fmla="*/ 0 w 372"/>
                <a:gd name="T7" fmla="*/ 181 h 358"/>
                <a:gd name="T8" fmla="*/ 164 w 372"/>
                <a:gd name="T9" fmla="*/ 1 h 358"/>
                <a:gd name="T10" fmla="*/ 372 w 372"/>
                <a:gd name="T11" fmla="*/ 1 h 3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2"/>
                <a:gd name="T19" fmla="*/ 0 h 358"/>
                <a:gd name="T20" fmla="*/ 372 w 372"/>
                <a:gd name="T21" fmla="*/ 358 h 3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2" h="358">
                  <a:moveTo>
                    <a:pt x="372" y="1"/>
                  </a:moveTo>
                  <a:cubicBezTo>
                    <a:pt x="372" y="179"/>
                    <a:pt x="372" y="358"/>
                    <a:pt x="372" y="358"/>
                  </a:cubicBezTo>
                  <a:lnTo>
                    <a:pt x="165" y="357"/>
                  </a:lnTo>
                  <a:cubicBezTo>
                    <a:pt x="137" y="357"/>
                    <a:pt x="0" y="316"/>
                    <a:pt x="0" y="181"/>
                  </a:cubicBezTo>
                  <a:cubicBezTo>
                    <a:pt x="0" y="46"/>
                    <a:pt x="126" y="0"/>
                    <a:pt x="164" y="1"/>
                  </a:cubicBezTo>
                  <a:lnTo>
                    <a:pt x="372" y="1"/>
                  </a:lnTo>
                  <a:close/>
                </a:path>
              </a:pathLst>
            </a:custGeom>
            <a:grpFill/>
            <a:ln w="190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1635" b="1"/>
            </a:p>
          </p:txBody>
        </p:sp>
        <p:sp>
          <p:nvSpPr>
            <p:cNvPr id="20" name="Text Box 17"/>
            <p:cNvSpPr>
              <a:spLocks noChangeArrowheads="1"/>
            </p:cNvSpPr>
            <p:nvPr/>
          </p:nvSpPr>
          <p:spPr bwMode="auto">
            <a:xfrm>
              <a:off x="1982434" y="3609122"/>
              <a:ext cx="435745" cy="5309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0" hangingPunct="0">
                <a:buClr>
                  <a:srgbClr val="CC9900"/>
                </a:buClr>
                <a:defRPr/>
              </a:pPr>
              <a:r>
                <a:rPr lang="en-US" altLang="zh-CN" sz="281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</a:p>
          </p:txBody>
        </p:sp>
        <p:sp>
          <p:nvSpPr>
            <p:cNvPr id="21" name="Text Box 8"/>
            <p:cNvSpPr/>
            <p:nvPr/>
          </p:nvSpPr>
          <p:spPr>
            <a:xfrm>
              <a:off x="2585007" y="3655624"/>
              <a:ext cx="4625120" cy="428499"/>
            </a:xfrm>
            <a:prstGeom prst="rect">
              <a:avLst/>
            </a:prstGeom>
            <a:grp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>
                <a:spcBef>
                  <a:spcPct val="0"/>
                </a:spcBef>
                <a:buClr>
                  <a:srgbClr val="CC9900"/>
                </a:buClr>
                <a:buNone/>
                <a:defRPr/>
              </a:pPr>
              <a:r>
                <a:rPr lang="en-US" altLang="zh-CN" sz="2150">
                  <a:solidFill>
                    <a:schemeClr val="bg1"/>
                  </a:solidFill>
                  <a:sym typeface="+mn-ea"/>
                </a:rPr>
                <a:t>MMAP</a:t>
              </a:r>
              <a:r>
                <a:rPr lang="zh-CN" altLang="en-US" sz="2150">
                  <a:solidFill>
                    <a:schemeClr val="bg1"/>
                  </a:solidFill>
                  <a:sym typeface="+mn-ea"/>
                </a:rPr>
                <a:t>的原理讲解</a:t>
              </a:r>
              <a:r>
                <a:rPr lang="en-US" altLang="zh-CN" sz="2150">
                  <a:solidFill>
                    <a:schemeClr val="bg1"/>
                  </a:solidFill>
                  <a:sym typeface="+mn-ea"/>
                </a:rPr>
                <a:t>--</a:t>
              </a:r>
              <a:r>
                <a:rPr lang="zh-CN" altLang="en-US" sz="2150">
                  <a:solidFill>
                    <a:srgbClr val="FF0000"/>
                  </a:solidFill>
                  <a:sym typeface="+mn-ea"/>
                </a:rPr>
                <a:t>腾讯</a:t>
              </a:r>
              <a:endParaRPr lang="zh-CN" altLang="en-US" sz="2155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11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>
        <p:random/>
      </p:transition>
    </mc:Choice>
    <mc:Fallback xmlns="">
      <p:transition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0680" y="1107922"/>
            <a:ext cx="1083616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lt"/>
              </a:rPr>
              <a:t>Linux</a:t>
            </a:r>
            <a:r>
              <a:rPr lang="zh-CN" altLang="en-US" dirty="0">
                <a:solidFill>
                  <a:schemeClr val="bg1"/>
                </a:solidFill>
                <a:latin typeface="-apple-system" charset="0"/>
              </a:rPr>
              <a:t>通过将一个虚拟内存区域与一个磁盘上的对象关联起来，以初始化这个虚拟内存区域的内容，这个过程称为内存映射</a:t>
            </a:r>
            <a:r>
              <a:rPr lang="en-US" altLang="zh-CN" dirty="0">
                <a:solidFill>
                  <a:schemeClr val="bg1"/>
                </a:solidFill>
                <a:cs typeface="+mn-lt"/>
              </a:rPr>
              <a:t>(memory mapping)</a:t>
            </a:r>
            <a:r>
              <a:rPr lang="zh-CN" altLang="en-US" dirty="0">
                <a:solidFill>
                  <a:schemeClr val="bg1"/>
                </a:solidFill>
                <a:cs typeface="+mn-lt"/>
              </a:rPr>
              <a:t>。</a:t>
            </a:r>
            <a:endParaRPr lang="zh-CN" altLang="en-US" dirty="0">
              <a:solidFill>
                <a:schemeClr val="bg1"/>
              </a:solidFill>
              <a:latin typeface="-apple-system" charset="0"/>
              <a:cs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3731" y="1242255"/>
            <a:ext cx="5100567" cy="431476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614933" y="2754478"/>
            <a:ext cx="6096000" cy="6451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-apple-system" charset="0"/>
              </a:rPr>
              <a:t>对文件进行</a:t>
            </a:r>
            <a:r>
              <a:rPr lang="en-US" altLang="zh-CN" dirty="0">
                <a:solidFill>
                  <a:schemeClr val="bg1"/>
                </a:solidFill>
                <a:cs typeface="+mn-lt"/>
              </a:rPr>
              <a:t>mmap</a:t>
            </a:r>
            <a:r>
              <a:rPr lang="zh-CN" altLang="en-US" dirty="0">
                <a:solidFill>
                  <a:schemeClr val="bg1"/>
                </a:solidFill>
                <a:latin typeface="-apple-system" charset="0"/>
              </a:rPr>
              <a:t>，会在进程的虚拟内存分配地址空间，创建映射关系。</a:t>
            </a:r>
          </a:p>
        </p:txBody>
      </p:sp>
      <p:sp>
        <p:nvSpPr>
          <p:cNvPr id="5" name="矩形 4"/>
          <p:cNvSpPr/>
          <p:nvPr/>
        </p:nvSpPr>
        <p:spPr>
          <a:xfrm>
            <a:off x="5614670" y="415207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ourier New" panose="02070309020205020404" charset="0"/>
              </a:rPr>
              <a:t>实现这样的映射关系后，就可以采用指针的方式读写操作这一段内存，而系统会自动回写到对应的文件磁盘上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MMAP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347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upload-images.jianshu.io/upload_images/12605489-b98181f4a2bf3a18.png?imageMogr2/auto-orient/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58" y="1793093"/>
            <a:ext cx="6415586" cy="381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6776067" y="3038082"/>
            <a:ext cx="52706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>
                <a:solidFill>
                  <a:schemeClr val="bg1"/>
                </a:solidFill>
              </a:rPr>
              <a:t>写文件流程</a:t>
            </a:r>
            <a:r>
              <a:rPr kumimoji="1" lang="en-US" altLang="zh-CN" sz="1600" dirty="0">
                <a:solidFill>
                  <a:schemeClr val="bg1"/>
                </a:solidFill>
              </a:rPr>
              <a:t>:</a:t>
            </a:r>
          </a:p>
          <a:p>
            <a:endParaRPr kumimoji="1" lang="en-US" altLang="zh-CN" sz="1600" dirty="0">
              <a:solidFill>
                <a:schemeClr val="bg1"/>
              </a:solidFill>
            </a:endParaRPr>
          </a:p>
          <a:p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r>
              <a:rPr kumimoji="1" lang="zh-CN" altLang="en-US" sz="1600" dirty="0">
                <a:solidFill>
                  <a:schemeClr val="bg1"/>
                </a:solidFill>
              </a:rPr>
              <a:t>、</a:t>
            </a:r>
            <a:r>
              <a:rPr lang="zh-CN" altLang="en-US" sz="1600" dirty="0">
                <a:solidFill>
                  <a:schemeClr val="bg1"/>
                </a:solidFill>
              </a:rPr>
              <a:t>调用</a:t>
            </a:r>
            <a:r>
              <a:rPr lang="en-US" altLang="zh-CN" sz="1600" dirty="0">
                <a:solidFill>
                  <a:schemeClr val="bg1"/>
                </a:solidFill>
              </a:rPr>
              <a:t>write</a:t>
            </a:r>
            <a:r>
              <a:rPr lang="zh-CN" altLang="en-US" sz="1600" dirty="0">
                <a:solidFill>
                  <a:schemeClr val="bg1"/>
                </a:solidFill>
              </a:rPr>
              <a:t>，告诉内核需要写入数据的开始地址与长度</a:t>
            </a:r>
            <a:endParaRPr lang="en-US" altLang="zh-CN" sz="1600" dirty="0">
              <a:solidFill>
                <a:schemeClr val="bg1"/>
              </a:solidFill>
            </a:endParaRPr>
          </a:p>
          <a:p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r>
              <a:rPr kumimoji="1" lang="zh-CN" altLang="en-US" sz="1600" dirty="0">
                <a:solidFill>
                  <a:schemeClr val="bg1"/>
                </a:solidFill>
              </a:rPr>
              <a:t>、</a:t>
            </a:r>
            <a:r>
              <a:rPr lang="zh-CN" altLang="en-US" sz="1600" dirty="0">
                <a:solidFill>
                  <a:schemeClr val="bg1"/>
                </a:solidFill>
              </a:rPr>
              <a:t>内核将数据拷贝到内核缓存</a:t>
            </a:r>
            <a:endParaRPr lang="en-US" altLang="zh-CN" sz="1600" dirty="0">
              <a:solidFill>
                <a:schemeClr val="bg1"/>
              </a:solidFill>
            </a:endParaRPr>
          </a:p>
          <a:p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r>
              <a:rPr kumimoji="1" lang="zh-CN" altLang="en-US" sz="1600" dirty="0">
                <a:solidFill>
                  <a:schemeClr val="bg1"/>
                </a:solidFill>
              </a:rPr>
              <a:t>、</a:t>
            </a:r>
            <a:r>
              <a:rPr lang="zh-CN" altLang="en-US" sz="1600" dirty="0">
                <a:solidFill>
                  <a:schemeClr val="bg1"/>
                </a:solidFill>
              </a:rPr>
              <a:t>由操作系统调用，将数据拷贝到磁盘，完成写入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2100" y="847725"/>
            <a:ext cx="116071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</a:rPr>
              <a:t>所有的系统资源管理都是在内核空间中完成的。比如读写磁盘文件，分配回收内存，从网络接口读写数据等等。用户空间通过系统调用让内核空间完成这些功能。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0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4990" y="370840"/>
            <a:ext cx="5454650" cy="40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8565"/>
            <a:r>
              <a:rPr lang="zh-CN" altLang="en-US" sz="2660" smtClean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回顾</a:t>
            </a:r>
            <a:r>
              <a:rPr lang="en-US" altLang="zh-CN" sz="2660" smtClean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Activity</a:t>
            </a:r>
            <a:r>
              <a:rPr lang="zh-CN" altLang="en-US" sz="2660" smtClean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启动的流程</a:t>
            </a:r>
          </a:p>
        </p:txBody>
      </p:sp>
      <p:graphicFrame>
        <p:nvGraphicFramePr>
          <p:cNvPr id="2" name="对象 1"/>
          <p:cNvGraphicFramePr/>
          <p:nvPr/>
        </p:nvGraphicFramePr>
        <p:xfrm>
          <a:off x="770890" y="1267460"/>
          <a:ext cx="10283190" cy="551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6" r:id="rId5" imgW="9690735" imgH="5208270" progId="Visio.Drawing.15">
                  <p:embed/>
                </p:oleObj>
              </mc:Choice>
              <mc:Fallback>
                <p:oleObj r:id="rId5" imgW="9690735" imgH="520827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0890" y="1267460"/>
                        <a:ext cx="10283190" cy="551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716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835725" y="213002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23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课程小结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268" y="274631"/>
            <a:ext cx="11429508" cy="582579"/>
          </a:xfrm>
        </p:spPr>
        <p:txBody>
          <a:bodyPr/>
          <a:lstStyle/>
          <a:p>
            <a:r>
              <a:rPr lang="en-US" altLang="zh-CN" dirty="0" smtClean="0"/>
              <a:t>App</a:t>
            </a:r>
            <a:r>
              <a:rPr lang="zh-CN" altLang="en-US" dirty="0" smtClean="0"/>
              <a:t>启动过程</a:t>
            </a:r>
            <a:endParaRPr lang="zh-CN" dirty="0" smtClean="0"/>
          </a:p>
        </p:txBody>
      </p:sp>
      <p:pic>
        <p:nvPicPr>
          <p:cNvPr id="18436" name="Picture 4" descr="https://img-blog.csdnimg.cn/20190103210016632.png?x-oss-process=image/watermark,type_ZmFuZ3poZW5naGVpdGk,shadow_10,text_aHR0cHM6Ly9ibG9nLmNzZG4ubmV0L2h6d2FpbGxs,size_16,color_FFFFFF,t_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18" y="274631"/>
            <a:ext cx="8202884" cy="615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46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835725" y="213002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23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课程小结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268" y="274631"/>
            <a:ext cx="11429508" cy="582579"/>
          </a:xfrm>
        </p:spPr>
        <p:txBody>
          <a:bodyPr/>
          <a:lstStyle/>
          <a:p>
            <a:r>
              <a:rPr lang="en-US" altLang="zh-CN" dirty="0" err="1" smtClean="0"/>
              <a:t>Actvity</a:t>
            </a:r>
            <a:r>
              <a:rPr lang="zh-CN" altLang="en-US" dirty="0" smtClean="0"/>
              <a:t>启动过程</a:t>
            </a:r>
            <a:endParaRPr lang="zh-CN" dirty="0" smtClean="0"/>
          </a:p>
        </p:txBody>
      </p:sp>
      <p:graphicFrame>
        <p:nvGraphicFramePr>
          <p:cNvPr id="7" name="对象 6"/>
          <p:cNvGraphicFramePr/>
          <p:nvPr>
            <p:extLst>
              <p:ext uri="{D42A27DB-BD31-4B8C-83A1-F6EECF244321}">
                <p14:modId xmlns:p14="http://schemas.microsoft.com/office/powerpoint/2010/main" val="1528276001"/>
              </p:ext>
            </p:extLst>
          </p:nvPr>
        </p:nvGraphicFramePr>
        <p:xfrm>
          <a:off x="163884" y="1383633"/>
          <a:ext cx="11757138" cy="5474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" r:id="rId4" imgW="8776335" imgH="4097020" progId="Visio.Drawing.15">
                  <p:embed/>
                </p:oleObj>
              </mc:Choice>
              <mc:Fallback>
                <p:oleObj r:id="rId4" imgW="8776335" imgH="409702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884" y="1383633"/>
                        <a:ext cx="11757138" cy="54743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8768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4969750" y="1339866"/>
            <a:ext cx="2255725" cy="226524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1475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4858635" y="2462172"/>
            <a:ext cx="2477963" cy="1254063"/>
          </a:xfrm>
          <a:custGeom>
            <a:avLst/>
            <a:gdLst>
              <a:gd name="T0" fmla="*/ 3963 w 3963"/>
              <a:gd name="T1" fmla="*/ 0 h 1997"/>
              <a:gd name="T2" fmla="*/ 3963 w 3963"/>
              <a:gd name="T3" fmla="*/ 16 h 1997"/>
              <a:gd name="T4" fmla="*/ 1982 w 3963"/>
              <a:gd name="T5" fmla="*/ 1997 h 1997"/>
              <a:gd name="T6" fmla="*/ 0 w 3963"/>
              <a:gd name="T7" fmla="*/ 16 h 1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3" h="1997">
                <a:moveTo>
                  <a:pt x="3963" y="0"/>
                </a:moveTo>
                <a:cubicBezTo>
                  <a:pt x="3963" y="5"/>
                  <a:pt x="3963" y="11"/>
                  <a:pt x="3963" y="16"/>
                </a:cubicBezTo>
                <a:cubicBezTo>
                  <a:pt x="3963" y="1110"/>
                  <a:pt x="3076" y="1997"/>
                  <a:pt x="1982" y="1997"/>
                </a:cubicBezTo>
                <a:cubicBezTo>
                  <a:pt x="888" y="1997"/>
                  <a:pt x="0" y="1110"/>
                  <a:pt x="0" y="16"/>
                </a:cubicBezTo>
              </a:path>
            </a:pathLst>
          </a:custGeom>
          <a:noFill/>
          <a:ln w="8" cap="flat" cmpd="sng">
            <a:solidFill>
              <a:srgbClr val="4E4B4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266746" y="2379623"/>
            <a:ext cx="139693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787200" y="2379623"/>
            <a:ext cx="138106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5381645" y="1799500"/>
            <a:ext cx="1816523" cy="163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2" dirty="0">
                <a:solidFill>
                  <a:srgbClr val="F8F8F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01</a:t>
            </a:r>
            <a:endParaRPr lang="zh-CN" altLang="en-US" sz="10002" dirty="0">
              <a:solidFill>
                <a:srgbClr val="F8F8F8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144213" y="4111499"/>
            <a:ext cx="5903617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5114066" y="4153620"/>
            <a:ext cx="5526778" cy="45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328" dirty="0" smtClean="0">
                <a:ea typeface="思源黑体 CN Bold" panose="020B0800000000000000" pitchFamily="34" charset="-122"/>
              </a:rPr>
              <a:t>手机如何管理应用</a:t>
            </a:r>
            <a:endParaRPr lang="zh-CN" altLang="en-US" sz="2328" dirty="0"/>
          </a:p>
        </p:txBody>
      </p:sp>
    </p:spTree>
    <p:extLst>
      <p:ext uri="{BB962C8B-B14F-4D97-AF65-F5344CB8AC3E}">
        <p14:creationId xmlns:p14="http://schemas.microsoft.com/office/powerpoint/2010/main" val="161054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835725" y="213002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822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课程小结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268" y="274631"/>
            <a:ext cx="11429508" cy="582579"/>
          </a:xfrm>
        </p:spPr>
        <p:txBody>
          <a:bodyPr/>
          <a:lstStyle/>
          <a:p>
            <a:r>
              <a:rPr lang="zh-CN" altLang="en-US" dirty="0" smtClean="0"/>
              <a:t>类的概念讲解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xmlns="" id="{BF9D7028-D0A1-4512-A862-597CDC3CC558}"/>
              </a:ext>
            </a:extLst>
          </p:cNvPr>
          <p:cNvSpPr/>
          <p:nvPr/>
        </p:nvSpPr>
        <p:spPr>
          <a:xfrm>
            <a:off x="730718" y="1202929"/>
            <a:ext cx="11262938" cy="5006282"/>
          </a:xfrm>
          <a:prstGeom prst="roundRect">
            <a:avLst>
              <a:gd name="adj" fmla="val 498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53" dirty="0"/>
          </a:p>
        </p:txBody>
      </p:sp>
      <p:sp>
        <p:nvSpPr>
          <p:cNvPr id="15" name="内容占位符 2">
            <a:extLst>
              <a:ext uri="{FF2B5EF4-FFF2-40B4-BE49-F238E27FC236}">
                <a16:creationId xmlns:a16="http://schemas.microsoft.com/office/drawing/2014/main" xmlns="" id="{1D73E10A-8605-407B-900B-DFE4E639CD2A}"/>
              </a:ext>
            </a:extLst>
          </p:cNvPr>
          <p:cNvSpPr txBox="1">
            <a:spLocks/>
          </p:cNvSpPr>
          <p:nvPr/>
        </p:nvSpPr>
        <p:spPr>
          <a:xfrm>
            <a:off x="895553" y="1690735"/>
            <a:ext cx="10567508" cy="2767903"/>
          </a:xfrm>
          <a:prstGeom prst="rect">
            <a:avLst/>
          </a:prstGeom>
        </p:spPr>
        <p:txBody>
          <a:bodyPr/>
          <a:lstStyle>
            <a:lvl1pPr marL="431985" indent="-431985" algn="l" defTabSz="1727942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5956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927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98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7869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84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81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781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52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系统中的所有经常进程都是由</a:t>
            </a:r>
            <a:r>
              <a:rPr lang="en-US" altLang="zh-CN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Zygote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进程</a:t>
            </a:r>
            <a:r>
              <a:rPr lang="en-US" altLang="zh-CN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fork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出来的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zh-CN" sz="1800" dirty="0" err="1">
                <a:solidFill>
                  <a:srgbClr val="0070C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SystemServer</a:t>
            </a:r>
            <a:r>
              <a:rPr lang="zh-CN" altLang="en-US" sz="1800" dirty="0">
                <a:solidFill>
                  <a:srgbClr val="0070C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进程是系统进程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，很多系统服务，例如</a:t>
            </a:r>
            <a:r>
              <a:rPr lang="en-US" altLang="zh-CN" sz="1800" dirty="0" err="1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ActivityManagerService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、</a:t>
            </a:r>
            <a:r>
              <a:rPr lang="en-US" altLang="zh-CN" sz="1800" dirty="0" err="1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PackageManagerService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、</a:t>
            </a:r>
            <a:r>
              <a:rPr lang="en-US" altLang="zh-CN" sz="1800" dirty="0" err="1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WindowManagerService</a:t>
            </a:r>
            <a:r>
              <a:rPr lang="en-US" altLang="zh-CN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…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都是存在该进程被创建后启动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zh-CN" sz="1800" dirty="0" err="1">
                <a:solidFill>
                  <a:srgbClr val="0070C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ActivityManagerServices</a:t>
            </a:r>
            <a:r>
              <a:rPr lang="zh-CN" altLang="en-US" sz="1800" dirty="0">
                <a:solidFill>
                  <a:srgbClr val="0070C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（</a:t>
            </a:r>
            <a:r>
              <a:rPr lang="en-US" altLang="zh-CN" sz="1800" dirty="0">
                <a:solidFill>
                  <a:srgbClr val="0070C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AMS</a:t>
            </a:r>
            <a:r>
              <a:rPr lang="zh-CN" altLang="en-US" sz="1800" dirty="0">
                <a:solidFill>
                  <a:srgbClr val="0070C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）：是一个服务端对象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，负责所有的</a:t>
            </a:r>
            <a:r>
              <a:rPr lang="en-US" altLang="zh-CN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Activity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的生命周期，</a:t>
            </a:r>
            <a:r>
              <a:rPr lang="en-US" altLang="zh-CN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AMS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通过</a:t>
            </a:r>
            <a:r>
              <a:rPr lang="en-US" altLang="zh-CN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Binder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与</a:t>
            </a:r>
            <a:r>
              <a:rPr lang="en-US" altLang="zh-CN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Activity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通信，而</a:t>
            </a:r>
            <a:r>
              <a:rPr lang="en-US" altLang="zh-CN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AMS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与</a:t>
            </a:r>
            <a:r>
              <a:rPr lang="en-US" altLang="zh-CN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Zygote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之间是通过</a:t>
            </a:r>
            <a:r>
              <a:rPr lang="en-US" altLang="zh-CN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Socket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通信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zh-CN" sz="1800" dirty="0" err="1" smtClean="0">
                <a:solidFill>
                  <a:srgbClr val="0070C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ActivityThread</a:t>
            </a:r>
            <a:r>
              <a:rPr lang="zh-CN" altLang="en-US" sz="1800" dirty="0" smtClean="0">
                <a:solidFill>
                  <a:srgbClr val="0070C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主角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</a:t>
            </a:r>
            <a:r>
              <a:rPr lang="en-US" altLang="zh-CN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UI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线程</a:t>
            </a:r>
            <a:r>
              <a:rPr lang="en-US" altLang="zh-CN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/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主线程，它的</a:t>
            </a:r>
            <a:r>
              <a:rPr lang="en-US" altLang="zh-CN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main()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方法是</a:t>
            </a:r>
            <a:r>
              <a:rPr lang="en-US" altLang="zh-CN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APP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的真正入口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zh-CN" sz="1800" dirty="0" err="1">
                <a:solidFill>
                  <a:srgbClr val="0070C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ApplicationThread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：一个实现了</a:t>
            </a:r>
            <a:r>
              <a:rPr lang="en-US" altLang="zh-CN" sz="1800" dirty="0" err="1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IBinder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接口的</a:t>
            </a:r>
            <a:r>
              <a:rPr lang="en-US" altLang="zh-CN" sz="1800" dirty="0" err="1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ActivityThread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内部类，用于</a:t>
            </a:r>
            <a:r>
              <a:rPr lang="en-US" altLang="zh-CN" sz="1800" dirty="0" err="1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ActivityThread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和</a:t>
            </a:r>
            <a:r>
              <a:rPr lang="en-US" altLang="zh-CN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AMS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的所在进程间通信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zh-CN" sz="1800" dirty="0">
                <a:solidFill>
                  <a:srgbClr val="0070C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Instrumentation</a:t>
            </a:r>
            <a:r>
              <a:rPr lang="zh-CN" altLang="en-US" sz="1800" dirty="0">
                <a:solidFill>
                  <a:srgbClr val="0070C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：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可以理解为</a:t>
            </a:r>
            <a:r>
              <a:rPr lang="en-US" altLang="zh-CN" sz="1800" dirty="0" err="1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ActivityThread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的一个工具类，在</a:t>
            </a:r>
            <a:r>
              <a:rPr lang="en-US" altLang="zh-CN" sz="1800" dirty="0" err="1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ActivityThread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中初始化，一个进程只存在一个</a:t>
            </a:r>
            <a:r>
              <a:rPr lang="en-US" altLang="zh-CN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Instrumentation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对象，在每个</a:t>
            </a:r>
            <a:r>
              <a:rPr lang="en-US" altLang="zh-CN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Activity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初始化时，会通过</a:t>
            </a:r>
            <a:r>
              <a:rPr lang="en-US" altLang="zh-CN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Activity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的</a:t>
            </a:r>
            <a:r>
              <a:rPr lang="en-US" altLang="zh-CN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Attach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方法，将该引用传递给</a:t>
            </a:r>
            <a:r>
              <a:rPr lang="en-US" altLang="zh-CN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Activity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。</a:t>
            </a:r>
            <a:r>
              <a:rPr lang="en-US" altLang="zh-CN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Activity</a:t>
            </a:r>
            <a:r>
              <a:rPr lang="zh-CN" altLang="en-US" sz="18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所有生命周期的方法都有该类来执行</a:t>
            </a:r>
          </a:p>
        </p:txBody>
      </p:sp>
    </p:spTree>
    <p:extLst>
      <p:ext uri="{BB962C8B-B14F-4D97-AF65-F5344CB8AC3E}">
        <p14:creationId xmlns:p14="http://schemas.microsoft.com/office/powerpoint/2010/main" val="301357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4969750" y="1339866"/>
            <a:ext cx="2255725" cy="226524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1475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4858635" y="2462172"/>
            <a:ext cx="2477963" cy="1254063"/>
          </a:xfrm>
          <a:custGeom>
            <a:avLst/>
            <a:gdLst>
              <a:gd name="T0" fmla="*/ 3963 w 3963"/>
              <a:gd name="T1" fmla="*/ 0 h 1997"/>
              <a:gd name="T2" fmla="*/ 3963 w 3963"/>
              <a:gd name="T3" fmla="*/ 16 h 1997"/>
              <a:gd name="T4" fmla="*/ 1982 w 3963"/>
              <a:gd name="T5" fmla="*/ 1997 h 1997"/>
              <a:gd name="T6" fmla="*/ 0 w 3963"/>
              <a:gd name="T7" fmla="*/ 16 h 1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3" h="1997">
                <a:moveTo>
                  <a:pt x="3963" y="0"/>
                </a:moveTo>
                <a:cubicBezTo>
                  <a:pt x="3963" y="5"/>
                  <a:pt x="3963" y="11"/>
                  <a:pt x="3963" y="16"/>
                </a:cubicBezTo>
                <a:cubicBezTo>
                  <a:pt x="3963" y="1110"/>
                  <a:pt x="3076" y="1997"/>
                  <a:pt x="1982" y="1997"/>
                </a:cubicBezTo>
                <a:cubicBezTo>
                  <a:pt x="888" y="1997"/>
                  <a:pt x="0" y="1110"/>
                  <a:pt x="0" y="16"/>
                </a:cubicBezTo>
              </a:path>
            </a:pathLst>
          </a:custGeom>
          <a:noFill/>
          <a:ln w="8" cap="flat" cmpd="sng">
            <a:solidFill>
              <a:srgbClr val="4E4B4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266746" y="2379623"/>
            <a:ext cx="139693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787200" y="2379623"/>
            <a:ext cx="138106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5381645" y="1799500"/>
            <a:ext cx="1816523" cy="163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2" dirty="0" smtClean="0">
                <a:solidFill>
                  <a:srgbClr val="F8F8F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02</a:t>
            </a:r>
            <a:endParaRPr lang="zh-CN" altLang="en-US" sz="10002" dirty="0">
              <a:solidFill>
                <a:srgbClr val="F8F8F8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144213" y="4111499"/>
            <a:ext cx="5903617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5645289" y="4281477"/>
            <a:ext cx="5526778" cy="45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328" dirty="0" err="1" smtClean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mH</a:t>
            </a:r>
            <a:r>
              <a:rPr lang="zh-CN" altLang="en-US" sz="2328" dirty="0" smtClean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作用</a:t>
            </a:r>
            <a:endParaRPr lang="zh-CN" altLang="en-US" sz="2328" dirty="0"/>
          </a:p>
        </p:txBody>
      </p:sp>
    </p:spTree>
    <p:extLst>
      <p:ext uri="{BB962C8B-B14F-4D97-AF65-F5344CB8AC3E}">
        <p14:creationId xmlns:p14="http://schemas.microsoft.com/office/powerpoint/2010/main" val="37644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835725" y="213002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23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课程小结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268" y="274631"/>
            <a:ext cx="11429508" cy="582579"/>
          </a:xfrm>
        </p:spPr>
        <p:txBody>
          <a:bodyPr/>
          <a:lstStyle/>
          <a:p>
            <a:r>
              <a:rPr lang="en-US" altLang="zh-CN" dirty="0" err="1" smtClean="0"/>
              <a:t>ActivityThread</a:t>
            </a:r>
            <a:r>
              <a:rPr lang="zh-CN" altLang="en-US" dirty="0" smtClean="0"/>
              <a:t>启动</a:t>
            </a:r>
            <a:r>
              <a:rPr lang="en-US" altLang="zh-CN" dirty="0" smtClean="0"/>
              <a:t>Activity</a:t>
            </a:r>
            <a:r>
              <a:rPr lang="zh-CN" altLang="en-US" dirty="0" smtClean="0"/>
              <a:t>（</a:t>
            </a:r>
            <a:r>
              <a:rPr lang="en-US" altLang="zh-CN" dirty="0" smtClean="0"/>
              <a:t>App</a:t>
            </a:r>
            <a:r>
              <a:rPr lang="zh-CN" altLang="en-US" dirty="0" smtClean="0"/>
              <a:t>进程）</a:t>
            </a:r>
            <a:endParaRPr lang="zh-CN" dirty="0" smtClean="0"/>
          </a:p>
        </p:txBody>
      </p:sp>
      <p:graphicFrame>
        <p:nvGraphicFramePr>
          <p:cNvPr id="7" name="对象 6"/>
          <p:cNvGraphicFramePr/>
          <p:nvPr>
            <p:extLst>
              <p:ext uri="{D42A27DB-BD31-4B8C-83A1-F6EECF244321}">
                <p14:modId xmlns:p14="http://schemas.microsoft.com/office/powerpoint/2010/main" val="676576436"/>
              </p:ext>
            </p:extLst>
          </p:nvPr>
        </p:nvGraphicFramePr>
        <p:xfrm>
          <a:off x="90791" y="1028892"/>
          <a:ext cx="11057107" cy="7335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6" r:id="rId4" imgW="9511665" imgH="6311265" progId="Visio.Drawing.15">
                  <p:embed/>
                </p:oleObj>
              </mc:Choice>
              <mc:Fallback>
                <p:oleObj r:id="rId4" imgW="9511665" imgH="631126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791" y="1028892"/>
                        <a:ext cx="11057107" cy="7335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047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LYING IMPRESSION FID FEIZHAO    qq:1964271550"/>
          <p:cNvSpPr/>
          <p:nvPr/>
        </p:nvSpPr>
        <p:spPr bwMode="auto">
          <a:xfrm flipV="1">
            <a:off x="325" y="5573087"/>
            <a:ext cx="1253968" cy="12847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27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2" name="FLYING IMPRESSION FID FEIZHAO    qq:1964271550"/>
          <p:cNvSpPr/>
          <p:nvPr/>
        </p:nvSpPr>
        <p:spPr bwMode="auto">
          <a:xfrm flipV="1">
            <a:off x="325" y="4180821"/>
            <a:ext cx="1253968" cy="12847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27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3" name="FLYING IMPRESSION FID FEIZHAO    qq:1964271550"/>
          <p:cNvSpPr/>
          <p:nvPr/>
        </p:nvSpPr>
        <p:spPr bwMode="auto">
          <a:xfrm flipV="1">
            <a:off x="325" y="2786633"/>
            <a:ext cx="1253968" cy="12847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27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4" name="FLYING IMPRESSION FID FEIZHAO    qq:1964271550"/>
          <p:cNvSpPr/>
          <p:nvPr/>
        </p:nvSpPr>
        <p:spPr bwMode="auto">
          <a:xfrm flipV="1">
            <a:off x="325" y="1392447"/>
            <a:ext cx="1253968" cy="12847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27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5" name="FLYING IMPRESSION FID FEIZHAO    qq:1964271550"/>
          <p:cNvSpPr/>
          <p:nvPr/>
        </p:nvSpPr>
        <p:spPr bwMode="auto">
          <a:xfrm flipV="1">
            <a:off x="325" y="184"/>
            <a:ext cx="1253968" cy="128280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27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6" name="FLYING IMPRESSION FID FEIZHAO    qq:1964271550"/>
          <p:cNvSpPr/>
          <p:nvPr/>
        </p:nvSpPr>
        <p:spPr bwMode="auto">
          <a:xfrm flipV="1">
            <a:off x="11825933" y="5573087"/>
            <a:ext cx="365741" cy="12847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27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7" name="FLYING IMPRESSION FID FEIZHAO    qq:1964271550"/>
          <p:cNvSpPr/>
          <p:nvPr/>
        </p:nvSpPr>
        <p:spPr bwMode="auto">
          <a:xfrm flipV="1">
            <a:off x="11825933" y="4180821"/>
            <a:ext cx="365741" cy="12847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27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8" name="FLYING IMPRESSION FID FEIZHAO    qq:1964271550"/>
          <p:cNvSpPr/>
          <p:nvPr/>
        </p:nvSpPr>
        <p:spPr bwMode="auto">
          <a:xfrm flipV="1">
            <a:off x="11825933" y="2786633"/>
            <a:ext cx="365741" cy="12847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27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11825933" y="1392447"/>
            <a:ext cx="365741" cy="12847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27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11825933" y="184"/>
            <a:ext cx="365741" cy="128280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27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4" name="FLYING IMPRESSION FID FEIZHAO    qq:1964271550"/>
          <p:cNvSpPr txBox="1"/>
          <p:nvPr/>
        </p:nvSpPr>
        <p:spPr>
          <a:xfrm>
            <a:off x="1254573" y="402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课程配套服务</a:t>
            </a:r>
          </a:p>
        </p:txBody>
      </p:sp>
      <p:sp>
        <p:nvSpPr>
          <p:cNvPr id="157" name="ïśľîḍè"/>
          <p:cNvSpPr txBox="1"/>
          <p:nvPr/>
        </p:nvSpPr>
        <p:spPr>
          <a:xfrm>
            <a:off x="2102064" y="1743166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8" name="íṥlîḍe"/>
          <p:cNvSpPr txBox="1"/>
          <p:nvPr/>
        </p:nvSpPr>
        <p:spPr>
          <a:xfrm>
            <a:off x="2102064" y="1243448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答疑服务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02064" y="1787613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专门的答疑老师替学员解答问题</a:t>
            </a:r>
          </a:p>
        </p:txBody>
      </p:sp>
      <p:sp>
        <p:nvSpPr>
          <p:cNvPr id="6" name="ïśľîḍè"/>
          <p:cNvSpPr txBox="1"/>
          <p:nvPr/>
        </p:nvSpPr>
        <p:spPr>
          <a:xfrm>
            <a:off x="4379052" y="1743166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íṥlîḍe"/>
          <p:cNvSpPr txBox="1"/>
          <p:nvPr/>
        </p:nvSpPr>
        <p:spPr>
          <a:xfrm>
            <a:off x="4379052" y="1243448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学习计划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79052" y="1787613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1V1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为你定制专属的学习计划</a:t>
            </a:r>
          </a:p>
        </p:txBody>
      </p:sp>
      <p:sp>
        <p:nvSpPr>
          <p:cNvPr id="9" name="ïśľîḍè"/>
          <p:cNvSpPr txBox="1"/>
          <p:nvPr/>
        </p:nvSpPr>
        <p:spPr>
          <a:xfrm>
            <a:off x="6585558" y="1743166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íṥlîḍe"/>
          <p:cNvSpPr txBox="1"/>
          <p:nvPr/>
        </p:nvSpPr>
        <p:spPr>
          <a:xfrm>
            <a:off x="6585558" y="1243448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考核与作业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585559" y="1787613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考核与作业意义在于理论与实践并行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ïśľîḍè"/>
          <p:cNvSpPr txBox="1"/>
          <p:nvPr/>
        </p:nvSpPr>
        <p:spPr>
          <a:xfrm>
            <a:off x="9038432" y="1743166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íṥlîḍe"/>
          <p:cNvSpPr txBox="1"/>
          <p:nvPr/>
        </p:nvSpPr>
        <p:spPr>
          <a:xfrm>
            <a:off x="9038432" y="1243448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专属班级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038432" y="1787613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专属班级打开你的人际交流圈</a:t>
            </a:r>
          </a:p>
        </p:txBody>
      </p:sp>
      <p:sp>
        <p:nvSpPr>
          <p:cNvPr id="16" name="ïśľîḍè"/>
          <p:cNvSpPr txBox="1"/>
          <p:nvPr/>
        </p:nvSpPr>
        <p:spPr>
          <a:xfrm>
            <a:off x="2102064" y="3470274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íṥlîḍe"/>
          <p:cNvSpPr txBox="1"/>
          <p:nvPr/>
        </p:nvSpPr>
        <p:spPr>
          <a:xfrm>
            <a:off x="2102064" y="2970555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新技术分享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102064" y="3481703"/>
            <a:ext cx="1758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时刻关注国际市场新技术的动态，分享给学员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ïśľîḍè"/>
          <p:cNvSpPr txBox="1"/>
          <p:nvPr/>
        </p:nvSpPr>
        <p:spPr>
          <a:xfrm>
            <a:off x="4379052" y="3470274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íṥlîḍe"/>
          <p:cNvSpPr txBox="1"/>
          <p:nvPr/>
        </p:nvSpPr>
        <p:spPr>
          <a:xfrm>
            <a:off x="4379052" y="2981985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就业指导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379052" y="3473448"/>
            <a:ext cx="1758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简历指导和面试指导并行，让你的岗位不侮辱你的能力</a:t>
            </a:r>
          </a:p>
        </p:txBody>
      </p:sp>
      <p:sp>
        <p:nvSpPr>
          <p:cNvPr id="22" name="ïśľîḍè"/>
          <p:cNvSpPr txBox="1"/>
          <p:nvPr/>
        </p:nvSpPr>
        <p:spPr>
          <a:xfrm>
            <a:off x="6585558" y="3470274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íṥlîḍe"/>
          <p:cNvSpPr txBox="1"/>
          <p:nvPr/>
        </p:nvSpPr>
        <p:spPr>
          <a:xfrm>
            <a:off x="6585558" y="2970555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企业内推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585559" y="3514721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众多一线企业的内推岗位等你拿</a:t>
            </a:r>
          </a:p>
        </p:txBody>
      </p:sp>
      <p:sp>
        <p:nvSpPr>
          <p:cNvPr id="25" name="ïśľîḍè"/>
          <p:cNvSpPr txBox="1"/>
          <p:nvPr/>
        </p:nvSpPr>
        <p:spPr>
          <a:xfrm>
            <a:off x="9038432" y="3470274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" name="íṥlîḍe"/>
          <p:cNvSpPr txBox="1"/>
          <p:nvPr/>
        </p:nvSpPr>
        <p:spPr>
          <a:xfrm>
            <a:off x="9038432" y="2970555"/>
            <a:ext cx="1796954" cy="4997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升级更新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038432" y="3514721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最新技术一直免费学</a:t>
            </a:r>
          </a:p>
        </p:txBody>
      </p:sp>
      <p:sp>
        <p:nvSpPr>
          <p:cNvPr id="28" name="ïśľîḍè"/>
          <p:cNvSpPr txBox="1"/>
          <p:nvPr/>
        </p:nvSpPr>
        <p:spPr>
          <a:xfrm>
            <a:off x="2102064" y="5171982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9" name="íṥlîḍe"/>
          <p:cNvSpPr txBox="1"/>
          <p:nvPr/>
        </p:nvSpPr>
        <p:spPr>
          <a:xfrm>
            <a:off x="2102064" y="4672264"/>
            <a:ext cx="1796954" cy="4997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钱程无忧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102064" y="5216430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Toppro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优先权，告别死工资</a:t>
            </a:r>
          </a:p>
        </p:txBody>
      </p:sp>
      <p:sp>
        <p:nvSpPr>
          <p:cNvPr id="31" name="ïśľîḍè"/>
          <p:cNvSpPr txBox="1"/>
          <p:nvPr/>
        </p:nvSpPr>
        <p:spPr>
          <a:xfrm>
            <a:off x="4379052" y="5171982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" name="íṥlîḍe"/>
          <p:cNvSpPr txBox="1"/>
          <p:nvPr/>
        </p:nvSpPr>
        <p:spPr>
          <a:xfrm>
            <a:off x="4379052" y="4672264"/>
            <a:ext cx="1796954" cy="4997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涨薪无忧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379052" y="5183412"/>
            <a:ext cx="1758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毕业不满三年的学员学完课程不涨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5K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，全额退款</a:t>
            </a:r>
          </a:p>
        </p:txBody>
      </p:sp>
    </p:spTree>
    <p:extLst>
      <p:ext uri="{BB962C8B-B14F-4D97-AF65-F5344CB8AC3E}">
        <p14:creationId xmlns:p14="http://schemas.microsoft.com/office/powerpoint/2010/main" val="156937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836007" y="213175"/>
            <a:ext cx="11428897" cy="582535"/>
          </a:xfrm>
          <a:prstGeom prst="rect">
            <a:avLst/>
          </a:prstGeom>
        </p:spPr>
        <p:txBody>
          <a:bodyPr vert="horz" lIns="64509" tIns="32255" rIns="64509" bIns="32255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23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课程小结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460" y="216638"/>
            <a:ext cx="11428895" cy="582548"/>
          </a:xfrm>
        </p:spPr>
        <p:txBody>
          <a:bodyPr/>
          <a:lstStyle/>
          <a:p>
            <a:r>
              <a:rPr lang="zh-CN" altLang="en-US" dirty="0" smtClean="0"/>
              <a:t>一线大厂面试诀窍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35993" y="1762260"/>
            <a:ext cx="8786104" cy="3762071"/>
          </a:xfrm>
          <a:prstGeom prst="rect">
            <a:avLst/>
          </a:prstGeom>
        </p:spPr>
        <p:txBody>
          <a:bodyPr vert="horz" wrap="square" lIns="48384" tIns="24192" rIns="48384" bIns="24192" rtlCol="0">
            <a:normAutofit/>
          </a:bodyPr>
          <a:lstStyle/>
          <a:p>
            <a:pPr marL="272202" indent="-272202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3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简历包装</a:t>
            </a:r>
            <a:r>
              <a:rPr lang="en-US" altLang="zh-CN" sz="1693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简历一定要吸引，把最好的两个项目经验放在最前面</a:t>
            </a:r>
            <a:endParaRPr lang="en-US" altLang="zh-CN" sz="1693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202" indent="-272202">
              <a:lnSpc>
                <a:spcPct val="150000"/>
              </a:lnSpc>
              <a:buFont typeface="+mj-lt"/>
              <a:buAutoNum type="arabicPeriod"/>
            </a:pPr>
            <a:endParaRPr lang="en-US" altLang="zh-CN" sz="1693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202" indent="-272202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3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备战简历</a:t>
            </a:r>
            <a:r>
              <a:rPr lang="en-US" altLang="zh-CN" sz="1693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简历里面的技术写自己最熟悉和擅长的，每个技术准备对应的连环炮</a:t>
            </a:r>
            <a:endParaRPr lang="en-US" altLang="zh-CN" sz="1693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202" indent="-272202">
              <a:lnSpc>
                <a:spcPct val="150000"/>
              </a:lnSpc>
              <a:buFont typeface="+mj-lt"/>
              <a:buAutoNum type="arabicPeriod"/>
            </a:pPr>
            <a:endParaRPr lang="en-US" altLang="zh-CN" sz="1693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202" indent="-272202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3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深挖底层</a:t>
            </a:r>
            <a:r>
              <a:rPr lang="en-US" altLang="zh-CN" sz="1693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底层技术一时半会学不懂，找到高频点，如虚拟机原理，区别，准备</a:t>
            </a:r>
            <a:r>
              <a:rPr lang="en-US" altLang="zh-CN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5</a:t>
            </a:r>
            <a:r>
              <a:rPr lang="zh-CN" altLang="en-US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个左右</a:t>
            </a:r>
            <a:endParaRPr lang="en-US" altLang="zh-CN" sz="1693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202" indent="-272202">
              <a:lnSpc>
                <a:spcPct val="150000"/>
              </a:lnSpc>
              <a:buFont typeface="+mj-lt"/>
              <a:buAutoNum type="arabicPeriod"/>
            </a:pPr>
            <a:endParaRPr lang="en-US" altLang="zh-CN" sz="1693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202" indent="-272202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3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吃闹架构</a:t>
            </a:r>
            <a:r>
              <a:rPr lang="en-US" altLang="zh-CN" sz="1693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架构一定要好好看，比如</a:t>
            </a:r>
            <a:r>
              <a:rPr lang="en-US" altLang="zh-CN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Glide</a:t>
            </a:r>
            <a:r>
              <a:rPr lang="zh-CN" altLang="en-US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3" dirty="0" err="1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Okhttp</a:t>
            </a:r>
            <a:r>
              <a:rPr lang="zh-CN" altLang="en-US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MVVM</a:t>
            </a:r>
            <a:r>
              <a:rPr lang="zh-CN" altLang="en-US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MVP</a:t>
            </a:r>
            <a:r>
              <a:rPr lang="zh-CN" altLang="en-US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架构实现一定要掌握</a:t>
            </a:r>
            <a:endParaRPr lang="en-US" altLang="zh-CN" sz="1693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202" indent="-272202">
              <a:lnSpc>
                <a:spcPct val="150000"/>
              </a:lnSpc>
              <a:buFont typeface="+mj-lt"/>
              <a:buAutoNum type="arabicPeriod"/>
            </a:pPr>
            <a:endParaRPr lang="en-US" altLang="zh-CN" sz="1693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202" indent="-272202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3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掌握源码</a:t>
            </a:r>
            <a:r>
              <a:rPr lang="en-US" altLang="zh-CN" sz="1693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简一定要了解</a:t>
            </a:r>
            <a:r>
              <a:rPr lang="en-US" altLang="zh-CN" sz="1693" dirty="0" err="1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FrameWork</a:t>
            </a:r>
            <a:r>
              <a:rPr lang="zh-CN" altLang="en-US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层源码，如</a:t>
            </a:r>
            <a:r>
              <a:rPr lang="en-US" altLang="zh-CN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AMS</a:t>
            </a:r>
            <a:r>
              <a:rPr lang="zh-CN" altLang="en-US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PMS</a:t>
            </a:r>
            <a:r>
              <a:rPr lang="zh-CN" altLang="en-US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Handler</a:t>
            </a:r>
            <a:r>
              <a:rPr lang="zh-CN" altLang="en-US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，属性动画</a:t>
            </a:r>
          </a:p>
        </p:txBody>
      </p:sp>
    </p:spTree>
    <p:extLst>
      <p:ext uri="{BB962C8B-B14F-4D97-AF65-F5344CB8AC3E}">
        <p14:creationId xmlns:p14="http://schemas.microsoft.com/office/powerpoint/2010/main" val="158173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6"/>
          <p:cNvSpPr>
            <a:spLocks noGrp="1"/>
          </p:cNvSpPr>
          <p:nvPr/>
        </p:nvSpPr>
        <p:spPr>
          <a:xfrm>
            <a:off x="381574" y="296824"/>
            <a:ext cx="11428897" cy="582535"/>
          </a:xfrm>
          <a:prstGeom prst="rect">
            <a:avLst/>
          </a:prstGeom>
        </p:spPr>
        <p:txBody>
          <a:bodyPr vert="horz" lIns="64509" tIns="32255" rIns="64509" bIns="32255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3493" b="1">
                <a:solidFill>
                  <a:srgbClr val="1475B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如何快速学习提升</a:t>
            </a:r>
            <a:endParaRPr lang="zh-CN" altLang="en-US" sz="3493" b="1" dirty="0">
              <a:solidFill>
                <a:srgbClr val="1475B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17" name="文本框 3"/>
          <p:cNvSpPr txBox="1"/>
          <p:nvPr/>
        </p:nvSpPr>
        <p:spPr>
          <a:xfrm>
            <a:off x="1110421" y="1117116"/>
            <a:ext cx="10260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</a:defRPr>
            </a:lvl1pPr>
          </a:lstStyle>
          <a:p>
            <a:pPr marL="322609" indent="-322609">
              <a:buClr>
                <a:srgbClr val="1577BA"/>
              </a:buClr>
              <a:buFont typeface="Wingdings" panose="05000000000000000000" pitchFamily="2" charset="2"/>
              <a:buChar char="n"/>
            </a:pPr>
            <a:r>
              <a:rPr lang="zh-CN" altLang="en-US" sz="24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自学</a:t>
            </a:r>
            <a:endParaRPr lang="zh-CN" altLang="en-US" sz="24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23264" y="1535101"/>
            <a:ext cx="9948103" cy="3024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zh-CN" altLang="en-US" sz="2117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要找学习资料，网上资料不准确，官方文档无人总结</a:t>
            </a:r>
            <a:endParaRPr lang="en-US" altLang="zh-CN" sz="2117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117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2117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碰到问题耗很久，很难找人帮忙指点、解答</a:t>
            </a:r>
            <a:endParaRPr lang="en-US" altLang="zh-CN" sz="2117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117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2117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太耗时、太低效</a:t>
            </a:r>
            <a:endParaRPr lang="en-US" altLang="zh-CN" sz="2117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117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2117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没有实际的项目可以实践，学了感觉没用</a:t>
            </a:r>
            <a:endParaRPr lang="en-US" altLang="zh-CN" sz="2117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117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2117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学不全面、学不系统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zh-CN" altLang="en-US" sz="2117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太难、太苦逼了、坚持不下去</a:t>
            </a:r>
            <a:endParaRPr lang="en-US" altLang="zh-CN" sz="2117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2350" y="5354487"/>
            <a:ext cx="6118121" cy="45056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zh-CN" altLang="en-US" sz="2328" b="1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但是，现在你不需要这么苦逼了！！！</a:t>
            </a:r>
          </a:p>
        </p:txBody>
      </p:sp>
    </p:spTree>
    <p:extLst>
      <p:ext uri="{BB962C8B-B14F-4D97-AF65-F5344CB8AC3E}">
        <p14:creationId xmlns:p14="http://schemas.microsoft.com/office/powerpoint/2010/main" val="312442862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标题 42"/>
          <p:cNvSpPr>
            <a:spLocks noGrp="1"/>
          </p:cNvSpPr>
          <p:nvPr>
            <p:ph type="title"/>
          </p:nvPr>
        </p:nvSpPr>
        <p:spPr>
          <a:xfrm>
            <a:off x="2147558" y="708904"/>
            <a:ext cx="11428895" cy="582548"/>
          </a:xfrm>
        </p:spPr>
        <p:txBody>
          <a:bodyPr/>
          <a:lstStyle/>
          <a:p>
            <a:r>
              <a:rPr lang="en-US" altLang="zh-CN"/>
              <a:t> </a:t>
            </a:r>
            <a:r>
              <a:rPr lang="zh-CN" altLang="en-US"/>
              <a:t>怎么成为</a:t>
            </a:r>
            <a:r>
              <a:rPr lang="en-US" altLang="zh-CN"/>
              <a:t>Android</a:t>
            </a:r>
            <a:r>
              <a:rPr lang="zh-CN" altLang="en-US"/>
              <a:t>高级工程师？</a:t>
            </a:r>
            <a:endParaRPr lang="zh-CN" altLang="en-US" dirty="0"/>
          </a:p>
        </p:txBody>
      </p:sp>
      <p:sp>
        <p:nvSpPr>
          <p:cNvPr id="6" name="íṡḷïdè"/>
          <p:cNvSpPr txBox="1"/>
          <p:nvPr/>
        </p:nvSpPr>
        <p:spPr>
          <a:xfrm>
            <a:off x="171035" y="1864692"/>
            <a:ext cx="10844637" cy="1454567"/>
          </a:xfrm>
          <a:prstGeom prst="rect">
            <a:avLst/>
          </a:prstGeom>
          <a:noFill/>
          <a:ln>
            <a:noFill/>
          </a:ln>
        </p:spPr>
        <p:txBody>
          <a:bodyPr wrap="square" lIns="48384" tIns="24192" rIns="48384" bIns="24192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buSzPct val="25000"/>
            </a:pPr>
            <a:r>
              <a:rPr lang="zh-CN" altLang="en-US" sz="1905" dirty="0">
                <a:latin typeface="思源黑体 CN Normal" panose="020B0400000000000000" charset="-122"/>
                <a:ea typeface="思源黑体 CN Normal" panose="020B0400000000000000" charset="-122"/>
              </a:rPr>
              <a:t>课程简介：深入讲解</a:t>
            </a:r>
            <a:r>
              <a:rPr lang="en-US" altLang="zh-CN" sz="1905" dirty="0">
                <a:solidFill>
                  <a:srgbClr val="1475B2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Android</a:t>
            </a:r>
            <a:r>
              <a:rPr lang="zh-CN" altLang="en-US" sz="1905" dirty="0">
                <a:solidFill>
                  <a:srgbClr val="1475B2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内核、性能优化、架构设计、高级音视频</a:t>
            </a:r>
            <a:r>
              <a:rPr lang="zh-CN" altLang="en-US" sz="1905" dirty="0">
                <a:latin typeface="思源黑体 CN Normal" panose="020B0400000000000000" charset="-122"/>
                <a:ea typeface="思源黑体 CN Normal" panose="020B0400000000000000" charset="-122"/>
              </a:rPr>
              <a:t>技术</a:t>
            </a:r>
            <a:endParaRPr lang="en-US" altLang="zh-CN" sz="1905" dirty="0"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algn="ctr">
              <a:lnSpc>
                <a:spcPct val="150000"/>
              </a:lnSpc>
              <a:buSzPct val="25000"/>
            </a:pPr>
            <a:endParaRPr lang="en-US" sz="1058" u="sng" dirty="0"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768674" y="3597901"/>
            <a:ext cx="2369205" cy="2000611"/>
            <a:chOff x="2008388" y="7835069"/>
            <a:chExt cx="4477599" cy="3780986"/>
          </a:xfrm>
        </p:grpSpPr>
        <p:sp>
          <p:nvSpPr>
            <p:cNvPr id="32" name="îṣḻïdé"/>
            <p:cNvSpPr/>
            <p:nvPr/>
          </p:nvSpPr>
          <p:spPr bwMode="auto">
            <a:xfrm>
              <a:off x="3511827" y="7835069"/>
              <a:ext cx="1470719" cy="1477231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8384" tIns="24192" rIns="48384" bIns="24192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119299" indent="-119299" algn="ctr" fontAlgn="base">
                <a:spcBef>
                  <a:spcPct val="0"/>
                </a:spcBef>
                <a:spcAft>
                  <a:spcPct val="0"/>
                </a:spcAft>
              </a:pPr>
              <a:endParaRPr sz="1905" kern="0">
                <a:solidFill>
                  <a:prstClr val="black"/>
                </a:solidFill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30" name="iṡľíďe"/>
            <p:cNvSpPr/>
            <p:nvPr/>
          </p:nvSpPr>
          <p:spPr bwMode="auto">
            <a:xfrm>
              <a:off x="2008388" y="10162026"/>
              <a:ext cx="4477599" cy="1454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en-US" altLang="zh-CN" sz="1270">
                <a:latin typeface="思源黑体 CN Normal" panose="020B0400000000000000" charset="-122"/>
                <a:ea typeface="思源黑体 CN Normal" panose="020B0400000000000000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70">
                  <a:latin typeface="思源黑体 CN Normal" panose="020B0400000000000000" charset="-122"/>
                  <a:ea typeface="思源黑体 CN Normal" panose="020B0400000000000000" charset="-122"/>
                </a:rPr>
                <a:t>在小型企业，技术视野太窄，没经历过正规的移动开发流程</a:t>
              </a:r>
              <a:endParaRPr lang="en-US" altLang="zh-CN" sz="1270"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31" name="íşļiḋê"/>
            <p:cNvSpPr txBox="1"/>
            <p:nvPr/>
          </p:nvSpPr>
          <p:spPr bwMode="auto">
            <a:xfrm>
              <a:off x="2008388" y="9405901"/>
              <a:ext cx="4477599" cy="756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b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693">
                  <a:latin typeface="思源黑体 CN Normal" panose="020B0400000000000000" charset="-122"/>
                  <a:ea typeface="思源黑体 CN Normal" panose="020B0400000000000000" charset="-122"/>
                </a:rPr>
                <a:t>缺少一线互联网公司经验</a:t>
              </a:r>
              <a:endParaRPr lang="en-US" altLang="zh-CN" sz="1693" dirty="0"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872724" y="8183963"/>
              <a:ext cx="900379" cy="913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2117" b="1">
                  <a:latin typeface="思源黑体 CN Normal" panose="020B0400000000000000" charset="-122"/>
                  <a:ea typeface="思源黑体 CN Normal" panose="020B0400000000000000" charset="-122"/>
                </a:rPr>
                <a:t>01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559525" y="3597901"/>
            <a:ext cx="2496097" cy="2000611"/>
            <a:chOff x="6671356" y="7835069"/>
            <a:chExt cx="4717415" cy="3780986"/>
          </a:xfrm>
        </p:grpSpPr>
        <p:sp>
          <p:nvSpPr>
            <p:cNvPr id="28" name="ïŝḷîdê"/>
            <p:cNvSpPr/>
            <p:nvPr/>
          </p:nvSpPr>
          <p:spPr bwMode="auto">
            <a:xfrm>
              <a:off x="8360165" y="7835069"/>
              <a:ext cx="1470719" cy="1477231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8384" tIns="24192" rIns="48384" bIns="24192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119299" indent="-119299" algn="ctr" fontAlgn="base">
                <a:spcBef>
                  <a:spcPct val="0"/>
                </a:spcBef>
                <a:spcAft>
                  <a:spcPct val="0"/>
                </a:spcAft>
              </a:pPr>
              <a:endParaRPr sz="1905" kern="0">
                <a:solidFill>
                  <a:prstClr val="black"/>
                </a:solidFill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26" name="ïṧľíḋè"/>
            <p:cNvSpPr/>
            <p:nvPr/>
          </p:nvSpPr>
          <p:spPr bwMode="auto">
            <a:xfrm>
              <a:off x="6725966" y="10157264"/>
              <a:ext cx="4662805" cy="1458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en-US" altLang="zh-CN" sz="1270">
                <a:latin typeface="思源黑体 CN Normal" panose="020B0400000000000000" charset="-122"/>
                <a:ea typeface="思源黑体 CN Normal" panose="020B0400000000000000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70">
                  <a:latin typeface="思源黑体 CN Normal" panose="020B0400000000000000" charset="-122"/>
                  <a:ea typeface="思源黑体 CN Normal" panose="020B0400000000000000" charset="-122"/>
                </a:rPr>
                <a:t>长期从事简单的</a:t>
              </a:r>
              <a:r>
                <a:rPr lang="en-US" altLang="zh-CN" sz="1270">
                  <a:latin typeface="思源黑体 CN Normal" panose="020B0400000000000000" charset="-122"/>
                  <a:ea typeface="思源黑体 CN Normal" panose="020B0400000000000000" charset="-122"/>
                </a:rPr>
                <a:t>UI</a:t>
              </a:r>
              <a:r>
                <a:rPr lang="zh-CN" altLang="en-US" sz="1270">
                  <a:latin typeface="思源黑体 CN Normal" panose="020B0400000000000000" charset="-122"/>
                  <a:ea typeface="思源黑体 CN Normal" panose="020B0400000000000000" charset="-122"/>
                </a:rPr>
                <a:t>界面开发，对原理和底层开发了解不深</a:t>
              </a:r>
              <a:endParaRPr lang="en-US" altLang="zh-CN" sz="1270">
                <a:latin typeface="思源黑体 CN Normal" panose="020B0400000000000000" charset="-122"/>
                <a:ea typeface="思源黑体 CN Normal" panose="020B0400000000000000" charset="-122"/>
              </a:endParaRPr>
            </a:p>
            <a:p>
              <a:pPr algn="ctr">
                <a:lnSpc>
                  <a:spcPct val="130000"/>
                </a:lnSpc>
              </a:pPr>
              <a:endParaRPr lang="en-US" altLang="zh-CN" sz="1270"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27" name="ïṡļíḋê"/>
            <p:cNvSpPr txBox="1"/>
            <p:nvPr/>
          </p:nvSpPr>
          <p:spPr bwMode="auto">
            <a:xfrm>
              <a:off x="6856726" y="9405901"/>
              <a:ext cx="4477599" cy="756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693">
                  <a:latin typeface="思源黑体 CN Normal" panose="020B0400000000000000" charset="-122"/>
                  <a:ea typeface="思源黑体 CN Normal" panose="020B0400000000000000" charset="-122"/>
                </a:rPr>
                <a:t>基础知识薄弱</a:t>
              </a:r>
              <a:endParaRPr lang="en-US" altLang="zh-CN" sz="1693" dirty="0"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6671356" y="7835069"/>
              <a:ext cx="0" cy="3780986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/>
          </p:nvSpPr>
          <p:spPr>
            <a:xfrm>
              <a:off x="8645359" y="8132047"/>
              <a:ext cx="900379" cy="913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2117" b="1" dirty="0">
                  <a:latin typeface="思源黑体 CN Normal" panose="020B0400000000000000" charset="-122"/>
                  <a:ea typeface="思源黑体 CN Normal" panose="020B0400000000000000" charset="-122"/>
                </a:rPr>
                <a:t>02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194111" y="3597901"/>
            <a:ext cx="2467289" cy="2000611"/>
            <a:chOff x="11519694" y="7835069"/>
            <a:chExt cx="4662969" cy="3780986"/>
          </a:xfrm>
        </p:grpSpPr>
        <p:sp>
          <p:nvSpPr>
            <p:cNvPr id="24" name="ísľîḍe"/>
            <p:cNvSpPr/>
            <p:nvPr/>
          </p:nvSpPr>
          <p:spPr bwMode="auto">
            <a:xfrm>
              <a:off x="13208503" y="7835069"/>
              <a:ext cx="1470719" cy="1477231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8384" tIns="24192" rIns="48384" bIns="24192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119299" indent="-119299" algn="ctr" fontAlgn="base">
                <a:spcBef>
                  <a:spcPct val="0"/>
                </a:spcBef>
                <a:spcAft>
                  <a:spcPct val="0"/>
                </a:spcAft>
              </a:pPr>
              <a:endParaRPr sz="1905" kern="0">
                <a:solidFill>
                  <a:prstClr val="black"/>
                </a:solidFill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22" name="ïŝ1îdè"/>
            <p:cNvSpPr/>
            <p:nvPr/>
          </p:nvSpPr>
          <p:spPr bwMode="auto">
            <a:xfrm>
              <a:off x="11705064" y="10162026"/>
              <a:ext cx="4477599" cy="1454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en-US" altLang="zh-CN" sz="1270">
                <a:latin typeface="思源黑体 CN Normal" panose="020B0400000000000000" charset="-122"/>
                <a:ea typeface="思源黑体 CN Normal" panose="020B0400000000000000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70">
                  <a:latin typeface="思源黑体 CN Normal" panose="020B0400000000000000" charset="-122"/>
                  <a:ea typeface="思源黑体 CN Normal" panose="020B0400000000000000" charset="-122"/>
                </a:rPr>
                <a:t>长期在小型软件公司、外包公司工作，只接触部分开发内容</a:t>
              </a:r>
            </a:p>
          </p:txBody>
        </p:sp>
        <p:sp>
          <p:nvSpPr>
            <p:cNvPr id="23" name="î$1íḍe"/>
            <p:cNvSpPr txBox="1"/>
            <p:nvPr/>
          </p:nvSpPr>
          <p:spPr bwMode="auto">
            <a:xfrm>
              <a:off x="11705064" y="9405901"/>
              <a:ext cx="4477599" cy="756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693">
                  <a:latin typeface="思源黑体 CN Normal" panose="020B0400000000000000" charset="-122"/>
                  <a:ea typeface="思源黑体 CN Normal" panose="020B0400000000000000" charset="-122"/>
                </a:rPr>
                <a:t>项目经验零碎</a:t>
              </a:r>
              <a:endParaRPr lang="en-US" altLang="zh-CN" sz="1693" dirty="0"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1519694" y="7835069"/>
              <a:ext cx="0" cy="3780986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/>
            <p:cNvSpPr txBox="1"/>
            <p:nvPr/>
          </p:nvSpPr>
          <p:spPr>
            <a:xfrm>
              <a:off x="13478259" y="8183963"/>
              <a:ext cx="900379" cy="913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2117" b="1" dirty="0">
                  <a:latin typeface="思源黑体 CN Normal" panose="020B0400000000000000" charset="-122"/>
                  <a:ea typeface="思源黑体 CN Normal" panose="020B0400000000000000" charset="-122"/>
                </a:rPr>
                <a:t>03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661372" y="3597901"/>
            <a:ext cx="2467289" cy="2000611"/>
            <a:chOff x="16368032" y="7835069"/>
            <a:chExt cx="4662968" cy="3780986"/>
          </a:xfrm>
        </p:grpSpPr>
        <p:sp>
          <p:nvSpPr>
            <p:cNvPr id="20" name="ïṧļiḋê"/>
            <p:cNvSpPr/>
            <p:nvPr/>
          </p:nvSpPr>
          <p:spPr bwMode="auto">
            <a:xfrm>
              <a:off x="18056840" y="7835069"/>
              <a:ext cx="1470719" cy="1477231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8384" tIns="24192" rIns="48384" bIns="24192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119299" indent="-119299" algn="ctr" fontAlgn="base">
                <a:spcBef>
                  <a:spcPct val="0"/>
                </a:spcBef>
                <a:spcAft>
                  <a:spcPct val="0"/>
                </a:spcAft>
              </a:pPr>
              <a:endParaRPr sz="1905" kern="0">
                <a:solidFill>
                  <a:prstClr val="black"/>
                </a:solidFill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18" name="îṧlidê"/>
            <p:cNvSpPr/>
            <p:nvPr/>
          </p:nvSpPr>
          <p:spPr bwMode="auto">
            <a:xfrm>
              <a:off x="16553401" y="10162026"/>
              <a:ext cx="4477599" cy="1454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en-US" altLang="zh-CN" sz="1270">
                <a:latin typeface="思源黑体 CN Normal" panose="020B0400000000000000" charset="-122"/>
                <a:ea typeface="思源黑体 CN Normal" panose="020B0400000000000000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70">
                  <a:latin typeface="思源黑体 CN Normal" panose="020B0400000000000000" charset="-122"/>
                  <a:ea typeface="思源黑体 CN Normal" panose="020B0400000000000000" charset="-122"/>
                </a:rPr>
                <a:t>只招收真心想和我们一起学习，共同进步的朋友。</a:t>
              </a:r>
              <a:endParaRPr lang="en-US" altLang="zh-CN" sz="1270" dirty="0"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19" name="îşļiḑé"/>
            <p:cNvSpPr txBox="1"/>
            <p:nvPr/>
          </p:nvSpPr>
          <p:spPr bwMode="auto">
            <a:xfrm>
              <a:off x="16553401" y="9405901"/>
              <a:ext cx="4477599" cy="756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693">
                  <a:latin typeface="思源黑体 CN Normal" panose="020B0400000000000000" charset="-122"/>
                  <a:ea typeface="思源黑体 CN Normal" panose="020B0400000000000000" charset="-122"/>
                </a:rPr>
                <a:t>渴望快速提升自己</a:t>
              </a:r>
              <a:endParaRPr lang="en-US" altLang="zh-CN" sz="1693" dirty="0"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16368032" y="7835069"/>
              <a:ext cx="0" cy="3780986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/>
          </p:nvSpPr>
          <p:spPr>
            <a:xfrm>
              <a:off x="18326597" y="8183963"/>
              <a:ext cx="900378" cy="913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2117" b="1" dirty="0">
                  <a:latin typeface="思源黑体 CN Normal" panose="020B0400000000000000" charset="-122"/>
                  <a:ea typeface="思源黑体 CN Normal" panose="020B0400000000000000" charset="-122"/>
                </a:rPr>
                <a:t>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446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7" y="184"/>
            <a:ext cx="12191347" cy="1233488"/>
          </a:xfrm>
          <a:prstGeom prst="rect">
            <a:avLst/>
          </a:prstGeom>
          <a:solidFill>
            <a:srgbClr val="1577B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6"/>
          <p:cNvSpPr>
            <a:spLocks noGrp="1"/>
          </p:cNvSpPr>
          <p:nvPr/>
        </p:nvSpPr>
        <p:spPr>
          <a:xfrm>
            <a:off x="381574" y="325683"/>
            <a:ext cx="11428897" cy="582535"/>
          </a:xfrm>
          <a:prstGeom prst="rect">
            <a:avLst/>
          </a:prstGeom>
        </p:spPr>
        <p:txBody>
          <a:bodyPr vert="horz" lIns="64509" tIns="32255" rIns="64509" bIns="32255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腾讯课堂权威保障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99334" y="1587485"/>
            <a:ext cx="2078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</a:rPr>
              <a:t>01</a:t>
            </a:r>
            <a:endParaRPr lang="zh-CN" altLang="en-US" sz="3600" dirty="0">
              <a:solidFill>
                <a:schemeClr val="accent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31738" y="1697663"/>
            <a:ext cx="2078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支付保障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031738" y="2184778"/>
            <a:ext cx="568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腾讯课堂为保障学员支付安全，采用淘宝中间机制，直接打款给腾讯，同时监督码牛教学质量和后续服务</a:t>
            </a:r>
          </a:p>
        </p:txBody>
      </p:sp>
      <p:sp>
        <p:nvSpPr>
          <p:cNvPr id="4" name="矩形 3"/>
          <p:cNvSpPr/>
          <p:nvPr/>
        </p:nvSpPr>
        <p:spPr>
          <a:xfrm>
            <a:off x="1320097" y="2136445"/>
            <a:ext cx="560687" cy="45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199334" y="3318078"/>
            <a:ext cx="2078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</a:rPr>
              <a:t>02</a:t>
            </a:r>
            <a:endParaRPr lang="zh-CN" altLang="en-US" sz="3600" dirty="0">
              <a:solidFill>
                <a:schemeClr val="accent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31738" y="3428255"/>
            <a:ext cx="2078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师资力量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061929" y="4046122"/>
            <a:ext cx="568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师资来自于一线</a:t>
            </a:r>
            <a:r>
              <a:rPr lang="en-US" altLang="zh-CN" sz="1400" dirty="0"/>
              <a:t>BAT</a:t>
            </a:r>
            <a:r>
              <a:rPr lang="zh-CN" altLang="en-US" sz="1400" dirty="0"/>
              <a:t>，有着雄厚的技术实力和经验，同时大部分师资也是网易特邀讲师，有着丰富的授课经验</a:t>
            </a:r>
          </a:p>
        </p:txBody>
      </p:sp>
      <p:sp>
        <p:nvSpPr>
          <p:cNvPr id="14" name="矩形 13"/>
          <p:cNvSpPr/>
          <p:nvPr/>
        </p:nvSpPr>
        <p:spPr>
          <a:xfrm>
            <a:off x="1320097" y="3867037"/>
            <a:ext cx="560687" cy="45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287520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38745" y="3289461"/>
            <a:ext cx="163303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David </a:t>
            </a:r>
            <a:r>
              <a:rPr lang="zh-CN" altLang="en-US" sz="1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  </a:t>
            </a:r>
            <a:r>
              <a:rPr lang="en-US" altLang="zh-CN" sz="1000" b="1" dirty="0" err="1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复旦大学工程硕士</a:t>
            </a:r>
            <a:r>
              <a:rPr lang="en-US" altLang="zh-CN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，</a:t>
            </a:r>
            <a:r>
              <a:rPr lang="zh-CN" altLang="zh-CN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原</a:t>
            </a:r>
            <a:r>
              <a:rPr lang="en-US" altLang="zh-CN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Oppo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资深研发工程师，网易特邀</a:t>
            </a:r>
            <a:r>
              <a:rPr lang="en-US" altLang="zh-CN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讲师，</a:t>
            </a:r>
            <a:r>
              <a:rPr lang="en-US" altLang="zh-CN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专注技术十年，产品控、代码控，拥有丰富的项目经验，主持研发了多个成功上线的大型互联网项目。热爱互联网，热衷于各种Android底层技术，精通NDK  </a:t>
            </a:r>
            <a:r>
              <a:rPr lang="en-US" altLang="zh-CN" sz="1000" dirty="0" err="1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架构和前端开发，擅长移动互联网高并发、可维护性架构设计，有丰富的实战经验</a:t>
            </a:r>
            <a:r>
              <a:rPr lang="en-US" altLang="zh-CN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。 </a:t>
            </a:r>
          </a:p>
          <a:p>
            <a:pPr algn="l"/>
            <a:endParaRPr lang="en-US" altLang="zh-CN" sz="1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1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20640" y="3187482"/>
            <a:ext cx="1887709" cy="2471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4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 River</a:t>
            </a:r>
            <a:r>
              <a:rPr lang="en-US" altLang="zh-CN" sz="9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《Android开发入门与实战第二版》作者之一</a:t>
            </a:r>
            <a:r>
              <a:rPr lang="zh-CN" altLang="en-US" sz="9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，《NFC：Arduino、Android与PhoneGap近场通信》译者，国内首批</a:t>
            </a:r>
            <a:r>
              <a:rPr lang="en-US" altLang="zh-CN" sz="9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</a:t>
            </a:r>
            <a:r>
              <a:rPr lang="zh-CN" altLang="en-US" sz="9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开发，曾任职于银联，华夏幸福等知名公司，擅长项目重构，架构，以及性能优化，拥有多年的项目开发以及管理经验，原网易特邀</a:t>
            </a:r>
            <a:r>
              <a:rPr lang="en-US" altLang="zh-CN" sz="9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</a:t>
            </a:r>
            <a:r>
              <a:rPr lang="zh-CN" altLang="en-US" sz="9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讲师。授课风格幽默风趣，有激情，注重站在学员的角度考虑问题。</a:t>
            </a:r>
            <a:endParaRPr lang="en-US" altLang="zh-CN" sz="9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9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47644" y="3289461"/>
            <a:ext cx="169713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 Zee</a:t>
            </a:r>
            <a:r>
              <a:rPr lang="zh-CN" altLang="en-US" sz="1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 </a:t>
            </a:r>
            <a:r>
              <a:rPr lang="en-US" altLang="zh-CN" sz="1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中南大学计算机信息专业毕业，前新浪架构师，58同城项目负责人。8年Android行业从业经验，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丰富的项目研发以及管理经验，原</a:t>
            </a:r>
            <a:r>
              <a:rPr lang="en-US" altLang="zh-CN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网易特邀Android讲师，对架构方面有深入的研究。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授课激情有活力，能耐心帮助学员解决项目中遇到的问题。</a:t>
            </a:r>
            <a:endParaRPr lang="en-US" altLang="zh-CN" sz="1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1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644" y="1236517"/>
            <a:ext cx="1604841" cy="1618127"/>
          </a:xfrm>
          <a:prstGeom prst="rect">
            <a:avLst/>
          </a:prstGeom>
        </p:spPr>
      </p:pic>
      <p:sp>
        <p:nvSpPr>
          <p:cNvPr id="8" name="FLYING IMPRESSION FID FEIZHAO    qq:1964271550"/>
          <p:cNvSpPr txBox="1"/>
          <p:nvPr/>
        </p:nvSpPr>
        <p:spPr>
          <a:xfrm>
            <a:off x="1038744" y="6353982"/>
            <a:ext cx="9618585" cy="272382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en-US" altLang="zh-CN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David</a:t>
            </a:r>
            <a:r>
              <a:rPr lang="zh-CN" altLang="en-US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老师</a:t>
            </a:r>
            <a:r>
              <a:rPr lang="en-US" altLang="zh-CN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1051917835</a:t>
            </a:r>
            <a:endParaRPr lang="zh-CN" altLang="en-US" sz="9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745" y="1221038"/>
            <a:ext cx="1522196" cy="15976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640" y="1242979"/>
            <a:ext cx="1625959" cy="1605202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7746174" y="3272522"/>
            <a:ext cx="1735385" cy="226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1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11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Andy 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华中科技大学计算机相关专业硕士，全栈工程师，精通前端和后端。曾任职于华为，阿里巴巴等知名公司。</a:t>
            </a:r>
            <a:r>
              <a:rPr lang="en-US" altLang="zh-CN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讲师，拥有多年的项目开发经验和管理经验，注重为学员解决疑难问题，授课逻辑严谨而风趣。格言是“授业不只要有广度，更要有深度</a:t>
            </a:r>
            <a:endParaRPr lang="en-US" altLang="zh-CN" sz="1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pic>
        <p:nvPicPr>
          <p:cNvPr id="1026" name="Picture 2" descr="http://10.url.cn/eth/ajNVdqHZLLCGm1Yz7Pmpj9BuoiamYtw6sibLuxkibicst4q2rIxCnfgCpA6kpgrTLJKfghFmupDaa2g/1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174" y="1252874"/>
            <a:ext cx="1483923" cy="156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375806" y="199508"/>
            <a:ext cx="5714733" cy="582548"/>
          </a:xfrm>
        </p:spPr>
        <p:txBody>
          <a:bodyPr/>
          <a:lstStyle/>
          <a:p>
            <a:r>
              <a:rPr lang="zh-CN" altLang="en-US" dirty="0" smtClean="0"/>
              <a:t>师资力量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9786248" y="3240688"/>
            <a:ext cx="1735385" cy="205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1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11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Damon</a:t>
            </a:r>
            <a:r>
              <a:rPr lang="zh-CN" altLang="en-US" sz="11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</a:t>
            </a:r>
            <a:r>
              <a:rPr lang="en-US" altLang="zh-CN" sz="11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华中科技大学计算机相关专业硕士，十余年互联网从业经验；曾就职于华为，小米，担任项目经理，技术经理等； </a:t>
            </a:r>
            <a:r>
              <a:rPr lang="en-US" altLang="zh-CN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专精领域：精通</a:t>
            </a:r>
            <a:r>
              <a:rPr lang="en-US" altLang="zh-CN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 </a:t>
            </a:r>
            <a:r>
              <a:rPr lang="en-US" altLang="zh-CN" sz="1000" dirty="0" err="1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FrameWork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源码及性能优化；华为鸿蒙系统架构设计，专注</a:t>
            </a:r>
            <a:r>
              <a:rPr lang="en-US" altLang="zh-CN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NDK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底层设计与开发。</a:t>
            </a:r>
            <a:endParaRPr lang="en-US" altLang="zh-CN" sz="1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pic>
        <p:nvPicPr>
          <p:cNvPr id="1028" name="Picture 4" descr="http://10.url.cn/eth/ajNVdqHZLLAz9BIMUCxNK5fIAWdZpGvS61dgwj1nwqCdta3F41Bvj5n4qvf8bSOohXg0icw9KKHs/1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343" y="1252874"/>
            <a:ext cx="1561712" cy="156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279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zh-CN" altLang="en-US"/>
              <a:t>学员疑问</a:t>
            </a:r>
            <a:endParaRPr lang="en-US"/>
          </a:p>
        </p:txBody>
      </p:sp>
      <p:sp>
        <p:nvSpPr>
          <p:cNvPr id="5" name="文本框 4"/>
          <p:cNvSpPr txBox="1"/>
          <p:nvPr/>
        </p:nvSpPr>
        <p:spPr>
          <a:xfrm>
            <a:off x="381575" y="1475624"/>
            <a:ext cx="8505213" cy="3513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93180" indent="-393180">
              <a:lnSpc>
                <a:spcPct val="150000"/>
              </a:lnSpc>
              <a:buFont typeface="+mj-lt"/>
              <a:buAutoNum type="arabicParenR"/>
            </a:pPr>
            <a:r>
              <a:rPr lang="zh-CN" altLang="en-US" sz="2117" dirty="0">
                <a:latin typeface="思源黑体 CN Normal" panose="020B0400000000000000" charset="-122"/>
                <a:ea typeface="思源黑体 CN Normal" panose="020B0400000000000000" charset="-122"/>
              </a:rPr>
              <a:t> 我需要掌握哪些基础，才能开始学习</a:t>
            </a:r>
            <a:r>
              <a:rPr lang="en-US" altLang="zh-CN" sz="2117" dirty="0">
                <a:latin typeface="思源黑体 CN Normal" panose="020B0400000000000000" charset="-122"/>
                <a:ea typeface="思源黑体 CN Normal" panose="020B0400000000000000" charset="-122"/>
              </a:rPr>
              <a:t>Android</a:t>
            </a:r>
            <a:r>
              <a:rPr lang="zh-CN" altLang="en-US" sz="2117" dirty="0">
                <a:latin typeface="思源黑体 CN Normal" panose="020B0400000000000000" charset="-122"/>
                <a:ea typeface="思源黑体 CN Normal" panose="020B0400000000000000" charset="-122"/>
              </a:rPr>
              <a:t>高级课程。</a:t>
            </a:r>
            <a:endParaRPr lang="en-US" altLang="zh-CN" sz="2117" dirty="0"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marL="393180" indent="-393180">
              <a:lnSpc>
                <a:spcPct val="150000"/>
              </a:lnSpc>
              <a:buFont typeface="+mj-lt"/>
              <a:buAutoNum type="arabicParenR"/>
            </a:pPr>
            <a:r>
              <a:rPr lang="en-US" sz="2117" dirty="0">
                <a:latin typeface="思源黑体 CN Normal" panose="020B0400000000000000" charset="-122"/>
                <a:ea typeface="思源黑体 CN Normal" panose="020B0400000000000000" charset="-122"/>
              </a:rPr>
              <a:t> </a:t>
            </a:r>
            <a:r>
              <a:rPr lang="zh-CN" altLang="en-US" sz="2117" dirty="0">
                <a:latin typeface="思源黑体 CN Normal" panose="020B0400000000000000" charset="-122"/>
                <a:ea typeface="思源黑体 CN Normal" panose="020B0400000000000000" charset="-122"/>
              </a:rPr>
              <a:t>怎么构建一套符合自己自身情况的知识体系。</a:t>
            </a:r>
            <a:endParaRPr lang="en-US" altLang="zh-CN" sz="2117" dirty="0"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marL="393180" indent="-393180">
              <a:lnSpc>
                <a:spcPct val="150000"/>
              </a:lnSpc>
              <a:buFont typeface="+mj-lt"/>
              <a:buAutoNum type="arabicParenR"/>
            </a:pPr>
            <a:r>
              <a:rPr lang="en-US" sz="2117" dirty="0">
                <a:latin typeface="思源黑体 CN Normal" panose="020B0400000000000000" charset="-122"/>
                <a:ea typeface="思源黑体 CN Normal" panose="020B0400000000000000" charset="-122"/>
              </a:rPr>
              <a:t> </a:t>
            </a:r>
            <a:r>
              <a:rPr lang="zh-CN" altLang="en-US" sz="2117" dirty="0">
                <a:latin typeface="思源黑体 CN Normal" panose="020B0400000000000000" charset="-122"/>
                <a:ea typeface="思源黑体 CN Normal" panose="020B0400000000000000" charset="-122"/>
              </a:rPr>
              <a:t>互联网公司中的开发，和传统</a:t>
            </a:r>
            <a:r>
              <a:rPr lang="en-US" altLang="zh-CN" sz="2117" dirty="0">
                <a:latin typeface="思源黑体 CN Normal" panose="020B0400000000000000" charset="-122"/>
                <a:ea typeface="思源黑体 CN Normal" panose="020B0400000000000000" charset="-122"/>
              </a:rPr>
              <a:t>IT</a:t>
            </a:r>
            <a:r>
              <a:rPr lang="zh-CN" altLang="en-US" sz="2117" dirty="0">
                <a:latin typeface="思源黑体 CN Normal" panose="020B0400000000000000" charset="-122"/>
                <a:ea typeface="思源黑体 CN Normal" panose="020B0400000000000000" charset="-122"/>
              </a:rPr>
              <a:t>行业或者外包公司有什么区别？</a:t>
            </a:r>
            <a:endParaRPr lang="en-US" altLang="zh-CN" sz="2117" dirty="0"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marL="393180" indent="-393180">
              <a:lnSpc>
                <a:spcPct val="150000"/>
              </a:lnSpc>
              <a:buFont typeface="+mj-lt"/>
              <a:buAutoNum type="arabicParenR"/>
            </a:pPr>
            <a:r>
              <a:rPr lang="en-US" sz="2117" dirty="0">
                <a:latin typeface="思源黑体 CN Normal" panose="020B0400000000000000" charset="-122"/>
                <a:ea typeface="思源黑体 CN Normal" panose="020B0400000000000000" charset="-122"/>
              </a:rPr>
              <a:t> </a:t>
            </a:r>
            <a:r>
              <a:rPr lang="zh-CN" altLang="en-US" sz="2117" dirty="0">
                <a:latin typeface="思源黑体 CN Normal" panose="020B0400000000000000" charset="-122"/>
                <a:ea typeface="思源黑体 CN Normal" panose="020B0400000000000000" charset="-122"/>
              </a:rPr>
              <a:t>学完这套课程，我需要多久时间？现在加入还能跟上课程进度吗？</a:t>
            </a:r>
            <a:endParaRPr lang="en-US" altLang="zh-CN" sz="2117" dirty="0"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marL="393180" indent="-393180">
              <a:lnSpc>
                <a:spcPct val="150000"/>
              </a:lnSpc>
              <a:buFont typeface="+mj-lt"/>
              <a:buAutoNum type="arabicParenR"/>
            </a:pPr>
            <a:r>
              <a:rPr lang="en-US" sz="2117" dirty="0">
                <a:latin typeface="思源黑体 CN Normal" panose="020B0400000000000000" charset="-122"/>
                <a:ea typeface="思源黑体 CN Normal" panose="020B0400000000000000" charset="-122"/>
              </a:rPr>
              <a:t> </a:t>
            </a:r>
            <a:r>
              <a:rPr lang="zh-CN" altLang="en-US" sz="2117" dirty="0">
                <a:latin typeface="思源黑体 CN Normal" panose="020B0400000000000000" charset="-122"/>
                <a:ea typeface="思源黑体 CN Normal" panose="020B0400000000000000" charset="-122"/>
              </a:rPr>
              <a:t>去一线互联网公司面试，有没有要特别注意的地方。</a:t>
            </a:r>
            <a:endParaRPr lang="en-US" altLang="zh-CN" sz="2117" dirty="0"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marL="393180" indent="-393180">
              <a:lnSpc>
                <a:spcPct val="150000"/>
              </a:lnSpc>
              <a:buFont typeface="+mj-lt"/>
              <a:buAutoNum type="arabicParenR"/>
            </a:pPr>
            <a:r>
              <a:rPr lang="en-US" sz="2117" dirty="0">
                <a:latin typeface="思源黑体 CN Normal" panose="020B0400000000000000" charset="-122"/>
                <a:ea typeface="思源黑体 CN Normal" panose="020B0400000000000000" charset="-122"/>
              </a:rPr>
              <a:t> </a:t>
            </a:r>
            <a:r>
              <a:rPr lang="zh-CN" altLang="en-US" sz="2117" dirty="0">
                <a:latin typeface="思源黑体 CN Normal" panose="020B0400000000000000" charset="-122"/>
                <a:ea typeface="思源黑体 CN Normal" panose="020B0400000000000000" charset="-122"/>
              </a:rPr>
              <a:t>课程内容讲解的深度如何。</a:t>
            </a:r>
            <a:endParaRPr lang="en-US" altLang="zh-CN" sz="2117" dirty="0"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marL="393180" indent="-393180">
              <a:lnSpc>
                <a:spcPct val="150000"/>
              </a:lnSpc>
              <a:buFont typeface="+mj-lt"/>
              <a:buAutoNum type="arabicParenR"/>
            </a:pPr>
            <a:r>
              <a:rPr lang="en-US" sz="2117" dirty="0">
                <a:latin typeface="思源黑体 CN Normal" panose="020B0400000000000000" charset="-122"/>
                <a:ea typeface="思源黑体 CN Normal" panose="020B0400000000000000" charset="-122"/>
              </a:rPr>
              <a:t> </a:t>
            </a:r>
            <a:r>
              <a:rPr lang="zh-CN" altLang="en-US" sz="2117" dirty="0">
                <a:latin typeface="思源黑体 CN Normal" panose="020B0400000000000000" charset="-122"/>
                <a:ea typeface="思源黑体 CN Normal" panose="020B0400000000000000" charset="-122"/>
              </a:rPr>
              <a:t>已经工作</a:t>
            </a:r>
            <a:r>
              <a:rPr lang="en-US" altLang="zh-CN" sz="2117" dirty="0">
                <a:latin typeface="思源黑体 CN Normal" panose="020B0400000000000000" charset="-122"/>
                <a:ea typeface="思源黑体 CN Normal" panose="020B0400000000000000" charset="-122"/>
              </a:rPr>
              <a:t>5</a:t>
            </a:r>
            <a:r>
              <a:rPr lang="zh-CN" altLang="en-US" sz="2117" dirty="0">
                <a:latin typeface="思源黑体 CN Normal" panose="020B0400000000000000" charset="-122"/>
                <a:ea typeface="思源黑体 CN Normal" panose="020B0400000000000000" charset="-122"/>
              </a:rPr>
              <a:t>年或者更久时间了，来学习这个课程还有用吗？</a:t>
            </a:r>
            <a:endParaRPr lang="en-US" sz="2117" dirty="0"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436030" y="4231689"/>
            <a:ext cx="2914074" cy="418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17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扫码领优惠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026" y="2049048"/>
            <a:ext cx="2142396" cy="211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1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835725" y="213002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23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课程小结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268" y="274631"/>
            <a:ext cx="11429508" cy="582579"/>
          </a:xfrm>
        </p:spPr>
        <p:txBody>
          <a:bodyPr/>
          <a:lstStyle/>
          <a:p>
            <a:r>
              <a:rPr lang="zh-CN" altLang="en-US" dirty="0" smtClean="0"/>
              <a:t>为什么需要</a:t>
            </a:r>
            <a:r>
              <a:rPr lang="en-US" altLang="zh-CN" dirty="0" smtClean="0"/>
              <a:t>Binder</a:t>
            </a:r>
            <a:endParaRPr lang="zh-CN" dirty="0" smtClean="0"/>
          </a:p>
        </p:txBody>
      </p:sp>
      <p:pic>
        <p:nvPicPr>
          <p:cNvPr id="4" name="图片 3" descr="3D小人【三元素 为设计而生 3png.com】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244" y="1486222"/>
            <a:ext cx="4999183" cy="3150110"/>
          </a:xfrm>
          <a:prstGeom prst="rect">
            <a:avLst/>
          </a:prstGeom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2759060" y="4636332"/>
            <a:ext cx="11429508" cy="58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75" kern="120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r>
              <a:rPr lang="en-US" altLang="zh-CN" sz="2000" dirty="0" smtClean="0">
                <a:solidFill>
                  <a:schemeClr val="tx1"/>
                </a:solidFill>
              </a:rPr>
              <a:t>Linux</a:t>
            </a:r>
            <a:r>
              <a:rPr lang="zh-CN" altLang="en-US" sz="2000" dirty="0" smtClean="0">
                <a:solidFill>
                  <a:schemeClr val="tx1"/>
                </a:solidFill>
              </a:rPr>
              <a:t>已有进程通信了，为什么</a:t>
            </a:r>
            <a:r>
              <a:rPr lang="en-US" altLang="zh-CN" sz="2000" dirty="0" smtClean="0">
                <a:solidFill>
                  <a:schemeClr val="tx1"/>
                </a:solidFill>
              </a:rPr>
              <a:t>Android</a:t>
            </a:r>
            <a:r>
              <a:rPr lang="zh-CN" altLang="en-US" sz="2000" dirty="0">
                <a:solidFill>
                  <a:schemeClr val="tx1"/>
                </a:solidFill>
              </a:rPr>
              <a:t>还</a:t>
            </a:r>
            <a:r>
              <a:rPr lang="zh-CN" altLang="en-US" sz="2000" dirty="0" smtClean="0">
                <a:solidFill>
                  <a:schemeClr val="tx1"/>
                </a:solidFill>
              </a:rPr>
              <a:t>需要单独</a:t>
            </a:r>
            <a:endParaRPr lang="zh-CN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1153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460" y="216638"/>
            <a:ext cx="11428895" cy="582548"/>
          </a:xfrm>
        </p:spPr>
        <p:txBody>
          <a:bodyPr/>
          <a:lstStyle/>
          <a:p>
            <a:endParaRPr lang="zh-CN" altLang="en-US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8" y="0"/>
            <a:ext cx="11119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9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/>
              <a:t>我们能为您带来什么样的服务</a:t>
            </a:r>
            <a:endParaRPr lang="en-US" sz="2800" dirty="0"/>
          </a:p>
        </p:txBody>
      </p:sp>
      <p:sp>
        <p:nvSpPr>
          <p:cNvPr id="2" name="圆角矩形 1"/>
          <p:cNvSpPr/>
          <p:nvPr/>
        </p:nvSpPr>
        <p:spPr>
          <a:xfrm>
            <a:off x="1121701" y="1337206"/>
            <a:ext cx="9764578" cy="4140458"/>
          </a:xfrm>
          <a:prstGeom prst="roundRect">
            <a:avLst>
              <a:gd name="adj" fmla="val 63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同侧圆角矩形 3"/>
          <p:cNvSpPr/>
          <p:nvPr/>
        </p:nvSpPr>
        <p:spPr>
          <a:xfrm>
            <a:off x="1121701" y="1337205"/>
            <a:ext cx="9755953" cy="836718"/>
          </a:xfrm>
          <a:prstGeom prst="round2SameRect">
            <a:avLst>
              <a:gd name="adj1" fmla="val 34475"/>
              <a:gd name="adj2" fmla="val 0"/>
            </a:avLst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2"/>
          <p:cNvSpPr txBox="1">
            <a:spLocks/>
          </p:cNvSpPr>
          <p:nvPr/>
        </p:nvSpPr>
        <p:spPr>
          <a:xfrm>
            <a:off x="4263237" y="1464289"/>
            <a:ext cx="5714733" cy="582548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r>
              <a:rPr lang="en-US" altLang="zh-CN" sz="2800" dirty="0">
                <a:solidFill>
                  <a:schemeClr val="bg1"/>
                </a:solidFill>
              </a:rPr>
              <a:t>VIP</a:t>
            </a:r>
            <a:r>
              <a:rPr lang="zh-CN" altLang="en-US" sz="2800" dirty="0">
                <a:solidFill>
                  <a:schemeClr val="bg1"/>
                </a:solidFill>
              </a:rPr>
              <a:t>课程服务体系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标题 2"/>
          <p:cNvSpPr txBox="1">
            <a:spLocks/>
          </p:cNvSpPr>
          <p:nvPr/>
        </p:nvSpPr>
        <p:spPr>
          <a:xfrm>
            <a:off x="1336163" y="2301005"/>
            <a:ext cx="5714733" cy="3038644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pPr marL="342910" indent="-342910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6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位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10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多年经验老师直播教学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每周一  周四  周六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 20:30-20:30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直播分享干货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7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*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24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小时终生答疑服务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终生学习新技术权限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10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个月完整直播学习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一线企业内推计划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线上教育唯一一家承诺 毕业三年 未涨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5K 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全面退费服务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标题 2"/>
          <p:cNvSpPr txBox="1">
            <a:spLocks/>
          </p:cNvSpPr>
          <p:nvPr/>
        </p:nvSpPr>
        <p:spPr>
          <a:xfrm>
            <a:off x="6853054" y="2298697"/>
            <a:ext cx="5714733" cy="3038644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pPr marL="342910" indent="-34291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提供视频，源码，</a:t>
            </a:r>
            <a:r>
              <a:rPr lang="en-US" altLang="zh-CN" sz="1400" dirty="0" err="1">
                <a:solidFill>
                  <a:schemeClr val="bg2">
                    <a:lumMod val="25000"/>
                  </a:schemeClr>
                </a:solidFill>
              </a:rPr>
              <a:t>ppt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，以及笔记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专题结束有对应考试，考核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1v1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学习计划制定，制定你专属的学习计划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职业规划，打造你自己的生涯梦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面试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1V1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辅导服务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学习方式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轮询直播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6132699" y="2173923"/>
            <a:ext cx="7200" cy="3303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52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LYING IMPRESSION FID FEIZHAO    qq:1964271550"/>
          <p:cNvSpPr txBox="1"/>
          <p:nvPr/>
        </p:nvSpPr>
        <p:spPr>
          <a:xfrm>
            <a:off x="7827857" y="1784619"/>
            <a:ext cx="1098482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799" dirty="0">
                <a:solidFill>
                  <a:srgbClr val="33C3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Toppro</a:t>
            </a:r>
          </a:p>
        </p:txBody>
      </p:sp>
      <p:sp>
        <p:nvSpPr>
          <p:cNvPr id="42" name="FLYING IMPRESSION FID FEIZHAO    qq:1964271550"/>
          <p:cNvSpPr txBox="1"/>
          <p:nvPr/>
        </p:nvSpPr>
        <p:spPr>
          <a:xfrm>
            <a:off x="7827857" y="2136152"/>
            <a:ext cx="279123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不再仅限于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死工资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，技术价值最大化。</a:t>
            </a:r>
          </a:p>
        </p:txBody>
      </p:sp>
      <p:sp>
        <p:nvSpPr>
          <p:cNvPr id="43" name="FLYING IMPRESSION FID FEIZHAO    qq:1964271550"/>
          <p:cNvSpPr txBox="1"/>
          <p:nvPr/>
        </p:nvSpPr>
        <p:spPr>
          <a:xfrm>
            <a:off x="7827857" y="4325647"/>
            <a:ext cx="1098482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799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1799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</a:p>
        </p:txBody>
      </p:sp>
      <p:sp>
        <p:nvSpPr>
          <p:cNvPr id="44" name="FLYING IMPRESSION FID FEIZHAO    qq:1964271550"/>
          <p:cNvSpPr txBox="1"/>
          <p:nvPr/>
        </p:nvSpPr>
        <p:spPr>
          <a:xfrm>
            <a:off x="7827857" y="4694959"/>
            <a:ext cx="279123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1-3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年工作经验的人学习完本课程未涨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，全额退费。</a:t>
            </a:r>
          </a:p>
        </p:txBody>
      </p:sp>
      <p:sp>
        <p:nvSpPr>
          <p:cNvPr id="45" name="FLYING IMPRESSION FID FEIZHAO    qq:1964271550"/>
          <p:cNvSpPr txBox="1"/>
          <p:nvPr/>
        </p:nvSpPr>
        <p:spPr>
          <a:xfrm>
            <a:off x="2603053" y="1784438"/>
            <a:ext cx="1788064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799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</a:p>
        </p:txBody>
      </p:sp>
      <p:sp>
        <p:nvSpPr>
          <p:cNvPr id="46" name="FLYING IMPRESSION FID FEIZHAO    qq:1964271550"/>
          <p:cNvSpPr txBox="1"/>
          <p:nvPr/>
        </p:nvSpPr>
        <p:spPr>
          <a:xfrm>
            <a:off x="1572906" y="2153931"/>
            <a:ext cx="281824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凡是基于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平台的应用开发都不再有技术壁垒。</a:t>
            </a:r>
          </a:p>
        </p:txBody>
      </p:sp>
      <p:sp>
        <p:nvSpPr>
          <p:cNvPr id="47" name="FLYING IMPRESSION FID FEIZHAO    qq:1964271550"/>
          <p:cNvSpPr txBox="1"/>
          <p:nvPr/>
        </p:nvSpPr>
        <p:spPr>
          <a:xfrm>
            <a:off x="3292669" y="4325647"/>
            <a:ext cx="1098482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799" dirty="0">
                <a:solidFill>
                  <a:srgbClr val="FCB0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人脉</a:t>
            </a:r>
          </a:p>
        </p:txBody>
      </p:sp>
      <p:sp>
        <p:nvSpPr>
          <p:cNvPr id="48" name="FLYING IMPRESSION FID FEIZHAO    qq:1964271550"/>
          <p:cNvSpPr txBox="1"/>
          <p:nvPr/>
        </p:nvSpPr>
        <p:spPr>
          <a:xfrm>
            <a:off x="1572906" y="4694960"/>
            <a:ext cx="2818245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不管是公司还是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Toppro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都有机会，能力接触到更高端的圈子，增加新的机遇。</a:t>
            </a:r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rot="2700000">
            <a:off x="4512893" y="2273867"/>
            <a:ext cx="1825527" cy="1462009"/>
          </a:xfrm>
          <a:prstGeom prst="roundRect">
            <a:avLst/>
          </a:prstGeom>
          <a:solidFill>
            <a:srgbClr val="EB5F56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>
              <a:solidFill>
                <a:schemeClr val="bg1"/>
              </a:solidFill>
            </a:endParaRPr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rot="2700000">
            <a:off x="6056442" y="2091545"/>
            <a:ext cx="1460422" cy="1825527"/>
          </a:xfrm>
          <a:prstGeom prst="roundRect">
            <a:avLst/>
          </a:prstGeom>
          <a:solidFill>
            <a:srgbClr val="33C3AB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>
              <a:solidFill>
                <a:schemeClr val="bg1"/>
              </a:solidFill>
            </a:endParaRPr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rot="2700000">
            <a:off x="5873328" y="3634302"/>
            <a:ext cx="1825527" cy="1462009"/>
          </a:xfrm>
          <a:prstGeom prst="roundRect">
            <a:avLst/>
          </a:prstGeom>
          <a:solidFill>
            <a:srgbClr val="364555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>
              <a:solidFill>
                <a:schemeClr val="bg1"/>
              </a:solidFill>
            </a:endParaRPr>
          </a:p>
        </p:txBody>
      </p:sp>
      <p:sp>
        <p:nvSpPr>
          <p:cNvPr id="54" name="FLYING IMPRESSION FID FEIZHAO    qq:1964271550"/>
          <p:cNvSpPr/>
          <p:nvPr/>
        </p:nvSpPr>
        <p:spPr bwMode="auto">
          <a:xfrm rot="2700000">
            <a:off x="4671181" y="3476806"/>
            <a:ext cx="1460422" cy="1825527"/>
          </a:xfrm>
          <a:prstGeom prst="roundRect">
            <a:avLst/>
          </a:prstGeom>
          <a:solidFill>
            <a:srgbClr val="FCB030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>
              <a:solidFill>
                <a:schemeClr val="bg1"/>
              </a:solidFill>
            </a:endParaRPr>
          </a:p>
        </p:txBody>
      </p:sp>
      <p:sp>
        <p:nvSpPr>
          <p:cNvPr id="58" name="FLYING IMPRESSION FID FEIZHAO    qq:1964271550"/>
          <p:cNvSpPr txBox="1"/>
          <p:nvPr/>
        </p:nvSpPr>
        <p:spPr>
          <a:xfrm>
            <a:off x="6324515" y="2677396"/>
            <a:ext cx="1098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Toppro</a:t>
            </a:r>
          </a:p>
        </p:txBody>
      </p:sp>
      <p:sp>
        <p:nvSpPr>
          <p:cNvPr id="60" name="FLYING IMPRESSION FID FEIZHAO    qq:1964271550"/>
          <p:cNvSpPr/>
          <p:nvPr/>
        </p:nvSpPr>
        <p:spPr>
          <a:xfrm>
            <a:off x="4794333" y="3318746"/>
            <a:ext cx="1372255" cy="779020"/>
          </a:xfrm>
          <a:custGeom>
            <a:avLst/>
            <a:gdLst>
              <a:gd name="connsiteX0" fmla="*/ 0 w 1624676"/>
              <a:gd name="connsiteY0" fmla="*/ 0 h 711399"/>
              <a:gd name="connsiteX1" fmla="*/ 1624676 w 1624676"/>
              <a:gd name="connsiteY1" fmla="*/ 0 h 711399"/>
              <a:gd name="connsiteX2" fmla="*/ 984649 w 1624676"/>
              <a:gd name="connsiteY2" fmla="*/ 640026 h 711399"/>
              <a:gd name="connsiteX3" fmla="*/ 640025 w 1624676"/>
              <a:gd name="connsiteY3" fmla="*/ 640026 h 711399"/>
              <a:gd name="connsiteX4" fmla="*/ 0 w 1624676"/>
              <a:gd name="connsiteY4" fmla="*/ 0 h 711399"/>
              <a:gd name="connsiteX0-1" fmla="*/ 0 w 1624676"/>
              <a:gd name="connsiteY0-2" fmla="*/ 67663 h 779062"/>
              <a:gd name="connsiteX1-3" fmla="*/ 778439 w 1624676"/>
              <a:gd name="connsiteY1-4" fmla="*/ 0 h 779062"/>
              <a:gd name="connsiteX2-5" fmla="*/ 1624676 w 1624676"/>
              <a:gd name="connsiteY2-6" fmla="*/ 67663 h 779062"/>
              <a:gd name="connsiteX3-7" fmla="*/ 984649 w 1624676"/>
              <a:gd name="connsiteY3-8" fmla="*/ 707689 h 779062"/>
              <a:gd name="connsiteX4-9" fmla="*/ 640025 w 1624676"/>
              <a:gd name="connsiteY4-10" fmla="*/ 707689 h 779062"/>
              <a:gd name="connsiteX5" fmla="*/ 0 w 1624676"/>
              <a:gd name="connsiteY5" fmla="*/ 67663 h 779062"/>
              <a:gd name="connsiteX0-11" fmla="*/ 0 w 1624676"/>
              <a:gd name="connsiteY0-12" fmla="*/ 67663 h 779062"/>
              <a:gd name="connsiteX1-13" fmla="*/ 778439 w 1624676"/>
              <a:gd name="connsiteY1-14" fmla="*/ 0 h 779062"/>
              <a:gd name="connsiteX2-15" fmla="*/ 1624676 w 1624676"/>
              <a:gd name="connsiteY2-16" fmla="*/ 67663 h 779062"/>
              <a:gd name="connsiteX3-17" fmla="*/ 1372328 w 1624676"/>
              <a:gd name="connsiteY3-18" fmla="*/ 311085 h 779062"/>
              <a:gd name="connsiteX4-19" fmla="*/ 984649 w 1624676"/>
              <a:gd name="connsiteY4-20" fmla="*/ 707689 h 779062"/>
              <a:gd name="connsiteX5-21" fmla="*/ 640025 w 1624676"/>
              <a:gd name="connsiteY5-22" fmla="*/ 707689 h 779062"/>
              <a:gd name="connsiteX6" fmla="*/ 0 w 1624676"/>
              <a:gd name="connsiteY6" fmla="*/ 67663 h 779062"/>
              <a:gd name="connsiteX0-23" fmla="*/ 0 w 1624676"/>
              <a:gd name="connsiteY0-24" fmla="*/ 67663 h 779062"/>
              <a:gd name="connsiteX1-25" fmla="*/ 778439 w 1624676"/>
              <a:gd name="connsiteY1-26" fmla="*/ 0 h 779062"/>
              <a:gd name="connsiteX2-27" fmla="*/ 1624676 w 1624676"/>
              <a:gd name="connsiteY2-28" fmla="*/ 67663 h 779062"/>
              <a:gd name="connsiteX3-29" fmla="*/ 1372328 w 1624676"/>
              <a:gd name="connsiteY3-30" fmla="*/ 311085 h 779062"/>
              <a:gd name="connsiteX4-31" fmla="*/ 984649 w 1624676"/>
              <a:gd name="connsiteY4-32" fmla="*/ 707689 h 779062"/>
              <a:gd name="connsiteX5-33" fmla="*/ 640025 w 1624676"/>
              <a:gd name="connsiteY5-34" fmla="*/ 707689 h 779062"/>
              <a:gd name="connsiteX6-35" fmla="*/ 0 w 1624676"/>
              <a:gd name="connsiteY6-36" fmla="*/ 67663 h 779062"/>
              <a:gd name="connsiteX0-37" fmla="*/ 0 w 1372328"/>
              <a:gd name="connsiteY0-38" fmla="*/ 67663 h 779062"/>
              <a:gd name="connsiteX1-39" fmla="*/ 778439 w 1372328"/>
              <a:gd name="connsiteY1-40" fmla="*/ 0 h 779062"/>
              <a:gd name="connsiteX2-41" fmla="*/ 1115629 w 1372328"/>
              <a:gd name="connsiteY2-42" fmla="*/ 114797 h 779062"/>
              <a:gd name="connsiteX3-43" fmla="*/ 1372328 w 1372328"/>
              <a:gd name="connsiteY3-44" fmla="*/ 311085 h 779062"/>
              <a:gd name="connsiteX4-45" fmla="*/ 984649 w 1372328"/>
              <a:gd name="connsiteY4-46" fmla="*/ 707689 h 779062"/>
              <a:gd name="connsiteX5-47" fmla="*/ 640025 w 1372328"/>
              <a:gd name="connsiteY5-48" fmla="*/ 707689 h 779062"/>
              <a:gd name="connsiteX6-49" fmla="*/ 0 w 1372328"/>
              <a:gd name="connsiteY6-50" fmla="*/ 67663 h 7790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1372328" h="779062">
                <a:moveTo>
                  <a:pt x="0" y="67663"/>
                </a:moveTo>
                <a:cubicBezTo>
                  <a:pt x="272049" y="67105"/>
                  <a:pt x="506390" y="558"/>
                  <a:pt x="778439" y="0"/>
                </a:cubicBezTo>
                <a:lnTo>
                  <a:pt x="1115629" y="114797"/>
                </a:lnTo>
                <a:cubicBezTo>
                  <a:pt x="1031513" y="195938"/>
                  <a:pt x="1098226" y="220517"/>
                  <a:pt x="1372328" y="311085"/>
                </a:cubicBezTo>
                <a:lnTo>
                  <a:pt x="984649" y="707689"/>
                </a:lnTo>
                <a:cubicBezTo>
                  <a:pt x="889484" y="802854"/>
                  <a:pt x="735191" y="802854"/>
                  <a:pt x="640025" y="707689"/>
                </a:cubicBezTo>
                <a:lnTo>
                  <a:pt x="0" y="67663"/>
                </a:lnTo>
                <a:close/>
              </a:path>
            </a:pathLst>
          </a:custGeom>
          <a:solidFill>
            <a:srgbClr val="EB5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33" name="FLYING IMPRESSION FID FEIZHAO    qq:1964271550"/>
          <p:cNvSpPr/>
          <p:nvPr/>
        </p:nvSpPr>
        <p:spPr bwMode="auto">
          <a:xfrm>
            <a:off x="12002932" y="185"/>
            <a:ext cx="188742" cy="12847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>
            <a:off x="12002932" y="1392451"/>
            <a:ext cx="188742" cy="12847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>
            <a:off x="12002932" y="2786638"/>
            <a:ext cx="188742" cy="12847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59" name="FLYING IMPRESSION FID FEIZHAO    qq:1964271550"/>
          <p:cNvSpPr/>
          <p:nvPr/>
        </p:nvSpPr>
        <p:spPr bwMode="auto">
          <a:xfrm>
            <a:off x="12002932" y="4180824"/>
            <a:ext cx="188742" cy="12847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61" name="FLYING IMPRESSION FID FEIZHAO    qq:1964271550"/>
          <p:cNvSpPr/>
          <p:nvPr/>
        </p:nvSpPr>
        <p:spPr bwMode="auto">
          <a:xfrm>
            <a:off x="12002932" y="5575010"/>
            <a:ext cx="188742" cy="128280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62" name="FLYING IMPRESSION FID FEIZHAO    qq:1964271550"/>
          <p:cNvSpPr/>
          <p:nvPr/>
        </p:nvSpPr>
        <p:spPr bwMode="auto">
          <a:xfrm flipV="1">
            <a:off x="327" y="5573090"/>
            <a:ext cx="188742" cy="12847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63" name="FLYING IMPRESSION FID FEIZHAO    qq:1964271550"/>
          <p:cNvSpPr/>
          <p:nvPr/>
        </p:nvSpPr>
        <p:spPr bwMode="auto">
          <a:xfrm flipV="1">
            <a:off x="327" y="4180823"/>
            <a:ext cx="188742" cy="12847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64" name="FLYING IMPRESSION FID FEIZHAO    qq:1964271550"/>
          <p:cNvSpPr/>
          <p:nvPr/>
        </p:nvSpPr>
        <p:spPr bwMode="auto">
          <a:xfrm flipV="1">
            <a:off x="327" y="2786636"/>
            <a:ext cx="188742" cy="12847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65" name="FLYING IMPRESSION FID FEIZHAO    qq:1964271550"/>
          <p:cNvSpPr/>
          <p:nvPr/>
        </p:nvSpPr>
        <p:spPr bwMode="auto">
          <a:xfrm flipV="1">
            <a:off x="327" y="1392450"/>
            <a:ext cx="188742" cy="12847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66" name="FLYING IMPRESSION FID FEIZHAO    qq:1964271550"/>
          <p:cNvSpPr/>
          <p:nvPr/>
        </p:nvSpPr>
        <p:spPr bwMode="auto">
          <a:xfrm flipV="1">
            <a:off x="327" y="184"/>
            <a:ext cx="188742" cy="128280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4" name="FLYING IMPRESSION FID FEIZHAO    qq:1964271550"/>
          <p:cNvSpPr txBox="1"/>
          <p:nvPr/>
        </p:nvSpPr>
        <p:spPr>
          <a:xfrm>
            <a:off x="6506749" y="4262272"/>
            <a:ext cx="1098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</a:p>
        </p:txBody>
      </p:sp>
      <p:sp>
        <p:nvSpPr>
          <p:cNvPr id="5" name="FLYING IMPRESSION FID FEIZHAO    qq:1964271550"/>
          <p:cNvSpPr txBox="1"/>
          <p:nvPr/>
        </p:nvSpPr>
        <p:spPr>
          <a:xfrm>
            <a:off x="4685667" y="2669142"/>
            <a:ext cx="1098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</a:p>
        </p:txBody>
      </p:sp>
      <p:sp>
        <p:nvSpPr>
          <p:cNvPr id="6" name="FLYING IMPRESSION FID FEIZHAO    qq:1964271550"/>
          <p:cNvSpPr txBox="1"/>
          <p:nvPr/>
        </p:nvSpPr>
        <p:spPr>
          <a:xfrm>
            <a:off x="4769483" y="4270526"/>
            <a:ext cx="1098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人脉</a:t>
            </a:r>
          </a:p>
        </p:txBody>
      </p:sp>
      <p:sp>
        <p:nvSpPr>
          <p:cNvPr id="7" name="FLYING IMPRESSION FID FEIZHAO    qq:1964271550"/>
          <p:cNvSpPr txBox="1"/>
          <p:nvPr/>
        </p:nvSpPr>
        <p:spPr>
          <a:xfrm>
            <a:off x="189099" y="402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良性循环</a:t>
            </a:r>
          </a:p>
        </p:txBody>
      </p:sp>
      <p:sp>
        <p:nvSpPr>
          <p:cNvPr id="8" name="FLYING IMPRESSION FID FEIZHAO    qq:1964271550"/>
          <p:cNvSpPr txBox="1"/>
          <p:nvPr/>
        </p:nvSpPr>
        <p:spPr>
          <a:xfrm>
            <a:off x="265743" y="6448898"/>
            <a:ext cx="9619100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学完本高级课程未加薪</a:t>
            </a:r>
            <a:r>
              <a:rPr lang="en-US" altLang="zh-CN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，全额退费</a:t>
            </a:r>
          </a:p>
        </p:txBody>
      </p:sp>
    </p:spTree>
    <p:extLst>
      <p:ext uri="{BB962C8B-B14F-4D97-AF65-F5344CB8AC3E}">
        <p14:creationId xmlns:p14="http://schemas.microsoft.com/office/powerpoint/2010/main" val="192509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 bldLvl="0" animBg="1"/>
      <p:bldP spid="52" grpId="0" bldLvl="0" animBg="1"/>
      <p:bldP spid="53" grpId="0" bldLvl="0" animBg="1"/>
      <p:bldP spid="54" grpId="0" bldLvl="0" animBg="1"/>
      <p:bldP spid="58" grpId="0"/>
      <p:bldP spid="60" grpId="0" bldLvl="0" animBg="1"/>
      <p:bldP spid="4" grpId="0"/>
      <p:bldP spid="5" grpId="0"/>
      <p:bldP spid="6" grpId="0"/>
      <p:bldP spid="7" grpId="0"/>
      <p:bldP spid="8" grpId="0" bldLvl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YING IMPRESSION FID FEIZHAO    qq:1964271550"/>
          <p:cNvSpPr/>
          <p:nvPr/>
        </p:nvSpPr>
        <p:spPr>
          <a:xfrm>
            <a:off x="-998828" y="516419"/>
            <a:ext cx="6506346" cy="6506346"/>
          </a:xfrm>
          <a:prstGeom prst="blockArc">
            <a:avLst>
              <a:gd name="adj1" fmla="val 18900000"/>
              <a:gd name="adj2" fmla="val 2700000"/>
              <a:gd name="adj3" fmla="val 393"/>
            </a:avLst>
          </a:prstGeom>
          <a:ln w="38100">
            <a:solidFill>
              <a:srgbClr val="364555"/>
            </a:solidFill>
          </a:ln>
        </p:spPr>
        <p:style>
          <a:lnRef idx="2">
            <a:scrgbClr r="0" g="0" b="0"/>
          </a:lnRef>
          <a:fillRef idx="0">
            <a:schemeClr val="accent3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FLYING IMPRESSION FID FEIZHAO    qq:1964271550"/>
          <p:cNvGrpSpPr/>
          <p:nvPr/>
        </p:nvGrpSpPr>
        <p:grpSpPr>
          <a:xfrm>
            <a:off x="4486461" y="1194864"/>
            <a:ext cx="5598283" cy="1021057"/>
            <a:chOff x="4527649" y="1472239"/>
            <a:chExt cx="5598583" cy="1021112"/>
          </a:xfrm>
        </p:grpSpPr>
        <p:sp>
          <p:nvSpPr>
            <p:cNvPr id="16" name="FLYING IMPRESSION FID FEIZHAO    qq:1964271550"/>
            <p:cNvSpPr/>
            <p:nvPr/>
          </p:nvSpPr>
          <p:spPr>
            <a:xfrm>
              <a:off x="5242970" y="1574334"/>
              <a:ext cx="4883262" cy="816889"/>
            </a:xfrm>
            <a:prstGeom prst="homePlat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scaled="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LYING IMPRESSION FID FEIZHAO    qq:1964271550"/>
            <p:cNvSpPr/>
            <p:nvPr/>
          </p:nvSpPr>
          <p:spPr>
            <a:xfrm>
              <a:off x="4527649" y="1472239"/>
              <a:ext cx="1021112" cy="1021112"/>
            </a:xfrm>
            <a:prstGeom prst="ellipse">
              <a:avLst/>
            </a:prstGeom>
            <a:solidFill>
              <a:srgbClr val="ECEFF1"/>
            </a:solidFill>
            <a:ln w="57150">
              <a:solidFill>
                <a:srgbClr val="EB5F5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LYING IMPRESSION FID FEIZHAO    qq:1964271550"/>
            <p:cNvSpPr txBox="1"/>
            <p:nvPr/>
          </p:nvSpPr>
          <p:spPr>
            <a:xfrm>
              <a:off x="4661187" y="1621782"/>
              <a:ext cx="754036" cy="76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EB5F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  <p:sp>
          <p:nvSpPr>
            <p:cNvPr id="28" name="FLYING IMPRESSION FID FEIZHAO    qq:1964271550"/>
            <p:cNvSpPr txBox="1"/>
            <p:nvPr/>
          </p:nvSpPr>
          <p:spPr>
            <a:xfrm>
              <a:off x="5722509" y="1598750"/>
              <a:ext cx="3792293" cy="69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799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Android</a:t>
              </a:r>
              <a:r>
                <a:rPr lang="zh-CN" altLang="en-US" sz="1799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高级</a:t>
              </a:r>
              <a:r>
                <a:rPr lang="en-US" altLang="zh-CN" sz="1799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UI</a:t>
              </a:r>
              <a:endParaRPr lang="zh-CN" altLang="en-US" sz="1799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20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学习周期</a:t>
              </a:r>
              <a:r>
                <a:rPr lang="en-US" altLang="zh-CN" sz="120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1.5</a:t>
              </a:r>
              <a:r>
                <a:rPr lang="zh-CN" altLang="en-US" sz="120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</p:grpSp>
      <p:grpSp>
        <p:nvGrpSpPr>
          <p:cNvPr id="3" name="FLYING IMPRESSION FID FEIZHAO    qq:1964271550"/>
          <p:cNvGrpSpPr/>
          <p:nvPr/>
        </p:nvGrpSpPr>
        <p:grpSpPr>
          <a:xfrm>
            <a:off x="4958990" y="2552998"/>
            <a:ext cx="5598283" cy="1021057"/>
            <a:chOff x="4990678" y="3085716"/>
            <a:chExt cx="5598583" cy="1021112"/>
          </a:xfrm>
        </p:grpSpPr>
        <p:sp>
          <p:nvSpPr>
            <p:cNvPr id="18" name="FLYING IMPRESSION FID FEIZHAO    qq:1964271550"/>
            <p:cNvSpPr/>
            <p:nvPr/>
          </p:nvSpPr>
          <p:spPr>
            <a:xfrm>
              <a:off x="5705999" y="3187811"/>
              <a:ext cx="4883262" cy="816889"/>
            </a:xfrm>
            <a:prstGeom prst="homePlat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scaled="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LYING IMPRESSION FID FEIZHAO    qq:1964271550"/>
            <p:cNvSpPr/>
            <p:nvPr/>
          </p:nvSpPr>
          <p:spPr>
            <a:xfrm>
              <a:off x="4990678" y="3085716"/>
              <a:ext cx="1021112" cy="1021112"/>
            </a:xfrm>
            <a:prstGeom prst="ellipse">
              <a:avLst/>
            </a:prstGeom>
            <a:solidFill>
              <a:srgbClr val="ECEFF1"/>
            </a:solidFill>
            <a:ln w="57150"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FLYING IMPRESSION FID FEIZHAO    qq:1964271550"/>
            <p:cNvSpPr txBox="1"/>
            <p:nvPr/>
          </p:nvSpPr>
          <p:spPr>
            <a:xfrm>
              <a:off x="5124216" y="3235259"/>
              <a:ext cx="754036" cy="76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</p:grpSp>
      <p:grpSp>
        <p:nvGrpSpPr>
          <p:cNvPr id="4" name="FLYING IMPRESSION FID FEIZHAO    qq:1964271550"/>
          <p:cNvGrpSpPr/>
          <p:nvPr/>
        </p:nvGrpSpPr>
        <p:grpSpPr>
          <a:xfrm>
            <a:off x="4890934" y="4001298"/>
            <a:ext cx="5598283" cy="1021057"/>
            <a:chOff x="4527649" y="4699193"/>
            <a:chExt cx="5598583" cy="1021112"/>
          </a:xfrm>
        </p:grpSpPr>
        <p:sp>
          <p:nvSpPr>
            <p:cNvPr id="25" name="FLYING IMPRESSION FID FEIZHAO    qq:1964271550"/>
            <p:cNvSpPr/>
            <p:nvPr/>
          </p:nvSpPr>
          <p:spPr>
            <a:xfrm>
              <a:off x="5242970" y="4801288"/>
              <a:ext cx="4883262" cy="816889"/>
            </a:xfrm>
            <a:prstGeom prst="homePlate">
              <a:avLst/>
            </a:prstGeom>
            <a:gradFill>
              <a:gsLst>
                <a:gs pos="0">
                  <a:srgbClr val="FECF40"/>
                </a:gs>
                <a:gs pos="100000">
                  <a:srgbClr val="846C21"/>
                </a:gs>
              </a:gsLst>
              <a:lin scaled="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LYING IMPRESSION FID FEIZHAO    qq:1964271550"/>
            <p:cNvSpPr/>
            <p:nvPr/>
          </p:nvSpPr>
          <p:spPr>
            <a:xfrm>
              <a:off x="4527649" y="4699193"/>
              <a:ext cx="1021112" cy="1021112"/>
            </a:xfrm>
            <a:prstGeom prst="ellipse">
              <a:avLst/>
            </a:prstGeom>
            <a:solidFill>
              <a:srgbClr val="ECEFF1"/>
            </a:solidFill>
            <a:ln w="57150">
              <a:solidFill>
                <a:srgbClr val="FCB03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FLYING IMPRESSION FID FEIZHAO    qq:1964271550"/>
            <p:cNvSpPr txBox="1"/>
            <p:nvPr/>
          </p:nvSpPr>
          <p:spPr>
            <a:xfrm>
              <a:off x="4661912" y="4825011"/>
              <a:ext cx="754036" cy="76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FCB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</p:grpSp>
      <p:sp>
        <p:nvSpPr>
          <p:cNvPr id="41" name="FLYING IMPRESSION FID FEIZHAO    qq:1964271550"/>
          <p:cNvSpPr txBox="1"/>
          <p:nvPr/>
        </p:nvSpPr>
        <p:spPr>
          <a:xfrm>
            <a:off x="643548" y="3462019"/>
            <a:ext cx="4011080" cy="646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1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zh-CN" sz="3601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r>
              <a:rPr lang="zh-CN" altLang="en-US" sz="3601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周期</a:t>
            </a:r>
          </a:p>
        </p:txBody>
      </p:sp>
      <p:sp>
        <p:nvSpPr>
          <p:cNvPr id="42" name="FLYING IMPRESSION FID FEIZHAO    qq:1964271550"/>
          <p:cNvSpPr/>
          <p:nvPr/>
        </p:nvSpPr>
        <p:spPr bwMode="auto">
          <a:xfrm>
            <a:off x="12002932" y="185"/>
            <a:ext cx="188742" cy="12847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43" name="FLYING IMPRESSION FID FEIZHAO    qq:1964271550"/>
          <p:cNvSpPr/>
          <p:nvPr/>
        </p:nvSpPr>
        <p:spPr bwMode="auto">
          <a:xfrm>
            <a:off x="12002932" y="1392451"/>
            <a:ext cx="188742" cy="12847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44" name="FLYING IMPRESSION FID FEIZHAO    qq:1964271550"/>
          <p:cNvSpPr/>
          <p:nvPr/>
        </p:nvSpPr>
        <p:spPr bwMode="auto">
          <a:xfrm>
            <a:off x="12002932" y="2786638"/>
            <a:ext cx="188742" cy="12847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>
            <a:off x="12002932" y="4180824"/>
            <a:ext cx="188742" cy="12847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>
            <a:off x="12002932" y="5575010"/>
            <a:ext cx="188742" cy="128280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 flipV="1">
            <a:off x="327" y="5573090"/>
            <a:ext cx="188742" cy="12847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 flipV="1">
            <a:off x="327" y="4180823"/>
            <a:ext cx="188742" cy="12847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327" y="2786636"/>
            <a:ext cx="188742" cy="12847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327" y="1392450"/>
            <a:ext cx="188742" cy="12847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327" y="184"/>
            <a:ext cx="188742" cy="128280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7" name="FLYING IMPRESSION FID FEIZHAO    qq:1964271550"/>
          <p:cNvSpPr txBox="1"/>
          <p:nvPr/>
        </p:nvSpPr>
        <p:spPr>
          <a:xfrm>
            <a:off x="6194944" y="2699879"/>
            <a:ext cx="379209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799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1799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高级架构</a:t>
            </a:r>
          </a:p>
          <a:p>
            <a:pPr>
              <a:lnSpc>
                <a:spcPct val="130000"/>
              </a:lnSpc>
            </a:pPr>
            <a:r>
              <a:rPr lang="zh-CN" altLang="en-US" sz="120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学习周期</a:t>
            </a:r>
            <a:r>
              <a:rPr lang="en-US" altLang="zh-CN" sz="120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  <p:sp>
        <p:nvSpPr>
          <p:cNvPr id="8" name="FLYING IMPRESSION FID FEIZHAO    qq:1964271550"/>
          <p:cNvSpPr txBox="1"/>
          <p:nvPr/>
        </p:nvSpPr>
        <p:spPr>
          <a:xfrm>
            <a:off x="6102239" y="4157761"/>
            <a:ext cx="379209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799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 NDK</a:t>
            </a:r>
            <a:endParaRPr lang="zh-CN" altLang="en-US" sz="1799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学习周期</a:t>
            </a:r>
            <a:r>
              <a:rPr lang="en-US" altLang="zh-CN" sz="120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  <p:grpSp>
        <p:nvGrpSpPr>
          <p:cNvPr id="9" name="FLYING IMPRESSION FID FEIZHAO    qq:1964271550"/>
          <p:cNvGrpSpPr/>
          <p:nvPr/>
        </p:nvGrpSpPr>
        <p:grpSpPr>
          <a:xfrm>
            <a:off x="4424234" y="5363300"/>
            <a:ext cx="5534786" cy="1021057"/>
            <a:chOff x="4591149" y="4699193"/>
            <a:chExt cx="5535083" cy="1021112"/>
          </a:xfrm>
        </p:grpSpPr>
        <p:sp>
          <p:nvSpPr>
            <p:cNvPr id="10" name="FLYING IMPRESSION FID FEIZHAO    qq:1964271550"/>
            <p:cNvSpPr/>
            <p:nvPr/>
          </p:nvSpPr>
          <p:spPr>
            <a:xfrm>
              <a:off x="5242970" y="4801288"/>
              <a:ext cx="4883262" cy="816889"/>
            </a:xfrm>
            <a:prstGeom prst="homePlate">
              <a:avLst/>
            </a:prstGeom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  <a:lin scaled="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YING IMPRESSION FID FEIZHAO    qq:1964271550"/>
            <p:cNvSpPr/>
            <p:nvPr/>
          </p:nvSpPr>
          <p:spPr>
            <a:xfrm>
              <a:off x="4591149" y="4699193"/>
              <a:ext cx="1021112" cy="1021112"/>
            </a:xfrm>
            <a:prstGeom prst="ellipse">
              <a:avLst/>
            </a:prstGeom>
            <a:solidFill>
              <a:srgbClr val="ECEFF1"/>
            </a:solidFill>
            <a:ln w="57150">
              <a:solidFill>
                <a:schemeClr val="accent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LYING IMPRESSION FID FEIZHAO    qq:1964271550"/>
            <p:cNvSpPr txBox="1"/>
            <p:nvPr/>
          </p:nvSpPr>
          <p:spPr>
            <a:xfrm>
              <a:off x="4694932" y="4825011"/>
              <a:ext cx="754036" cy="76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gradFill>
                    <a:gsLst>
                      <a:gs pos="0">
                        <a:srgbClr val="14CD68"/>
                      </a:gs>
                      <a:gs pos="100000">
                        <a:srgbClr val="0B6E38"/>
                      </a:gs>
                    </a:gsLst>
                    <a:lin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</p:grpSp>
      <p:sp>
        <p:nvSpPr>
          <p:cNvPr id="13" name="FLYING IMPRESSION FID FEIZHAO    qq:1964271550"/>
          <p:cNvSpPr txBox="1"/>
          <p:nvPr/>
        </p:nvSpPr>
        <p:spPr>
          <a:xfrm>
            <a:off x="5729514" y="5511509"/>
            <a:ext cx="379209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799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1799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性能优化</a:t>
            </a:r>
          </a:p>
          <a:p>
            <a:pPr>
              <a:lnSpc>
                <a:spcPct val="130000"/>
              </a:lnSpc>
            </a:pPr>
            <a:r>
              <a:rPr lang="zh-CN" altLang="en-US" sz="120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学习周期</a:t>
            </a:r>
            <a:r>
              <a:rPr lang="en-US" altLang="zh-CN" sz="120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</a:t>
            </a:r>
            <a:r>
              <a:rPr lang="zh-CN" altLang="en-US" sz="120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  <p:sp>
        <p:nvSpPr>
          <p:cNvPr id="14" name="FLYING IMPRESSION FID FEIZHAO    qq:1964271550"/>
          <p:cNvSpPr txBox="1"/>
          <p:nvPr/>
        </p:nvSpPr>
        <p:spPr>
          <a:xfrm>
            <a:off x="189100" y="402"/>
            <a:ext cx="6955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技术基础</a:t>
            </a:r>
            <a:r>
              <a:rPr lang="en-US" altLang="zh-CN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多久能破？</a:t>
            </a:r>
          </a:p>
        </p:txBody>
      </p:sp>
      <p:sp>
        <p:nvSpPr>
          <p:cNvPr id="53" name="FLYING IMPRESSION FID FEIZHAO    qq:1964271550"/>
          <p:cNvSpPr txBox="1"/>
          <p:nvPr/>
        </p:nvSpPr>
        <p:spPr>
          <a:xfrm>
            <a:off x="275267" y="6509220"/>
            <a:ext cx="9619100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学完本高级课程未加薪</a:t>
            </a:r>
            <a:r>
              <a:rPr lang="en-US" altLang="zh-CN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，全额退费</a:t>
            </a:r>
          </a:p>
        </p:txBody>
      </p:sp>
    </p:spTree>
    <p:extLst>
      <p:ext uri="{BB962C8B-B14F-4D97-AF65-F5344CB8AC3E}">
        <p14:creationId xmlns:p14="http://schemas.microsoft.com/office/powerpoint/2010/main" val="68905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4" grpId="0"/>
      <p:bldP spid="53" grpId="0" bldLvl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327" y="184"/>
            <a:ext cx="2289133" cy="235118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>
              <a:solidFill>
                <a:prstClr val="black"/>
              </a:solidFill>
            </a:endParaRPr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470396" y="184"/>
            <a:ext cx="2289133" cy="235118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>
              <a:solidFill>
                <a:prstClr val="black"/>
              </a:solidFill>
            </a:endParaRPr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4965139" y="184"/>
            <a:ext cx="2261719" cy="235118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>
              <a:solidFill>
                <a:prstClr val="black"/>
              </a:solidFill>
            </a:endParaRPr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432469" y="184"/>
            <a:ext cx="2289133" cy="235118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>
              <a:solidFill>
                <a:prstClr val="black"/>
              </a:solidFill>
            </a:endParaRPr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9902540" y="184"/>
            <a:ext cx="2289133" cy="235118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>
              <a:solidFill>
                <a:prstClr val="black"/>
              </a:solidFill>
            </a:endParaRPr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9902539" y="6226480"/>
            <a:ext cx="2289133" cy="63133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>
              <a:solidFill>
                <a:prstClr val="black"/>
              </a:solidFill>
            </a:endParaRPr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432468" y="6226480"/>
            <a:ext cx="2289133" cy="63133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>
              <a:solidFill>
                <a:prstClr val="black"/>
              </a:solidFill>
            </a:endParaRPr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965138" y="6226480"/>
            <a:ext cx="2261719" cy="63133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>
              <a:solidFill>
                <a:prstClr val="black"/>
              </a:solidFill>
            </a:endParaRPr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70395" y="6226480"/>
            <a:ext cx="2289133" cy="63133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>
              <a:solidFill>
                <a:prstClr val="black"/>
              </a:solidFill>
            </a:endParaRPr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326" y="6226480"/>
            <a:ext cx="2289133" cy="631336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>
              <a:solidFill>
                <a:prstClr val="black"/>
              </a:solidFill>
            </a:endParaRPr>
          </a:p>
        </p:txBody>
      </p:sp>
      <p:sp>
        <p:nvSpPr>
          <p:cNvPr id="18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4423397" y="2707368"/>
            <a:ext cx="5433355" cy="1015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1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  <a:r>
              <a:rPr lang="en-US" altLang="zh-CN" sz="6001" dirty="0">
                <a:solidFill>
                  <a:srgbClr val="309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600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4404983" y="3722764"/>
            <a:ext cx="464390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码牛学院</a:t>
            </a:r>
            <a:r>
              <a:rPr lang="en-US" altLang="zh-CN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用代码码出牛逼人生</a:t>
            </a:r>
            <a:endParaRPr lang="zh-CN" altLang="en-US" sz="1050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1888" y="2153354"/>
            <a:ext cx="2336675" cy="233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8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过程 8"/>
          <p:cNvSpPr/>
          <p:nvPr/>
        </p:nvSpPr>
        <p:spPr>
          <a:xfrm>
            <a:off x="-121" y="2796977"/>
            <a:ext cx="12191390" cy="4071739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流程图: 过程 4"/>
          <p:cNvSpPr/>
          <p:nvPr/>
        </p:nvSpPr>
        <p:spPr>
          <a:xfrm>
            <a:off x="327" y="43034"/>
            <a:ext cx="12191390" cy="4071739"/>
          </a:xfrm>
          <a:prstGeom prst="flowChartProcess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7" y="4159214"/>
            <a:ext cx="12190942" cy="9524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93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5" name="直线连接符 14"/>
          <p:cNvCxnSpPr/>
          <p:nvPr/>
        </p:nvCxnSpPr>
        <p:spPr>
          <a:xfrm>
            <a:off x="327" y="4317955"/>
            <a:ext cx="12191347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118929" y="2094564"/>
            <a:ext cx="5953289" cy="1457451"/>
          </a:xfrm>
        </p:spPr>
        <p:txBody>
          <a:bodyPr>
            <a:noAutofit/>
          </a:bodyPr>
          <a:lstStyle/>
          <a:p>
            <a:pPr algn="ctr"/>
            <a:r>
              <a:rPr lang="zh-CN" altLang="en-US" sz="7409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谢谢观看</a:t>
            </a:r>
          </a:p>
        </p:txBody>
      </p:sp>
    </p:spTree>
    <p:extLst>
      <p:ext uri="{BB962C8B-B14F-4D97-AF65-F5344CB8AC3E}">
        <p14:creationId xmlns:p14="http://schemas.microsoft.com/office/powerpoint/2010/main" val="1386120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493" dirty="0" smtClean="0"/>
              <a:t>Linux</a:t>
            </a:r>
            <a:r>
              <a:rPr lang="zh-CN" altLang="en-US" sz="3493" dirty="0" smtClean="0"/>
              <a:t>已有进程通信</a:t>
            </a:r>
            <a:endParaRPr lang="zh-CN" altLang="en-US" sz="3493" dirty="0"/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1497194" y="3096759"/>
            <a:ext cx="2489920" cy="3802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75" kern="120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r>
              <a:rPr lang="en-US" altLang="zh-CN" sz="1800" dirty="0" smtClean="0"/>
              <a:t>Linux</a:t>
            </a:r>
            <a:r>
              <a:rPr lang="zh-CN" altLang="en-US" sz="1800" dirty="0" smtClean="0"/>
              <a:t>已有进程通信</a:t>
            </a:r>
            <a:endParaRPr lang="zh-CN" altLang="en-US" sz="1800" dirty="0"/>
          </a:p>
        </p:txBody>
      </p:sp>
      <p:sp>
        <p:nvSpPr>
          <p:cNvPr id="3" name="左大括号 2"/>
          <p:cNvSpPr/>
          <p:nvPr/>
        </p:nvSpPr>
        <p:spPr>
          <a:xfrm>
            <a:off x="3772930" y="1507525"/>
            <a:ext cx="313038" cy="355874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立方体 3"/>
          <p:cNvSpPr/>
          <p:nvPr/>
        </p:nvSpPr>
        <p:spPr>
          <a:xfrm>
            <a:off x="4151870" y="1507524"/>
            <a:ext cx="2150076" cy="370703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管道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立方体 13"/>
          <p:cNvSpPr/>
          <p:nvPr/>
        </p:nvSpPr>
        <p:spPr>
          <a:xfrm>
            <a:off x="4151870" y="2401329"/>
            <a:ext cx="2150076" cy="370703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共享内存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立方体 17"/>
          <p:cNvSpPr/>
          <p:nvPr/>
        </p:nvSpPr>
        <p:spPr>
          <a:xfrm>
            <a:off x="4112774" y="3352797"/>
            <a:ext cx="2150076" cy="370703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solidFill>
                  <a:schemeClr val="tx1"/>
                </a:solidFill>
              </a:rPr>
              <a:t>Scoket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0" name="立方体 19"/>
          <p:cNvSpPr/>
          <p:nvPr/>
        </p:nvSpPr>
        <p:spPr>
          <a:xfrm>
            <a:off x="4085968" y="4431954"/>
            <a:ext cx="2150076" cy="370703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File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04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493" dirty="0" smtClean="0"/>
              <a:t>PMS</a:t>
            </a:r>
            <a:r>
              <a:rPr lang="zh-CN" altLang="en-US" sz="3493" dirty="0" smtClean="0"/>
              <a:t>应用而生</a:t>
            </a:r>
            <a:endParaRPr lang="zh-CN" altLang="en-US" sz="3493" dirty="0"/>
          </a:p>
        </p:txBody>
      </p:sp>
      <p:sp>
        <p:nvSpPr>
          <p:cNvPr id="3" name="内容占位符 2"/>
          <p:cNvSpPr txBox="1"/>
          <p:nvPr/>
        </p:nvSpPr>
        <p:spPr>
          <a:xfrm>
            <a:off x="1018778" y="1332623"/>
            <a:ext cx="9709732" cy="2829555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sz="190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72613" y="1534566"/>
            <a:ext cx="10652490" cy="422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0" dist="50800" dir="5400000" sx="101000" sy="101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53"/>
          </a:p>
        </p:txBody>
      </p:sp>
      <p:sp>
        <p:nvSpPr>
          <p:cNvPr id="7" name="文本框 10"/>
          <p:cNvSpPr txBox="1"/>
          <p:nvPr/>
        </p:nvSpPr>
        <p:spPr>
          <a:xfrm>
            <a:off x="1358557" y="1791379"/>
            <a:ext cx="10071299" cy="3023905"/>
          </a:xfrm>
          <a:prstGeom prst="rect">
            <a:avLst/>
          </a:prstGeom>
          <a:ln w="12700">
            <a:miter lim="400000"/>
          </a:ln>
        </p:spPr>
        <p:txBody>
          <a:bodyPr wrap="square" lIns="24192" rIns="24192">
            <a:spAutoFit/>
          </a:bodyPr>
          <a:lstStyle/>
          <a:p>
            <a:pPr algn="just"/>
            <a:r>
              <a:rPr lang="zh-CN" altLang="en-US" sz="1905" dirty="0"/>
              <a:t>在</a:t>
            </a:r>
            <a:r>
              <a:rPr lang="en-US" altLang="zh-CN" sz="1905" dirty="0"/>
              <a:t>C</a:t>
            </a:r>
            <a:r>
              <a:rPr lang="zh-CN" altLang="en-US" sz="1905" dirty="0"/>
              <a:t>语言中使用内存直接通过指针方式访问内存的某个数据</a:t>
            </a:r>
            <a:r>
              <a:rPr lang="en-US" altLang="zh-CN" sz="1905" dirty="0"/>
              <a:t>,</a:t>
            </a:r>
            <a:r>
              <a:rPr lang="zh-CN" altLang="en-US" sz="1905" dirty="0"/>
              <a:t>指针的作用就是指向了这段数据所在的</a:t>
            </a:r>
            <a:r>
              <a:rPr lang="en-US" altLang="zh-CN" sz="1905" dirty="0"/>
              <a:t>buffer</a:t>
            </a:r>
            <a:r>
              <a:rPr lang="zh-CN" altLang="en-US" sz="1905" dirty="0">
                <a:solidFill>
                  <a:srgbClr val="1577BA"/>
                </a:solidFill>
              </a:rPr>
              <a:t>起始地方</a:t>
            </a:r>
            <a:endParaRPr lang="en-US" altLang="zh-CN" sz="1905" dirty="0">
              <a:solidFill>
                <a:srgbClr val="1577BA"/>
              </a:solidFill>
            </a:endParaRPr>
          </a:p>
          <a:p>
            <a:pPr algn="just"/>
            <a:endParaRPr lang="en-US" altLang="zh-CN" sz="1905" dirty="0"/>
          </a:p>
          <a:p>
            <a:pPr algn="just"/>
            <a:endParaRPr lang="en-US" altLang="zh-CN" sz="1905" dirty="0"/>
          </a:p>
          <a:p>
            <a:pPr algn="just"/>
            <a:r>
              <a:rPr lang="zh-CN" altLang="en-US" sz="1905" dirty="0"/>
              <a:t>而对于</a:t>
            </a:r>
            <a:r>
              <a:rPr lang="en-US" altLang="zh-CN" sz="1905" dirty="0"/>
              <a:t>java</a:t>
            </a:r>
            <a:r>
              <a:rPr lang="zh-CN" altLang="en-US" sz="1905" dirty="0"/>
              <a:t>对象来说</a:t>
            </a:r>
            <a:r>
              <a:rPr lang="en-US" altLang="zh-CN" sz="1905" dirty="0"/>
              <a:t>, </a:t>
            </a:r>
            <a:r>
              <a:rPr lang="zh-CN" altLang="en-US" sz="1905" dirty="0"/>
              <a:t>虽然经过了</a:t>
            </a:r>
            <a:r>
              <a:rPr lang="en-US" altLang="zh-CN" sz="1905" dirty="0" err="1"/>
              <a:t>jvm</a:t>
            </a:r>
            <a:r>
              <a:rPr lang="zh-CN" altLang="en-US" sz="1905" dirty="0"/>
              <a:t>的一层屏蔽</a:t>
            </a:r>
            <a:r>
              <a:rPr lang="en-US" altLang="zh-CN" sz="1905" dirty="0"/>
              <a:t>, </a:t>
            </a:r>
            <a:r>
              <a:rPr lang="zh-CN" altLang="en-US" sz="1905" dirty="0"/>
              <a:t>把指针这个概念给隐去了</a:t>
            </a:r>
            <a:r>
              <a:rPr lang="en-US" altLang="zh-CN" sz="1905" dirty="0"/>
              <a:t>, </a:t>
            </a:r>
          </a:p>
          <a:p>
            <a:pPr algn="just"/>
            <a:endParaRPr lang="en-US" altLang="zh-CN" sz="1905" dirty="0"/>
          </a:p>
          <a:p>
            <a:pPr algn="just"/>
            <a:r>
              <a:rPr lang="zh-CN" altLang="en-US" sz="1905" dirty="0"/>
              <a:t>但对象</a:t>
            </a:r>
            <a:r>
              <a:rPr lang="zh-CN" altLang="en-US" sz="1905" dirty="0">
                <a:solidFill>
                  <a:srgbClr val="1577BA"/>
                </a:solidFill>
              </a:rPr>
              <a:t>终归是要存在内存</a:t>
            </a:r>
            <a:r>
              <a:rPr lang="zh-CN" altLang="en-US" sz="1905" dirty="0"/>
              <a:t>当中的</a:t>
            </a:r>
            <a:r>
              <a:rPr lang="en-US" altLang="zh-CN" sz="1905" dirty="0"/>
              <a:t>. </a:t>
            </a:r>
            <a:r>
              <a:rPr lang="zh-CN" altLang="en-US" sz="1905" dirty="0"/>
              <a:t>我们知道</a:t>
            </a:r>
            <a:r>
              <a:rPr lang="en-US" altLang="zh-CN" sz="1905" dirty="0"/>
              <a:t>java</a:t>
            </a:r>
            <a:r>
              <a:rPr lang="zh-CN" altLang="en-US" sz="1905" dirty="0"/>
              <a:t>有</a:t>
            </a:r>
            <a:r>
              <a:rPr lang="zh-CN" altLang="en-US" sz="1905" dirty="0">
                <a:solidFill>
                  <a:srgbClr val="1577BA"/>
                </a:solidFill>
              </a:rPr>
              <a:t>各种各样的</a:t>
            </a:r>
            <a:r>
              <a:rPr lang="en-US" altLang="zh-CN" sz="1905" dirty="0">
                <a:solidFill>
                  <a:srgbClr val="1577BA"/>
                </a:solidFill>
              </a:rPr>
              <a:t>class</a:t>
            </a:r>
            <a:r>
              <a:rPr lang="en-US" altLang="zh-CN" sz="1905" dirty="0"/>
              <a:t>, </a:t>
            </a:r>
            <a:r>
              <a:rPr lang="zh-CN" altLang="en-US" sz="1905" dirty="0"/>
              <a:t>在内存中分配对象时</a:t>
            </a:r>
            <a:r>
              <a:rPr lang="en-US" altLang="zh-CN" sz="1905" dirty="0"/>
              <a:t>, class</a:t>
            </a:r>
            <a:r>
              <a:rPr lang="zh-CN" altLang="en-US" sz="1905" dirty="0"/>
              <a:t>就是对应要分配的</a:t>
            </a:r>
            <a:r>
              <a:rPr lang="zh-CN" altLang="en-US" sz="1905" dirty="0">
                <a:solidFill>
                  <a:srgbClr val="1577BA"/>
                </a:solidFill>
              </a:rPr>
              <a:t>对象模板</a:t>
            </a:r>
            <a:r>
              <a:rPr lang="en-US" altLang="zh-CN" sz="1905" dirty="0"/>
              <a:t>, </a:t>
            </a:r>
            <a:r>
              <a:rPr lang="zh-CN" altLang="en-US" sz="1905" dirty="0"/>
              <a:t>对象占多大空间</a:t>
            </a:r>
            <a:r>
              <a:rPr lang="en-US" altLang="zh-CN" sz="1905" dirty="0"/>
              <a:t>, </a:t>
            </a:r>
            <a:r>
              <a:rPr lang="zh-CN" altLang="en-US" sz="1905" dirty="0"/>
              <a:t>每个字段在此空间内的偏移值</a:t>
            </a:r>
            <a:r>
              <a:rPr lang="en-US" altLang="zh-CN" sz="1905" dirty="0"/>
              <a:t>, </a:t>
            </a:r>
            <a:r>
              <a:rPr lang="zh-CN" altLang="en-US" sz="1905" dirty="0"/>
              <a:t>等等信息</a:t>
            </a:r>
            <a:r>
              <a:rPr lang="en-US" altLang="zh-CN" sz="1905" dirty="0"/>
              <a:t>, </a:t>
            </a:r>
            <a:r>
              <a:rPr lang="zh-CN" altLang="en-US" sz="1905" dirty="0"/>
              <a:t>都由</a:t>
            </a:r>
            <a:r>
              <a:rPr lang="en-US" altLang="zh-CN" sz="1905" dirty="0"/>
              <a:t>class</a:t>
            </a:r>
            <a:r>
              <a:rPr lang="zh-CN" altLang="en-US" sz="1905" dirty="0"/>
              <a:t>的定义提供</a:t>
            </a:r>
            <a:r>
              <a:rPr lang="en-US" altLang="zh-CN" sz="1905" dirty="0"/>
              <a:t>. </a:t>
            </a:r>
            <a:r>
              <a:rPr lang="zh-CN" altLang="en-US" sz="1905" dirty="0"/>
              <a:t>对于</a:t>
            </a:r>
            <a:r>
              <a:rPr lang="en-US" altLang="zh-CN" sz="1905" dirty="0">
                <a:solidFill>
                  <a:srgbClr val="1577BA"/>
                </a:solidFill>
              </a:rPr>
              <a:t>GC</a:t>
            </a:r>
            <a:r>
              <a:rPr lang="zh-CN" altLang="en-US" sz="1905" dirty="0">
                <a:solidFill>
                  <a:srgbClr val="1577BA"/>
                </a:solidFill>
              </a:rPr>
              <a:t>来说</a:t>
            </a:r>
            <a:r>
              <a:rPr lang="en-US" altLang="zh-CN" sz="1905" dirty="0"/>
              <a:t>, </a:t>
            </a:r>
            <a:r>
              <a:rPr lang="zh-CN" altLang="en-US" sz="1905" dirty="0"/>
              <a:t>必须知道对象占多大空间</a:t>
            </a:r>
            <a:r>
              <a:rPr lang="en-US" altLang="zh-CN" sz="1905" dirty="0"/>
              <a:t>, </a:t>
            </a:r>
            <a:r>
              <a:rPr lang="zh-CN" altLang="en-US" sz="1905" dirty="0"/>
              <a:t>才好在回收时把相应的内存释放</a:t>
            </a:r>
            <a:r>
              <a:rPr lang="en-US" altLang="zh-CN" sz="1905" dirty="0"/>
              <a:t>, </a:t>
            </a:r>
            <a:r>
              <a:rPr lang="zh-CN" altLang="en-US" sz="1905" dirty="0"/>
              <a:t>不然就没办法准确的管理</a:t>
            </a:r>
            <a:r>
              <a:rPr lang="zh-CN" altLang="en-US" sz="1905" dirty="0" smtClean="0"/>
              <a:t>了</a:t>
            </a:r>
            <a:r>
              <a:rPr lang="en-US" altLang="zh-CN" sz="1905" dirty="0" smtClean="0"/>
              <a:t> </a:t>
            </a:r>
            <a:endParaRPr lang="en-US" altLang="zh-CN" sz="1905" dirty="0"/>
          </a:p>
        </p:txBody>
      </p:sp>
    </p:spTree>
    <p:extLst>
      <p:ext uri="{BB962C8B-B14F-4D97-AF65-F5344CB8AC3E}">
        <p14:creationId xmlns:p14="http://schemas.microsoft.com/office/powerpoint/2010/main" val="363233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4969750" y="1339866"/>
            <a:ext cx="2255725" cy="226524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1475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4858635" y="2462172"/>
            <a:ext cx="2477963" cy="1254063"/>
          </a:xfrm>
          <a:custGeom>
            <a:avLst/>
            <a:gdLst>
              <a:gd name="T0" fmla="*/ 3963 w 3963"/>
              <a:gd name="T1" fmla="*/ 0 h 1997"/>
              <a:gd name="T2" fmla="*/ 3963 w 3963"/>
              <a:gd name="T3" fmla="*/ 16 h 1997"/>
              <a:gd name="T4" fmla="*/ 1982 w 3963"/>
              <a:gd name="T5" fmla="*/ 1997 h 1997"/>
              <a:gd name="T6" fmla="*/ 0 w 3963"/>
              <a:gd name="T7" fmla="*/ 16 h 1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3" h="1997">
                <a:moveTo>
                  <a:pt x="3963" y="0"/>
                </a:moveTo>
                <a:cubicBezTo>
                  <a:pt x="3963" y="5"/>
                  <a:pt x="3963" y="11"/>
                  <a:pt x="3963" y="16"/>
                </a:cubicBezTo>
                <a:cubicBezTo>
                  <a:pt x="3963" y="1110"/>
                  <a:pt x="3076" y="1997"/>
                  <a:pt x="1982" y="1997"/>
                </a:cubicBezTo>
                <a:cubicBezTo>
                  <a:pt x="888" y="1997"/>
                  <a:pt x="0" y="1110"/>
                  <a:pt x="0" y="16"/>
                </a:cubicBezTo>
              </a:path>
            </a:pathLst>
          </a:custGeom>
          <a:noFill/>
          <a:ln w="8" cap="flat" cmpd="sng">
            <a:solidFill>
              <a:srgbClr val="4E4B4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266746" y="2379623"/>
            <a:ext cx="139693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787200" y="2379623"/>
            <a:ext cx="138106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5381645" y="1799500"/>
            <a:ext cx="1816523" cy="163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2" dirty="0">
                <a:solidFill>
                  <a:srgbClr val="F8F8F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01</a:t>
            </a:r>
            <a:endParaRPr lang="zh-CN" altLang="en-US" sz="10002" dirty="0">
              <a:solidFill>
                <a:srgbClr val="F8F8F8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144213" y="4111499"/>
            <a:ext cx="5903617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5114066" y="4153620"/>
            <a:ext cx="5526778" cy="45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328" dirty="0" smtClean="0">
                <a:ea typeface="思源黑体 CN Bold" panose="020B0800000000000000" pitchFamily="34" charset="-122"/>
              </a:rPr>
              <a:t>回顾过去知识点</a:t>
            </a:r>
            <a:endParaRPr lang="zh-CN" altLang="en-US" sz="2328" dirty="0"/>
          </a:p>
        </p:txBody>
      </p:sp>
    </p:spTree>
    <p:extLst>
      <p:ext uri="{BB962C8B-B14F-4D97-AF65-F5344CB8AC3E}">
        <p14:creationId xmlns:p14="http://schemas.microsoft.com/office/powerpoint/2010/main" val="99053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835725" y="213002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23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课程小结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268" y="274631"/>
            <a:ext cx="11429508" cy="582579"/>
          </a:xfrm>
        </p:spPr>
        <p:txBody>
          <a:bodyPr/>
          <a:lstStyle/>
          <a:p>
            <a:r>
              <a:rPr lang="en-US" altLang="zh-CN" dirty="0" smtClean="0"/>
              <a:t>App</a:t>
            </a:r>
            <a:r>
              <a:rPr lang="zh-CN" altLang="en-US" dirty="0" smtClean="0"/>
              <a:t>启动过程</a:t>
            </a:r>
            <a:endParaRPr lang="zh-CN" dirty="0" smtClean="0"/>
          </a:p>
        </p:txBody>
      </p:sp>
      <p:pic>
        <p:nvPicPr>
          <p:cNvPr id="17410" name="Picture 2" descr="https://img-blog.csdnimg.cn/20190103210547300.png?x-oss-process=image/watermark,type_ZmFuZ3poZW5naGVpdGk,shadow_10,text_aHR0cHM6Ly9ibG9nLmNzZG4ubmV0L2h6d2FpbGxs,size_16,color_FFFFFF,t_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657"/>
            <a:ext cx="11113692" cy="689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342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4969750" y="1339866"/>
            <a:ext cx="2255725" cy="226524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1475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4858635" y="2462172"/>
            <a:ext cx="2477963" cy="1254063"/>
          </a:xfrm>
          <a:custGeom>
            <a:avLst/>
            <a:gdLst>
              <a:gd name="T0" fmla="*/ 3963 w 3963"/>
              <a:gd name="T1" fmla="*/ 0 h 1997"/>
              <a:gd name="T2" fmla="*/ 3963 w 3963"/>
              <a:gd name="T3" fmla="*/ 16 h 1997"/>
              <a:gd name="T4" fmla="*/ 1982 w 3963"/>
              <a:gd name="T5" fmla="*/ 1997 h 1997"/>
              <a:gd name="T6" fmla="*/ 0 w 3963"/>
              <a:gd name="T7" fmla="*/ 16 h 1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3" h="1997">
                <a:moveTo>
                  <a:pt x="3963" y="0"/>
                </a:moveTo>
                <a:cubicBezTo>
                  <a:pt x="3963" y="5"/>
                  <a:pt x="3963" y="11"/>
                  <a:pt x="3963" y="16"/>
                </a:cubicBezTo>
                <a:cubicBezTo>
                  <a:pt x="3963" y="1110"/>
                  <a:pt x="3076" y="1997"/>
                  <a:pt x="1982" y="1997"/>
                </a:cubicBezTo>
                <a:cubicBezTo>
                  <a:pt x="888" y="1997"/>
                  <a:pt x="0" y="1110"/>
                  <a:pt x="0" y="16"/>
                </a:cubicBezTo>
              </a:path>
            </a:pathLst>
          </a:custGeom>
          <a:noFill/>
          <a:ln w="8" cap="flat" cmpd="sng">
            <a:solidFill>
              <a:srgbClr val="4E4B4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266746" y="2379623"/>
            <a:ext cx="139693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787200" y="2379623"/>
            <a:ext cx="138106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5381645" y="1799500"/>
            <a:ext cx="1816523" cy="163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2" dirty="0">
                <a:solidFill>
                  <a:srgbClr val="F8F8F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01</a:t>
            </a:r>
            <a:endParaRPr lang="zh-CN" altLang="en-US" sz="10002" dirty="0">
              <a:solidFill>
                <a:srgbClr val="F8F8F8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144213" y="4111499"/>
            <a:ext cx="5903617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3810052" y="4176595"/>
            <a:ext cx="5526778" cy="45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328" dirty="0" smtClean="0">
                <a:ea typeface="思源黑体 CN Bold" panose="020B0800000000000000" pitchFamily="34" charset="-122"/>
              </a:rPr>
              <a:t>什么是内核空间，什么是用户空间</a:t>
            </a:r>
            <a:endParaRPr lang="zh-CN" altLang="en-US" sz="2328" dirty="0"/>
          </a:p>
        </p:txBody>
      </p:sp>
    </p:spTree>
    <p:extLst>
      <p:ext uri="{BB962C8B-B14F-4D97-AF65-F5344CB8AC3E}">
        <p14:creationId xmlns:p14="http://schemas.microsoft.com/office/powerpoint/2010/main" val="230999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0A12819A-E1CC-40D8-8330-AD2067EE5FCC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DVjlknoZE7o6C8AAOlbAAAXAAAAdW5pdmVyc2FsL3VuaXZlcnNhbC5wbmftfAtUU1faqB3723YGS52ZjkQeaUtba2nBEJRXSOrQQq0PVES0AqmNGK1ChIAQyMPWKdgaiPgKyCOlqBTQpGglBPKwtSZAQoJajJqQqCE5PAwxOYZw8rwJ2pE6dt373/vPvfdfS9dyheyzv29/70fO3vurNauT5/5xwR9nzZo1d/mH76+bNes/4mbNmp33/BzvyM+1czZ6P54hrkv++yy2PGjU++VZ/LJVy2bNamf8ybnlP7zfX9j94SbirFkvXvT9f0ZC+G7rrFmbqcvfX7a+OMs4RGCcwZO0lKzUrPey3nu94Yd1X7eiW5ynW+uS331t2aoVX72yLnDhvLQFzfNeefXqmx+0fPX+P+4c+yjq89b9P2x4/6Od+1r3fvPXlamBz4cXTDii716NpUDV49WbShWj59kQ+SRjUmaP3rnNFHvZ3b7NEZyeinGbGZwsmsvaBnffK1dS7+2Dz/L9q/uyffO2i7JjsTbxQE1YW/zs6cGmXcebxhvBZIx9LSnRN7KXeCwHLBlx0jwmz9HoacjOZ2/EaG8nX3vG93jFsQowmAYxaZuyXvA93P3C2TxhU9cffH/fOhQQp1jj/gtEu59MW58lMUOu53zw8YkALLIgYRfV40MxMfGVXz3cPlCuGb7Kcv/QaECcDuhyTzE8U+8KrWcIR7kJX3STqdipn+azCZ6jHPJJvlt4ZsqlsI0uRJu/snRlUK8W1qMmDru79DwZIL37CxA7jNCwtXgfBb0lryUCKa5fUjJdP0U4fwrUXVS41IrMBOsvqcpW1TnCpQGrwn0D0x1yAjmiVzJoTp2SKZi6c0Bv1L4Id40ks64/f1RhXMqwnudQjPaOZHgcmBCoMkebAEuqqIioXehSA40gnmrAs1mqYk9eudxRLPQufEGl+2puvar9lX29CvddRRZjO6i/v8E78mpEKF58CTrLvZoj6VV1GnH6pTBK2/iGTUsKDA5i/F8NLsSbcqb2GsW/HDd8mh3/ZeNfvOgqdZoyec/ByKSv/BowrqsYCkXVUx2Zyxy3uDtzQ7BoSxWDn0caPtqk6+JjaGrz2xx+/bLhfXDnLWuOJY94IyBPnK0TNqO5DsueufUkDBMwmj9SaO1ntF3Cdy4WhktViWy4rb9Q1wEt4dCDlPqdS7UE/mdRtt7v47JWxWGjtXiUQiC5gVZmoGvhCwket8njDmQcZnhEHpuHKgWYKgNal4e79BL/sxGZ7dqegSBtNKiHGhbQ3CAlUiixBBG7ySyGRMrR8QBbGBcuSuEZi+sCtCsGdcOWj3Kj0e53OK9xQuJzS8tkjCpgnSvWZ0JypcA5UrI1qqcHIT5J/xJcvJTxDS/X7y+6ZDwSPSwklarDlf2z9Z2ZmkpzO7hnTlWeCrUavUcDV7wKJ/gdb0Zx81SO770kiT6o4fQfNBPIbNx96YdHxy08/D3pK9Xj4E42XKk3Oo+Pu8dpLo7SBBjVNOqXW9mBDCQ6KVxaSELzctV7UFSNsF9HB+JykbXwMAJA7Af7XcgsAw7oUm8L6c3PzI1HmzKYjGi2yL+tTE6mQ6VRIoOiNFxhS/EKF6IG2KTKGFuwdym/Jh1UKelXLrIFMhI0cAZSCAdL1yTIV7U2IhkJNAKAEOMAHdDejXydgZDvu14p8JkTVPptIl78Of35qvS1Fbd30kNhfy3LU2WwPn+16acAeBn9L7wh8iaNYv9xrgRXOZ7vQGwfNouNr9lU6A0TpWPE7hQvVWf8vtIdrYaBhsuIxE/Yit1RW4MWhH4ywWrc4Wzw56GZCptUV+m5lRKC8zIsL8YQgEkuqQ7ibTBIjmsrFWQDkkBn8sioZn4Cow0x5xp0dmGOfqDGpDL/sc95HOPgkeMtFcsi87UZSzVy24BXKQqcwYF3nztoupSBDgkVx671smnhdyTiwwNDgYNrlzAoKuRW+kmea1Kx2Bc7YBP6ZCVyu4yjWZCYNOerMxmsZTvoobi3eq8v9mcmauA2FVUNTfL6yVqj42KLIscRk3KltZEY4ujoCB0O+AvxxjuhW9iK944jIhnxc3oyGlTDaVUqR/YvN6n0HhfAlRBlxglLzGYQl4OxqTGWPeFwxhJRwvBZKFZTfjQRP+cns+A4FrTK9DoFzX0a/9cgbSgU0qfi5ZJNdAmdz5LUYF8I5pmmMHO38VZZY6J7KR1aCW+Xw7qAG2gYt1DZChXUqROSwkkTvHcUhfENPhsGjBp3hdxvju7oelhKfi3pFZlKh9Yp824Un0zfujHI9hXK0LnLkQesxcXv33r6hvBsmBIvi9HzKlSacmJQnCQsDlAN7zz0OZLzcxDjqNTiqJcoVDCMJCBuGM2bCE8EMuH4ndTTRoB6daBGonXX1pE+ACandRPr1cMysYDPkkpeihHZERar3CgxilUXi9U9tr6puHQtDSIeGm+T8HonHXGW6yqtpw7Du9uB/7BBUswmZfFWNXjIGF8c5Q+pBmouv8JkpH+Q/X7Nc+WkqZ5vFjNe0Q1+okOI91c98xo3GB7GQCQx8oZWJeJDQpXAHp0LcbfOohY7bLeDyuV+GTzFlD1bLQuLRjqzX5IV6rQ3g7j9OfkOdTi3txBaYtJuGwni+CXo8zoMiiJqfO6CuNAmwxSyDqhqL1JPCk+HxIFAAk0u2evlZqBm3GCq4Nc7DOMNKr0xL3MXvAi1WngKtGGp/Q6oJJ1BPPzZiBo9WYxRIBgsSYioWaerBGIaCGibmSzG0UFf5un0S9k6IptanFS2SbyPHkyKVzLgf6ogoWSFsJfFheD3h6oWzf65M9fvbzqqrkuNgRMyWBIWIRD2oVg3PKmLZdnVE9KvG8OwtYgFGywkAnZZrJvS5/cl7h/eAOqlic7J2RoQxMTHBMG59gDQdCNgsWRvCVNy4zhGawQaHAygVgpI+hywaInEiJYf/v6OjeZu6Ldt1MBDseFw7WxSqRNS2G5ONchBaSGuJ8gg6R+otknW8G0uLqWudr1WmXcVJ9HAIjFa1GTnqlwMxleg7HY39Az0Hj7/6cgd8pMTrnyAVOaX6V+rpfkyeDeyoOHVROVFg81XGNya8Kv35e4Ll5AF00l8vmJgOrFnoBIXTid48+9N4Bc5R1nu0Zenn77xnwb/T064kB8huH9lMIzDz7fe3MnJXL5O/kXdC7GBrUjd0gcT1mHtV5hs6tRFOPp49OujnL4bB5HfxsXHla32Pv2kRTR1QFQctePDK5ulsLX1wcHT2L8/8nphGj5ZMr3kO28szxy8cRkxTceK5evSC/cUPER96Je0pyD/f4CMRpZYB9M5DTQ31GbjAwlKjZVdlCkA602oMNJqHaTnGWLHAx4BnwQj9t2+moLJrDwAvKO4cZ1Ebz3XhBt51vvs2BXIJkMqjiTeeaOHqNSnP1pdLiI6EVZVHxFzcn5W8e3Lm+PKZ0Klz93PHGZnD6P01C7RzAfc4Bcj+jMXhAKZpmbHmX8a36J6Grg9Rkq74bw0H0suaONymFgqZOetVyByVah8jReNZyaaaAbtHLGtpDKvtiMUyDE1L5nJDiF+1ovABmtQU9uCWAIRc6Zt5jKDzwf4nuE4tUnyAWj9TI4+e5Y+jTO1NBQ/Qm6VV1ZO15obPwKwS/4g5qUlSL4b+z2gduPS3wOq7jb2wOJYvxFPxd683DQFIqkIFpsIpD7ScJyndd5i+Zmx2KSu8d8DWv17MOgX61NmmIGzLelCDLcVmIopQM8UD2fBMzp1a4NO92ROGP8p5AEKFLiSREp+MhNx2Xd/eeIiiK7x6y1gy5MUMxGOa5Y3j90dCYjzBue9JwvcaaGf1G0eJNJzuMHxhU9iBbd+aNvvLJSXOvR7C3EE7alPJlu56vdIUK2vqP+tVrjBs8oBFs19+V2N2+sIX1pixTmqyscmec2VORLe/zjW/qbbb3TtxD1OejOLan9Xd/tkj9e56I9hsqmJiqOhT3DHdCzFOtbS3PB2+c/EY0AdwJZyHjGdmQTz03rcNua+O7F9xCX5ITPIeL1lhn8sH5thwYe6Hq186AT7vxtIAk8I9ROyfN0rwfzSdEzEKJ0fL2GncAX1MxVxf7hkggewNZC8SHgpNSWh0GqRRmC6BklHAefrfe9B7CLB+BjkVXJBb61UQlKUaoiuPcI3oytqeCjlOH8GYSlsRIE8e5bsAnPevaDSQ013kAoU0XrfG1xLTP3Zdym3v5zP1mpKP2huBFFtM8E+G1nJcqgBdoSiLQ7UGWHO/E25mKwb1VjQfVBVEflHbzPZZfwwBstMXy9XMiQLlICu0kJtUHauulkaAsVAQeJCVX5mCEGY0oeTJ5om8wBJELZtLZpJXq2zI45VGhTvipWpKR0zme4b8PbfMCCflNTZ0xYYyrkv+z56zk94FmXSjhBbcd/L2l732QwWG50VHMeWPl9tI2ZOsLhE1dqQaEsxbxUbjgOKhdCSfVtsKEs7SKXWY8QZDTsn4pnpJQZEMhSAOygjwmwwOFLJsOSJraS6jGgqCq3YiZJkYNAeckjJ2Rm+vDBd3IEIkkcKK+Cj8gtMlYyzXbY7hg2vMIfrJ3G7VvJQjMNSy3Vwf7Wk3yg5GNOgeIvbLwnU29faUPkUsVgQOWZAN5mDAG+tTAXvHY/8tBKIEm4ArSSneiGj25WxrmF8MjKBOiOG9R6tevdiRlnHpnB4oj7AZBBT8rtf3YcLXwEt0WVlDVU3EhwbYU6Dw9ABLdHbEW+f8jZt0f0K/VIFDjWxqmILkd8aqShyF+9ANSP6cgOZepzeCEHDxGAbpyHFah3UzXDQhgxctaptwR0LNWtRrH9JVdXuqDkX1Us51TIdXXJTE5Gf2WfVGY+MG27nUcOHwM7+gRoDPE1BMShCK4CoBk9H3ib0teIPRjckrUsEZpj/lcNhTZujz6YlZoj5xoBquLLSr0SFiJiNzRqKzZoX69lY3MegMdLXG+yqF+tLFaFDe0ZkkhDOmIyjEhP72jBcBY28epEi242YOuIYjh1W0ltU8JOciSYJZ6YnrQ6OI4ogiQAcR80xdJn/2HsEvhC+DyeW8Fmqk34UnquYhpK/ZfOuAUuS7C2+Cn7IDY67OlVlg0gMg0S2BgZNVTn09iM2kGxAIGebit0kegYmJCx01Hn+8uHfOG1kpDz00zTxxbGlMCDy3gfibujoUV5K1skYNqucT/8c5hEX8oYC3k5FX3NSQ4pC4MjXDEt1abVe3my1Wm0YgykZEt6M6lfscDi52IvqXDqrajyftRa9ugHPlgJZc9tKnP+tw9pTkP/LIGPnlVmlUdmP9UW/rIgQFFib4K6RyydeXU5Lk5fVzftnbJFSIClWaHfbRJ7tNw+eaBtHvopPLNymLpvGOKuzeHqZWbfuwOKmfzQ+gJ8maFZ4w3/RhOLNZH0YlmefKBKVTneDV2tLXValdurm8Ph9jFvieUtUWWSGFDT3WBHNVsRB32/0z3T1cZx9g91a18TFPiB6mCgHsiirYl58wG9GWfyQAO689Vy6t81cBy0xkr19ZPhzP5bfEZgoJqvyG/vN3X4PO0kOxbiTsS2+/soiHD7rx00VNP+1WUObKBWd5IcT/ApL+Bac0deP9nFM1whuA+HYPm3iZEsKpdX5cd6NhxVZSaRe4mnjmO5+OT/rrXJheThGnEURdO56lOCd+ggmVnd7xPNjo8TsBBVMLDKc+c+s6ixtHlTGWLAwzhw09TXMFSxlqDPjn8BZpcbzlp1B/i7RWWog1nlnvpQTzOz9NR2pVmGEbqFNwAmyTYVRya6ND2lqnuwnUMExb5vCP8b1Csg6OC71tir6ZKbzhFEPFaKS3uDC4XgHwiA2JqtsydFD7LM286R9kityHeOYWzzzvsW6BrECd9UE1nkJyx/Um3/0p96zd/UYc7vYh8bB6sHCi04El8G0AYyidCh6JRcb/ytPY2x9WpGpRNn9oFjpPadAO0b+hoG9RLxRqgEbfqWBSj+jdvOAhm5qvEjzS6drO5/1ed7EKVXaJFqTxRG57ZuFYtgzbVs4yDm3I8i3/6TXgzqDMT2LpLdbeGQnYrX7Ntx9u2nFeD4lBM8xI5CfUV3jWFrBKNYaLwLjCajm1GFt5BDV1bnyoUK7j1QhQz8pk/t9fjEALfm+WNWI5MIZ5l9SUzKxvg6Sn7cpK60GSyRRBS0Z8CYztSE96+W4rtE9Ol2/JSPFeJKZVXJVOeU1JULsWKEh/Wd5k8GbqcKik1muu3jOc9KAxOGAj4iOvKFiujMuXGqtijxeKcV74z5ufTATwJ0w0TwOhrVP7tx8ClRWSrMfOHhXDixY8g3EU1AmLp/ELDIBFvrR0Y5EQF1cCOz5RDZSLQXHV+ntARU2HPXk6Cpu6ZV+jLAhr3PB/VxcSBzy49wIeCIQEIXMr1S9P0fix9gRj95WtxIqFJL96qEAUH+O5FcfoQBqHTm0re5wC6Gm0mtC/Q9MqFAlbouVVPNy+K8hE5U8v3pdbAWNAJ5S6XG5CatBBoc2kgh/+zmBKmCfodg6PNV+jzRSh+3fJDiUz79iOcxyDteGm8rk9GZS6dI5MudbzoA1kjAM0aXjHyIeS7fLaUm8X6WvWjpH8tmJleAa2GAOoQs1JBmIzdoRh9as4rahciGzNYJqPqA/WLQZNyC7ULMF4c2wiXh6q6Rzx8DdMnkrWZ3XTW+wmQkFSQ2JVvxR6ae/Co8ZU3DKG8JcSgLj8rmuoWL5Ocm7Xq+IwXSEgN/UpG895Sy2f91INL1cr1IBaU3gSI20g9vdRv95kJUeXv7QZDsqGnc74FPLSTSno54Un7hFgy5vJDpV3+ok1wldQ4cnJBi3edAbeThHQjU5/fu2aeC4O1NrJzMa0osrWz/PQ4mTMfbL0ZmaufVgWzQ3v1ZNcFTDtlydFP2Z9vVvlwqvaF/syb7P47OkwDNE+n7c9hW6PYPbSdhE/ALG5aGJ5dzgP5g+iy+onJcfFQ73vIgvG/Bj6dwQwhJFHaZkhDCQBQZwQT8jPqvwOCYdNKZUVRU7ZghkBUwkDov2dmej43mRIoMrA804juuk8xNEWNf24uiCDfmsKA08R5uiI23gttEl1LoQ29EKry+I29682onC6ZyfKdQEt+A795Asd4TfkucQMGyds033vIFY6ERKsxc/qEyHzju321EfV67d7dDd3RG/btuu00ny+3fPKbIwclT1Sef8TiLpDdtynevypOsIo/Sq8W1dO7yZf+jsgnu5O52ldaCoomYt0e+AioYkhixLTeoZ0w7S6SwS3fj8cRVDwqGrABI9/VBlJBXdUoVEO2/7M2nbeA+j96IhQkr+VOl2jU1oO/rb4TsYGXhQ/7JgkLVZznoYZW3aScyzPxv1Wr8zbnW++2GU7PK4B0X2dP3+ZJPPpyHgGIh/WLC6mJ79KUvu5MWz7L8092G666IflsjX7n/uT/4myDzitVjp1oezj6MdNxTHQkO44KUIarsTlEKRD2S0YxWHb/ko9lZevALjIUMAE3zo81e63BDGA/iWToTb1/zmifDelxFHvMh0EmXEgV8Lgg7B5M2dSo/6J29GX98QyN3ya3FQa7/tTyu2noygtKAeVQY3xyPcdyL6/i11R4tg+sW0iWrrTvey1zfocbI8f4mpJhOAUpR2vPRRv3Re6bFjPeNjpVqHZtCfNnUxmflh3DpII7cVC5W2R+t+xuHfWXHFPC5Utv1z+ZvSgUUJ9AeauqT63/xST/O95CZZ7xyIyHJNv/1Eu0ZTsL7Ch1pwAD2t093myRJvu6IUua3R/Hq9Dv/XQ5VXPD7tjIXCoZ5Bb/rabPcxgunSU6clcOuO0RqTiJ9zCePWYYQhmyN/3rq7l0PS31CtndOIYjrfDm4kM/SOt2lskVeV/B0/K1ggvxWppBiQLFLBaP90NbT3AFep86uHRSF/kGXTe+9Z9vDPgm1Y15h14O3gk2ZXwdWDsf6NQ7a6aRF1FpcmyAdqaAsXc0bUx6QALX7x7JVzaq+7a78gpd3sDDe0v6nUT+rcui56PGyTLy+D7SKXkcBkLMz8WJFgU1uLMaJDxM1uutaQVv9PLjo5I7ILh7CEBZ9G/mPbadhFXC7r1fwj6U0fsAO5wfo8pGbrSO/emtvIptUahV5ntnwkP6IabhdLpI5XMz+DQEot5iKXVz+TQgOtiRhfvG2vrBAU1dSoGPAiRRuCi7E3VOXz/4jEeeOmTYEDdPQtSD1C3PYRcag4viK9aznz+DSST84qdS/W73C+RUrq5X+bz/+USC3UH0RsC9kamSRX4r+HJeInMJ7tJRp5dhoskaiFBr8l8WtzIzL/DoG1GGUppgvt9v+SNMx54H/zCZzUcjl9Pxi2JFkn6UsVM82hhnPQy7Ww/PxN4uPmpnuLLsr33Oo1EhYQ8z30ViJsfbc5OQ6wCBBCRqvFhRAPPIbLLwz2Jje7ANYkm5TIkH1bO3vf+3juYV4u/yYSt30CwxzPr10bspBZIRmqXEaqBCXM8HbE1krMeJNfLRTSV1il6lcSkDNp+xr2Gqgbhr2B479G5H+K9LgNAdhPQ5YRVWoa/4/vigxCXE9dsmJtVn2s+DIiv1KiqvxGZzbcXqg4XyKDqDxK7lVB3OqP09wrDaU7/I6XTopX/2rUcYUjsupIsZy09YbwC2LIdsMyhN5rH36VMIyk7X2iCtICK3H/CLL14hhrFxIYny/Rk+jzCo5I1FnHJLUsYgguvuwjYI27zqAwHMRIoZAa0XO6U+1Xpz07gy/wNttv1CeTrGbUHjnnSMOvTEUkNhdAFe3gqSrkr2bObEwtCfgv+6KcfnfkK+cvlx6q3CiUgALhjLcPpQK3fTxda7/GZWON/xGU+vjz/xavTdYrfQVNG81B8BgHRVPzPXfGWM7DtHyrN93N79wNZcltBUIumKB5BPJLltY9yeVoXBNF2ATX/asXlun/JRhL0JPt+QHPVL7x23FmOvGniwdNVsGj2H+zbcH7e3E3Z8b8VsSzMad+OyXxDsd1XiT+MU1kClJlPeLLmFbxatWrd+O10IvPWXtTqGedFOD65Mxw/5nfC4lAOywO/jjGnwZIu8rk5Ts4j1LPZKv44OKCkNpGcMtjBL3uVy/ZNkKufor6KeqnqP+XUU/GJAK+ULBzsHCzxyhycblTMjwaFBeqVEVUl5Im4DvfhDaKnFIR2TW5Cm4KZynuTRSJHBWSepPH33Mbw+8QODPuzow9gwF/LpPj4gtHnD8vROe5AEMqy76e5NrQFxMbOPt2ZrL0w0F9dG9nLFq+Ch7BkuZgWFuEClSuHG46IhEQZgaj9CVl/2gEr6+GxXmkNCgineYGaN6+Puc5vgCDA9dUp6Pd1wiua9YPY7LejS37ic9S6Ze22K/zVrEVhaS6PGhPcZC30zZYIB19PH8TO1CRneHbcqY2Xz9HoDlU6SyPE+AQzlHU0B5Qd+aHmZkjDfdhQBzDeKSRyP8zMf6WcTl4YT4OtRJawsx+hU4vh70gsglMmTS6c4TkrT+gqUVcFiZpa0bQ7F3i65BEJzGmUvsl8H1bT5ih4ZfboGKep/i0meTP83SaUNsNRjWaUaWiS4ksFJcsy9ukYSf94uh4wvp57go56cL4CfOYZItf+SLRtv0rcVPSNdVbdqOSllTmZtcFMeKTLvMz59aTJkBRfc2P+WQ07BWu8lIxrVo0B1SBkkAmAJ1wxk2IXDFtT1DT5tiCDUxJZ/jFT+b8lAcVX9oqlmag/b/QoTdDeVb+8Xz+OiL968GBWOzfQCB1CYY7hvYixTGkIHWwU/HRE5QlJ43U6bv8qnF3g2y85XPk/Nei9uE1nDK5XyMo0sXS0Lql9ZAXSfTc+mgKtc34rySVHkr07a903dCw2vOG9jwve6kmj8hnwXGK4hru1YA/l5ubbuP4MsYZYPAbUveCOAlDzEinbPtrsILmjGfpkvUgSiyyxUpzxGHJ4GQnDZ1lJRQYIDrAHL+C6mCffZKYy+T8rnx3nsXvQLTg0zzTUbquS00L+Qvy2W2fBOn34IplL8WKMMMQPfLtSoApqfcI5HmODHRu7Y/5Xk3WMhCtSfKeD2sk0u9iaQmRuwyWDAy2AViMboagM09Ua9nqcOVjSXLLCGppInDxCVbYPwAtfoKckAXolU9QgF+9/9WnqJ+ifor6/wR1VeNhnT2QpiMcebyetXrTX3eQtyLutdl/M97OoJwO+uBfx40Emqot7vYtS0LDb+rqMTuI8Xi7fI8VG/Hcn2+d1ZfGa3X/pibil0UuB81jio3ZwX5UAqT2vTRZbyKX77MPL8RAI0Uf25c/QlV/aFowNzfMwAHzCbYl5+mkp5P+FyZ5iyewVus0DP4pgr/bqiYqMkshPROeSSRObxzR+HZqCIAEE2/y7jkFustgDFM4whU4IYUqGAXlQFHvIyMv/MhXUWaPkMdamtnl8vlYsrlkhN//ve3+1RQsYx8vZdjoxyLgSSFFsDcAFX6Y7Ns6o9VMyouE4OXNzE2PnKJ56wiqo/vFepijgWSoSTa5TuRel4a9R6x1xkUz6LC5kue7KCe3ThRdLdRZoHaksNJB5yaDkq9qy+TkOvPXg4jtcq5iIB4zUcxX73GXyBQUoSs2/THG8zwVcj8ql5S2NetyjUqffJ2bHSRre59IKbsEDTbouuhtvIlMU4kyEJetCWECSxUYj9NKiYwy6PQW1Gp2oB43jIYCeDSrGvmhocucYZkMeEdiBHdqUnhDU8XQRtyIbONx3154ipiIAh5FlLg3vF2B74e3VyMuaibTjqXBFkpeqTZH2AITt4ivkOiy76pVw0r1QiUj8ohBl42qi4BfxPdRQHOSt8LJyRddXhWaI+6BJGNEEYK9IRFvVaeir03q+rkJyscWqY8rqLw8sTQUn5a1qGbZYtwWsYwvWFJ2CfGWPI0JoEFOk5mKXk0X6wjS72o+z+ffIfq1gkaJhBOCI/MzGrhcueBRh7K619u1NPvVw9xiBlF7Si20+/tXwG2aFw8ScWuC9EZUVjiL5ofWDTu/lvPM1KyWms8L11ccUeXXohRkGTSpI+l3HhwHxBIV2raiZUZ8iywIUWWWy81NN2BzkXfm6ro++z4odLg4e2vfh7HiK0bGBYWyAh6qUC3SbUGLJy38PxDp1d66VKejO4bdgwM1kuMSqTqXLFQ1IvW8ystLWDrUabkCoSDEf92Ae8z+J+IKtvGlPdyjka9XcrnZd6U9zHmLI2fJMZNocX8G11U15cfQUcGwSEAKFuu0ejW6HHL5VZGc5o2grsISAxL7XcRNDVc7KdRgBUJUKVFXNsOyuQzixGNuUFrnCaiqfMyklyY2dzw2D1nw2eb/6aRSdSPRyZRwhwp4ctG/agSkpTlPcUEsTJn9BOc+NY8oVA+QeI/h7B4fgHxvfhjVusFa3AB/1HLfCSqw2BDfG0/XRkfNv7gL9vINgcsijcCKEsT9fI9v95o9px7/uIRLR8i+XW8NJWMt49hy0tQvUNpvMeVcGqiBb2KVy6cM0SISRSDnPMaSLaFAeO+nP6UrUKDMqhodTMcuKWggPbbO6uC4Ns/ImkJSWb9vX6Md8/cjnyOViovN/4LOKyHI/4967XXZ/ljP5trozAYLNksxUJNePMZ/tFlu7Ii3z97TN9CCS3+aI55O+n85KXtkuNN9lWZPYVCbT7LWPz2Z8BTkKchTkKcgT0GegjwFeQryFOQpyFOQpyBPQZ6CPAX5t4H49i8zTvktL9kZG/rol+WS0ZNMNvV+EzzheNS/XPbAi6BB0nTf8U74qsBDBYWUN4d3fSenqxb/my+p8E4olfhT7+0Lm75La8W2/7JzT5rliUCRyDHUhpnah+m0V2inKtr8ybdmp/s2UytWN6Q3YBvwDQQraZoajSG49ebe8A8aaE6NyaWp72hVL7XBbJwQx7phSAtsKAIawUDtlHjQt9f7WMpkhh4ykNJZ/j5gYNS3l/iGsGcib2tbH7CBIj+nNlzZ06nqMY3moD3dXeAAZGbQ+OQvgHBFt50covTdy+XbEiS69yfRbutRDln/LtNzGe66PFiOvt+4Ew71JGvyE2yA7+4D3U7PaArNvkrZL4rgDZGH3hHhdXt8my41BUOdzg4RJ9oFI/0Z3tQ99Bxm6schBZjX7/FXH56Ct6Rizxt93GWU8bcblzspoxkU3xEtjGlTbuqQ7XlLqeMEtrrYy9i69GGUaQwkBcHo1LFm6lgJqpWtLRlradbkb0q6ktGw9l2qAU812JVGYyccuom/JVM6AeoEoAmIR75ZqT0wdYPluhGYPKaOEBmEvKHOcFp4ZIihyzxJ1n5kxQ8vJ9MFKj2xXwco8tksk+2E2hb2I3idGxuU4JXfXunB+btRoAyp15IqT9jV+EFK5esiSYrlUlxRSFzbwsJFrQpgPawsMkav9EsezNkG622d9zbnVq3kJOpaTghDwuQ4UAsMg3RYNDi5x0/2Xb22jV+fV+JsqGgsUIfTQsRhZGSQnCOcvnsl/53gXDsyf0zSAyzWaLoz0YAZgIRl8pc5z4r62zoeEsTa0OZmE6MGAXTbBDEKErDRttSAuJQo6s+2jotby86STnd9lV7APqw9bDRlzvnR2RX8DThZfD5b3IOI2rY4iPuVGXg19M7kYA2JZrJNnsKENlPp/HpM85BRfCsWO3liCGibX06mj+EUKN+CIJPW3W4vlc9LY3lOdykuD5s4KWPa8agC9ClEXJqy3/I1D3q58Ch9py5tn1o0Zsv1q1ddjiAQJD8FcOFi3AauqeznWjcdNSHpNBq7AFtMq0niWEO5u6mQ9ehj1/RVdXAc2iKS8tIoc7d55fwW5qcsirsoe4S8ElfQyq7NKT+1SXwmgzCc0WYXlMaXy8fMFwdIpYOShjQbz//BR4sWqtcuItACByVzZs2KwSe7Gab1rZwfvYSvdXl9Jwta0vmnRAC3oCm1cOggPFk4uhQWCxJCN3iWhtrCMFQ0QwqKLtdIJYxmiZNQIM93mJu0CLdLlrE0ZOd1R3Sc7VdONBONoO885aBXb6wsgdMiXcj4DS0tJXVVyFbGXK//ejXEUxylcWPPjo0v9iptK82ykLaOGpw7nhMYxx2a7JKspaAZ40sT8UkyM6EkNxsV6JlXvSX+vTyMpVB+K5pKsJQixDK/ryBK70sJ4hEE2aBEPC+39epksz8VX4LQqva8ay5YrB43rNBnNkhVSwrcYxz32KDvLEOy1ogZ9ffc85eq9rQyEtomrvJGeSfGLN+hJ71S6UgVzTk3hpvtuzyQQNYFrnCXzgFO2T+WtTqCNrn9hhV/t57vnOuVWN/2qDknanfRdhUHYM4KBxNCUlYLr0GX7wVcNHSG6+50hnO+DWIqPIhvEV9UqvpFRbgjMj1USHhfZiotJNXZEZZqHErQT7wRuBmebnUFxF7IIumPJmtH05WEdM6Ic3ghhkTJDNc64EKv4bU61K/DFyreSFNqC0jr4aUbhvAq307o8XmdXcacNHigN6YG6bXbT7uziIGkxp4N1M92Z7BEJrlSb6oWQbUi6JiI2M+t0Zu+1SFaWXwpTt/l7BKwUynvei0rjhQOBQFSMVEGVNlA0rDrI7ZCGUFQYCU9OoPFWU8SKq4twh64necWrE5cuNvkNdiAxE/7lm0cetMSaiT67jLsm/e9/fo5o5FwaHZsom67MJePoZ55QOgRRc4R4Pvou3se6D7XQkBuoDXzztQuwGHdlUWpkGObLQbq3smG01LU7oQc55E7AfNM39pLvCIvSAKvV4uICmY/Da49Ng4WTUR5BFFN+AVYhmDSXUkLbHaX1petvqVJ0zIgGiMJZmtV+UWfT4hpYyTUErrPKyf3gJyj0wI8Yfb4ybG1Tn9DCw5vbfemH3mvNxCyjtJYvANRYm7PhVjs0jI5ZDoIe0OSElD5eWQ/49ySrOpI0ceRtlVQt4qsUrUK3zw3hq5fixbl3ViVCHQKIycOK+JpEcGJpj0DwVitgDO0yIJvsh+/683tNradGsS5IvuxO3q4wiPZfmTfkvIcq+dIGry0Q+DaxcmjWHee9AptDK2C03o8pccUS1a75k0+sL3DC83YTSmqqhx+XyQhPRFPnjzHEgjJdNoOwulATn5dcj+iNdezumjzoHLrhqFmZDQaSC2TB2AleQ6jcvHEzhEZq2Js51lvvaHuHnPkHfFsaWHDDXD96lJPxCZruzdslwnE1sGHsllvwXzbXFm39kHYWefKNLDXudnVP74r3lszv3LYTtovXTNfpaJLWo5LBOa3B8xF5xHPapQpd9JsoyfIbFIu5LT8vbG2TJ6jas+nd++gfjly1xumvxO+WepXH+/27bZJV6Add63w/ZvCpYWDlL3cViE8edATGCW16uDLQtK4B6YJ8SutGG/Dhj0IG2fqlg3qjz6Ux5gpsqgwVYc5gSzrRKw75bcXWn4RMm3UWfz2nIMGj+Ne6efwCGPu2I6EBxI5bOFLgHoFeKqR6EbhHJ+egJKvEV3koU9GnJ6cbmMho8lOfhuGAMuto80soV2PdevbsI7z2NLDWPtJbJc9ngaYMrTiWy8IvOL7IeF9QqRb8nqaMvlfZKdOckuQntnnKEeBVRz7afRSb5UUC114Dr3GTTGEX3F+LUcY5uL2B0b8AGvSTpqaWgLHxWFBYNE5M25c5YmEMtdjD3tj/uoFLMnUol4+S6zcxsdoOZGec8QdbtvycrOVciUR797lnZZQJq8wkYH4dJrJ5BKMI5C0NQSLSuRSKbm9OUTWWPte1ndCuKSx5OoKLVfMmD2sHLM/iGrfz3CEArFn9wnSXRmHRCt1fPeQXhkenTpNr6anIzgO5wwmOrCZov6N0aLI+x20ZsFy65Ian7LNJBmnZ2URLE5CeyuaW/+cxnggZ4a18arSd7mdCg85NndDvkrdXPLOrYXeaAGJ3kF7GKve0O5sGvMkLJiOuqkwj0kzM1AASw2cTW7JGyaG58fWXOwDWwQDReZAvXZHbpixYtfgQCz1LqrCHKE3bSSdPpMnCuAMr+S6Fl2qXY9l+GR4nAU6i8aMA7G0ysQyGZliOb+fX++gK0odfzjhCIgD8d6o4i3OD/v2zNiTrwCvgkvd17T2zekeg9ZZ2+Y7roecb5g+Uu/56g+5x2Z7XZh3YMyBMHjm3z3VjtTicDIpp9RzgThtBrmH9pWQ1WP22nDGA1O4htojT+OemZYpD/Kd3rfQZAsjvzfOrYRKc3IPi1L6mfhOqV5naiI53gRdkc4KqeT54taxcYQ3DfWCN6kJltC7PDJ/AVLJUGwJ4/YqXycQsLuiQhbS0uHMCo5JVylMdL8zrHjfah0JiFsIMfz02uG6ZFkPYYI25e+5/bFGk+VheMwYoT3ZMwI/mrgA4CywFZ8bc+jDvYro2RIj/vmIJ/0tLe7iFPe9JIjaFoJ/YCINQezY023j6wof5Bcg3HL+xoYhtv26r2Ye8d362idSBmVaz1en2WK7MNBhzCLR37jmjrn1hPIxsMY1JHIUcbCXljCqN7G5FzeG1xIOM6+6+0VQtDY/PjxxyV3ztkGbNHO9lpHo1nLMhCb1evGA2WJP+E29csYYg2rN3fxA+dbnaPee02tzKk/b43z594bvrLFlfPfmMnlvakqC9dQzyNYt73RwHb67TplcnTPtYghhA0Wk/sDqipGGLQRpr8gwfQ0WapadqoL/xwM+KQ8+ctRR+afGJh+WRb5rsCBbbVOr0Jv80clHPX32FsxZtFfCZfLylgWT/xTgkwu1yQpvqdDuFshXpD4o1ca8PcZnD0qrE/bLVufmYtWWd5j9XHPTOPPMr+g2OBnr0UleS2p4znclqlR0eaMrAdjfqqB5xb9/ukRieTJhcQtFkztFG9yS/W6fjAn0T0mlpRQ37n2MB8R4Tpnp0rVzS/mbrK78+VD00lZT78LRpZ7KcuAZ3w2kG5yC0aD1LIevUEX1ikQa0kiG+aMTjt216dEUN8gShRR2JG4DCB6jiGKN8OhF7yRHyVU0p9eE3m0KIUzaPG5thAg7cUdIu/8Ko56xlnK3ZhpzrOUvPwx6e4DXPG9mW0mK/NoxYXKVVjcGogfry+UrMn8hdL/o2Ue758+mjjKpLUFRYbycidSEv91LtxBy1BLPh3qEyWIqLg7xmhfzthD7umVPd/+GwuH0Do3kQMEEqiDrDvxsN/m2cPI8J9Ozud5UqnX0bSFOGbVu47hquIOXYt04fcVzeMRwzJ3rJNWZse9wBHSzo7hK7iWgk5P+2lB5atbQkduRniw8dWu0KDdZTrOneEatjPuGuFBfW3vBxTsRPLZ0oist4b7CE756QRz8a9+9sOm+izI4vq010b3ZPHbXdN/4/e/2sLZK35GQdziPbpM228c5zPTpTjrji111pilvQ5kx40Jp3ZhH0fYAesWRHGSmf/2oV86ezZqXpjEHZV8NEiAKTvlubE7HOG/7S+OfmeZ1367qG5Ge1rY2j3/D0dls+iHiet/48g9Wv8/++ydf/A9QSwMEFAACAAgANWOWSdZFKylNAAAAawAAABsAAAB1bml2ZXJzYWwvdW5pdmVyc2FsLnBuZy54bWyzsa/IzVEoSy0qzszPs1Uy1DNQsrfj5bIpKEoty0wtV6gAigEFIUBJodJWycQIwS3PTCnJAKowMDZDCGakZqZnlNgqmZubwwX1gWYCAFBLAQIAABQAAgAIAESUV0cjtE77+wIAALAIAAAUAAAAAAAAAAEAAAAAAAAAAAB1bml2ZXJzYWwvcGxheWVyLnhtbFBLAQIAABQAAgAIADVjlknoZE7o6C8AAOlbAAAXAAAAAAAAAAAAAAAAAC0DAAB1bml2ZXJzYWwvdW5pdmVyc2FsLnBuZ1BLAQIAABQAAgAIADVjlknWRSspTQAAAGsAAAAbAAAAAAAAAAEAAAAAAEozAAB1bml2ZXJzYWwvdW5pdmVyc2FsLnBuZy54bWxQSwUGAAAAAAMAAwDQAAAA0DMAAAAA"/>
  <p:tag name="ISPRING_OUTPUT_FOLDER" val="C:\Users\Administrator\Desktop"/>
  <p:tag name="ISPRING_PRESENTATION_TITLE" val="（飞印象）简约商务通用模板"/>
  <p:tag name="ISPRING_ULTRA_SCORM_SLIDE_COUNT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880,&quot;width&quot;:13230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000,&quot;width&quot;:16200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794.9055118110236,&quot;width&quot;:8032.388976377952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04.3952755905511,&quot;width&quot;:10103.285039370079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2645</TotalTime>
  <Words>2343</Words>
  <Application>Microsoft Office PowerPoint</Application>
  <PresentationFormat>宽屏</PresentationFormat>
  <Paragraphs>292</Paragraphs>
  <Slides>45</Slides>
  <Notes>35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45</vt:i4>
      </vt:variant>
    </vt:vector>
  </HeadingPairs>
  <TitlesOfParts>
    <vt:vector size="67" baseType="lpstr">
      <vt:lpstr>-apple-system</vt:lpstr>
      <vt:lpstr>Calibri</vt:lpstr>
      <vt:lpstr>Calibri Light</vt:lpstr>
      <vt:lpstr>Noto Sans CJK SC Medium</vt:lpstr>
      <vt:lpstr>pingfang SC</vt:lpstr>
      <vt:lpstr>Source Han Sans CN Normal</vt:lpstr>
      <vt:lpstr>方正姚体</vt:lpstr>
      <vt:lpstr>黑体</vt:lpstr>
      <vt:lpstr>思源黑体 CN Bold</vt:lpstr>
      <vt:lpstr>思源黑体 CN Heavy</vt:lpstr>
      <vt:lpstr>思源黑体 CN Light</vt:lpstr>
      <vt:lpstr>思源黑体 CN Medium</vt:lpstr>
      <vt:lpstr>思源黑体 CN Normal</vt:lpstr>
      <vt:lpstr>宋体</vt:lpstr>
      <vt:lpstr>微软雅黑</vt:lpstr>
      <vt:lpstr>Arial</vt:lpstr>
      <vt:lpstr>Courier New</vt:lpstr>
      <vt:lpstr>Times New Roman</vt:lpstr>
      <vt:lpstr>Wingdings</vt:lpstr>
      <vt:lpstr>Office 主题</vt:lpstr>
      <vt:lpstr>文档</vt:lpstr>
      <vt:lpstr>Visio.Drawing.15</vt:lpstr>
      <vt:lpstr>PowerPoint 演示文稿</vt:lpstr>
      <vt:lpstr>PowerPoint 演示文稿</vt:lpstr>
      <vt:lpstr>PowerPoint 演示文稿</vt:lpstr>
      <vt:lpstr>为什么需要Binder</vt:lpstr>
      <vt:lpstr>Linux已有进程通信</vt:lpstr>
      <vt:lpstr>PMS应用而生</vt:lpstr>
      <vt:lpstr>PowerPoint 演示文稿</vt:lpstr>
      <vt:lpstr>App启动过程</vt:lpstr>
      <vt:lpstr>PowerPoint 演示文稿</vt:lpstr>
      <vt:lpstr>内核空间的由来</vt:lpstr>
      <vt:lpstr>内核空间与用户空间</vt:lpstr>
      <vt:lpstr>内核划分</vt:lpstr>
      <vt:lpstr>用户空间</vt:lpstr>
      <vt:lpstr>mmap函数映射原理</vt:lpstr>
      <vt:lpstr>mmap操作原理(后续驱动讲解)</vt:lpstr>
      <vt:lpstr>mmap操作原理(后续驱动讲解)</vt:lpstr>
      <vt:lpstr>Binder打开流程图</vt:lpstr>
      <vt:lpstr>PowerPoint 演示文稿</vt:lpstr>
      <vt:lpstr>送快递</vt:lpstr>
      <vt:lpstr>送快递</vt:lpstr>
      <vt:lpstr>PowerPoint 演示文稿</vt:lpstr>
      <vt:lpstr>送快递</vt:lpstr>
      <vt:lpstr>Binder传输数据</vt:lpstr>
      <vt:lpstr>PowerPoint 演示文稿</vt:lpstr>
      <vt:lpstr>MMAP</vt:lpstr>
      <vt:lpstr>PowerPoint 演示文稿</vt:lpstr>
      <vt:lpstr>  </vt:lpstr>
      <vt:lpstr>App启动过程</vt:lpstr>
      <vt:lpstr>Actvity启动过程</vt:lpstr>
      <vt:lpstr>类的概念讲解</vt:lpstr>
      <vt:lpstr>PowerPoint 演示文稿</vt:lpstr>
      <vt:lpstr>ActivityThread启动Activity（App进程）</vt:lpstr>
      <vt:lpstr>PowerPoint 演示文稿</vt:lpstr>
      <vt:lpstr>一线大厂面试诀窍</vt:lpstr>
      <vt:lpstr>PowerPoint 演示文稿</vt:lpstr>
      <vt:lpstr> 怎么成为Android高级工程师？</vt:lpstr>
      <vt:lpstr>PowerPoint 演示文稿</vt:lpstr>
      <vt:lpstr>师资力量</vt:lpstr>
      <vt:lpstr> 学员疑问</vt:lpstr>
      <vt:lpstr>PowerPoint 演示文稿</vt:lpstr>
      <vt:lpstr>我们能为您带来什么样的服务</vt:lpstr>
      <vt:lpstr>PowerPoint 演示文稿</vt:lpstr>
      <vt:lpstr>PowerPoint 演示文稿</vt:lpstr>
      <vt:lpstr>PowerPoint 演示文稿</vt:lpstr>
      <vt:lpstr>谢谢观看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（飞印象）简约商务通用模板</dc:title>
  <dc:creator>飞印象</dc:creator>
  <cp:lastModifiedBy>Windows 用户</cp:lastModifiedBy>
  <cp:revision>1060</cp:revision>
  <dcterms:created xsi:type="dcterms:W3CDTF">2016-12-28T11:29:00Z</dcterms:created>
  <dcterms:modified xsi:type="dcterms:W3CDTF">2020-09-11T11:36:47Z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2052-11.1.0.9564</vt:lpwstr>
  </property>
</Properties>
</file>