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tags/tag8.xml" ContentType="application/vnd.openxmlformats-officedocument.presentationml.tags+xml"/>
  <Override PartName="/ppt/notesSlides/notesSlide9.xml" ContentType="application/vnd.openxmlformats-officedocument.presentationml.notesSlide+xml"/>
  <Override PartName="/ppt/tags/tag9.xml" ContentType="application/vnd.openxmlformats-officedocument.presentationml.tags+xml"/>
  <Override PartName="/ppt/notesSlides/notesSlide10.xml" ContentType="application/vnd.openxmlformats-officedocument.presentationml.notesSlide+xml"/>
  <Override PartName="/ppt/tags/tag10.xml" ContentType="application/vnd.openxmlformats-officedocument.presentationml.tags+xml"/>
  <Override PartName="/ppt/notesSlides/notesSlide11.xml" ContentType="application/vnd.openxmlformats-officedocument.presentationml.notesSlide+xml"/>
  <Override PartName="/ppt/tags/tag11.xml" ContentType="application/vnd.openxmlformats-officedocument.presentationml.tags+xml"/>
  <Override PartName="/ppt/notesSlides/notesSlide12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792" r:id="rId2"/>
    <p:sldId id="898" r:id="rId3"/>
    <p:sldId id="895" r:id="rId4"/>
    <p:sldId id="910" r:id="rId5"/>
    <p:sldId id="761" r:id="rId6"/>
    <p:sldId id="900" r:id="rId7"/>
    <p:sldId id="901" r:id="rId8"/>
    <p:sldId id="902" r:id="rId9"/>
    <p:sldId id="904" r:id="rId10"/>
    <p:sldId id="905" r:id="rId11"/>
    <p:sldId id="906" r:id="rId12"/>
    <p:sldId id="907" r:id="rId13"/>
    <p:sldId id="911" r:id="rId14"/>
    <p:sldId id="912" r:id="rId15"/>
    <p:sldId id="908" r:id="rId16"/>
    <p:sldId id="909" r:id="rId17"/>
    <p:sldId id="865" r:id="rId18"/>
    <p:sldId id="892" r:id="rId19"/>
    <p:sldId id="893" r:id="rId20"/>
    <p:sldId id="804" r:id="rId21"/>
    <p:sldId id="312" r:id="rId22"/>
  </p:sldIdLst>
  <p:sldSz cx="23039388" cy="1296035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68CA6741-D517-47A3-B4C6-5CB7F7DC5A2E}">
          <p14:sldIdLst>
            <p14:sldId id="792"/>
            <p14:sldId id="898"/>
            <p14:sldId id="895"/>
            <p14:sldId id="910"/>
            <p14:sldId id="761"/>
            <p14:sldId id="900"/>
            <p14:sldId id="901"/>
            <p14:sldId id="902"/>
            <p14:sldId id="904"/>
            <p14:sldId id="905"/>
            <p14:sldId id="906"/>
            <p14:sldId id="907"/>
            <p14:sldId id="911"/>
            <p14:sldId id="912"/>
            <p14:sldId id="908"/>
            <p14:sldId id="909"/>
            <p14:sldId id="865"/>
            <p14:sldId id="892"/>
            <p14:sldId id="893"/>
            <p14:sldId id="804"/>
            <p14:sldId id="31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735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77BA"/>
    <a:srgbClr val="000000"/>
    <a:srgbClr val="4D4D4D"/>
    <a:srgbClr val="297FD5"/>
    <a:srgbClr val="7F8FA9"/>
    <a:srgbClr val="87A896"/>
    <a:srgbClr val="2B5259"/>
    <a:srgbClr val="090A3C"/>
    <a:srgbClr val="6F7378"/>
    <a:srgbClr val="0F10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01" autoAdjust="0"/>
    <p:restoredTop sz="94660" autoAdjust="0"/>
  </p:normalViewPr>
  <p:slideViewPr>
    <p:cSldViewPr>
      <p:cViewPr varScale="1">
        <p:scale>
          <a:sx n="62" d="100"/>
          <a:sy n="62" d="100"/>
        </p:scale>
        <p:origin x="22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-802"/>
    </p:cViewPr>
  </p:sorterViewPr>
  <p:notesViewPr>
    <p:cSldViewPr>
      <p:cViewPr varScale="1">
        <p:scale>
          <a:sx n="87" d="100"/>
          <a:sy n="87" d="100"/>
        </p:scale>
        <p:origin x="3840" y="72"/>
      </p:cViewPr>
      <p:guideLst>
        <p:guide orient="horz" pos="2735"/>
        <p:guide pos="2160"/>
      </p:guideLst>
    </p:cSldViewPr>
  </p:notesViewPr>
  <p:gridSpacing cx="45000" cy="45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99DAC0-913F-4CFB-852F-43CCF0357516}" type="datetimeFigureOut">
              <a:rPr lang="zh-CN" altLang="en-US" smtClean="0"/>
              <a:t>2021/2/27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891DBA-2A2E-4F32-BB14-713FAEE65AF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245473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5B019A-55AE-4BF7-B4D3-0D825A3F122A}" type="datetimeFigureOut">
              <a:rPr lang="zh-CN" altLang="en-US" smtClean="0"/>
              <a:t>2021/2/27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846743-8D4B-4DFC-A9C0-210E1C1A60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915892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856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baijiahao.baidu.com/s?id=1609373471994487281&amp;wfr=spider&amp;for=pc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baijiahao.baidu.com/s?id=1609373471994487281&amp;wfr=spider&amp;for=pc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DDE23D-E1A6-4E23-893A-432587B374F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14059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DDE23D-E1A6-4E23-893A-432587B374F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20276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DDE23D-E1A6-4E23-893A-432587B374F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09185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>
                <a:hlinkClick r:id="rId3"/>
              </a:rPr>
              <a:t>https://baijiahao.baidu.com/s?id=1609373471994487281&amp;wfr=spider&amp;for=pc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0696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>
                <a:hlinkClick r:id="rId3"/>
              </a:rPr>
              <a:t>https://baijiahao.baidu.com/s?id=1609373471994487281&amp;wfr=spider&amp;for=pc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1452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286AFD-4707-4CD9-9835-ABA1131554E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85238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286AFD-4707-4CD9-9835-ABA1131554E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80398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286AFD-4707-4CD9-9835-ABA1131554E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01214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286AFD-4707-4CD9-9835-ABA1131554E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89371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286AFD-4707-4CD9-9835-ABA1131554E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86267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286AFD-4707-4CD9-9835-ABA1131554E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1601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286AFD-4707-4CD9-9835-ABA1131554E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73303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DDE23D-E1A6-4E23-893A-432587B374FC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5823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90820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DDE23D-E1A6-4E23-893A-432587B374FC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01691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249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879924" y="2121058"/>
            <a:ext cx="17279541" cy="4512122"/>
          </a:xfrm>
        </p:spPr>
        <p:txBody>
          <a:bodyPr anchor="b"/>
          <a:lstStyle>
            <a:lvl1pPr algn="ctr">
              <a:defRPr sz="1134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879924" y="6807185"/>
            <a:ext cx="17279541" cy="3129084"/>
          </a:xfrm>
        </p:spPr>
        <p:txBody>
          <a:bodyPr/>
          <a:lstStyle>
            <a:lvl1pPr marL="0" indent="0" algn="ctr">
              <a:buNone/>
              <a:defRPr sz="4535"/>
            </a:lvl1pPr>
            <a:lvl2pPr marL="864235" indent="0" algn="ctr">
              <a:buNone/>
              <a:defRPr sz="3780"/>
            </a:lvl2pPr>
            <a:lvl3pPr marL="1727835" indent="0" algn="ctr">
              <a:buNone/>
              <a:defRPr sz="3400"/>
            </a:lvl3pPr>
            <a:lvl4pPr marL="2592070" indent="0" algn="ctr">
              <a:buNone/>
              <a:defRPr sz="3025"/>
            </a:lvl4pPr>
            <a:lvl5pPr marL="3455670" indent="0" algn="ctr">
              <a:buNone/>
              <a:defRPr sz="3025"/>
            </a:lvl5pPr>
            <a:lvl6pPr marL="4319905" indent="0" algn="ctr">
              <a:buNone/>
              <a:defRPr sz="3025"/>
            </a:lvl6pPr>
            <a:lvl7pPr marL="5184140" indent="0" algn="ctr">
              <a:buNone/>
              <a:defRPr sz="3025"/>
            </a:lvl7pPr>
            <a:lvl8pPr marL="6047740" indent="0" algn="ctr">
              <a:buNone/>
              <a:defRPr sz="3025"/>
            </a:lvl8pPr>
            <a:lvl9pPr marL="6911975" indent="0" algn="ctr">
              <a:buNone/>
              <a:defRPr sz="3025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C84F8-6015-41F6-B7C9-6E32EB8C5074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23484-B154-4550-BE4F-07484FF64C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C84F8-6015-41F6-B7C9-6E32EB8C5074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23484-B154-4550-BE4F-07484FF64C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571958" y="3231089"/>
            <a:ext cx="19871472" cy="5391145"/>
          </a:xfrm>
        </p:spPr>
        <p:txBody>
          <a:bodyPr anchor="b"/>
          <a:lstStyle>
            <a:lvl1pPr>
              <a:defRPr sz="1134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1571958" y="8673236"/>
            <a:ext cx="19871472" cy="2835076"/>
          </a:xfrm>
        </p:spPr>
        <p:txBody>
          <a:bodyPr/>
          <a:lstStyle>
            <a:lvl1pPr marL="0" indent="0">
              <a:buNone/>
              <a:defRPr sz="4535">
                <a:solidFill>
                  <a:schemeClr val="tx1">
                    <a:tint val="75000"/>
                  </a:schemeClr>
                </a:solidFill>
              </a:defRPr>
            </a:lvl1pPr>
            <a:lvl2pPr marL="864235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2pPr>
            <a:lvl3pPr marL="1727835" indent="0">
              <a:buNone/>
              <a:defRPr sz="3400">
                <a:solidFill>
                  <a:schemeClr val="tx1">
                    <a:tint val="75000"/>
                  </a:schemeClr>
                </a:solidFill>
              </a:defRPr>
            </a:lvl3pPr>
            <a:lvl4pPr marL="2592070" indent="0">
              <a:buNone/>
              <a:defRPr sz="3025">
                <a:solidFill>
                  <a:schemeClr val="tx1">
                    <a:tint val="75000"/>
                  </a:schemeClr>
                </a:solidFill>
              </a:defRPr>
            </a:lvl4pPr>
            <a:lvl5pPr marL="3455670" indent="0">
              <a:buNone/>
              <a:defRPr sz="3025">
                <a:solidFill>
                  <a:schemeClr val="tx1">
                    <a:tint val="75000"/>
                  </a:schemeClr>
                </a:solidFill>
              </a:defRPr>
            </a:lvl5pPr>
            <a:lvl6pPr marL="4319905" indent="0">
              <a:buNone/>
              <a:defRPr sz="3025">
                <a:solidFill>
                  <a:schemeClr val="tx1">
                    <a:tint val="75000"/>
                  </a:schemeClr>
                </a:solidFill>
              </a:defRPr>
            </a:lvl6pPr>
            <a:lvl7pPr marL="5184140" indent="0">
              <a:buNone/>
              <a:defRPr sz="3025">
                <a:solidFill>
                  <a:schemeClr val="tx1">
                    <a:tint val="75000"/>
                  </a:schemeClr>
                </a:solidFill>
              </a:defRPr>
            </a:lvl7pPr>
            <a:lvl8pPr marL="6047740" indent="0">
              <a:buNone/>
              <a:defRPr sz="3025">
                <a:solidFill>
                  <a:schemeClr val="tx1">
                    <a:tint val="75000"/>
                  </a:schemeClr>
                </a:solidFill>
              </a:defRPr>
            </a:lvl8pPr>
            <a:lvl9pPr marL="6911975" indent="0">
              <a:buNone/>
              <a:defRPr sz="302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C84F8-6015-41F6-B7C9-6E32EB8C5074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23484-B154-4550-BE4F-07484FF64C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1583958" y="3450093"/>
            <a:ext cx="9791740" cy="822322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11663690" y="3450093"/>
            <a:ext cx="9791740" cy="822322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C84F8-6015-41F6-B7C9-6E32EB8C5074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23484-B154-4550-BE4F-07484FF64C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586959" y="690019"/>
            <a:ext cx="19871472" cy="250506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1586960" y="3177087"/>
            <a:ext cx="9746740" cy="1557041"/>
          </a:xfrm>
        </p:spPr>
        <p:txBody>
          <a:bodyPr anchor="b"/>
          <a:lstStyle>
            <a:lvl1pPr marL="0" indent="0">
              <a:buNone/>
              <a:defRPr sz="4535" b="1"/>
            </a:lvl1pPr>
            <a:lvl2pPr marL="864235" indent="0">
              <a:buNone/>
              <a:defRPr sz="3780" b="1"/>
            </a:lvl2pPr>
            <a:lvl3pPr marL="1727835" indent="0">
              <a:buNone/>
              <a:defRPr sz="3400" b="1"/>
            </a:lvl3pPr>
            <a:lvl4pPr marL="2592070" indent="0">
              <a:buNone/>
              <a:defRPr sz="3025" b="1"/>
            </a:lvl4pPr>
            <a:lvl5pPr marL="3455670" indent="0">
              <a:buNone/>
              <a:defRPr sz="3025" b="1"/>
            </a:lvl5pPr>
            <a:lvl6pPr marL="4319905" indent="0">
              <a:buNone/>
              <a:defRPr sz="3025" b="1"/>
            </a:lvl6pPr>
            <a:lvl7pPr marL="5184140" indent="0">
              <a:buNone/>
              <a:defRPr sz="3025" b="1"/>
            </a:lvl7pPr>
            <a:lvl8pPr marL="6047740" indent="0">
              <a:buNone/>
              <a:defRPr sz="3025" b="1"/>
            </a:lvl8pPr>
            <a:lvl9pPr marL="6911975" indent="0">
              <a:buNone/>
              <a:defRPr sz="3025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1586960" y="4734128"/>
            <a:ext cx="9746740" cy="696318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11663690" y="3177087"/>
            <a:ext cx="9794741" cy="1557041"/>
          </a:xfrm>
        </p:spPr>
        <p:txBody>
          <a:bodyPr anchor="b"/>
          <a:lstStyle>
            <a:lvl1pPr marL="0" indent="0">
              <a:buNone/>
              <a:defRPr sz="4535" b="1"/>
            </a:lvl1pPr>
            <a:lvl2pPr marL="864235" indent="0">
              <a:buNone/>
              <a:defRPr sz="3780" b="1"/>
            </a:lvl2pPr>
            <a:lvl3pPr marL="1727835" indent="0">
              <a:buNone/>
              <a:defRPr sz="3400" b="1"/>
            </a:lvl3pPr>
            <a:lvl4pPr marL="2592070" indent="0">
              <a:buNone/>
              <a:defRPr sz="3025" b="1"/>
            </a:lvl4pPr>
            <a:lvl5pPr marL="3455670" indent="0">
              <a:buNone/>
              <a:defRPr sz="3025" b="1"/>
            </a:lvl5pPr>
            <a:lvl6pPr marL="4319905" indent="0">
              <a:buNone/>
              <a:defRPr sz="3025" b="1"/>
            </a:lvl6pPr>
            <a:lvl7pPr marL="5184140" indent="0">
              <a:buNone/>
              <a:defRPr sz="3025" b="1"/>
            </a:lvl7pPr>
            <a:lvl8pPr marL="6047740" indent="0">
              <a:buNone/>
              <a:defRPr sz="3025" b="1"/>
            </a:lvl8pPr>
            <a:lvl9pPr marL="6911975" indent="0">
              <a:buNone/>
              <a:defRPr sz="3025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11663690" y="4734128"/>
            <a:ext cx="9794741" cy="696318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C84F8-6015-41F6-B7C9-6E32EB8C5074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23484-B154-4550-BE4F-07484FF64C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C84F8-6015-41F6-B7C9-6E32EB8C5074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23484-B154-4550-BE4F-07484FF64C54}" type="slidenum">
              <a:rPr lang="en-US" smtClean="0"/>
              <a:t>‹#›</a:t>
            </a:fld>
            <a:endParaRPr lang="en-US"/>
          </a:p>
        </p:txBody>
      </p:sp>
      <p:sp>
        <p:nvSpPr>
          <p:cNvPr id="6" name="矩形 5"/>
          <p:cNvSpPr/>
          <p:nvPr userDrawn="1"/>
        </p:nvSpPr>
        <p:spPr>
          <a:xfrm>
            <a:off x="1" y="539959"/>
            <a:ext cx="719907" cy="108000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535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C84F8-6015-41F6-B7C9-6E32EB8C5074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23484-B154-4550-BE4F-07484FF64C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586960" y="864023"/>
            <a:ext cx="7430802" cy="3024082"/>
          </a:xfrm>
        </p:spPr>
        <p:txBody>
          <a:bodyPr anchor="b"/>
          <a:lstStyle>
            <a:lvl1pPr>
              <a:defRPr sz="6045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9794741" y="1866051"/>
            <a:ext cx="11663690" cy="9210249"/>
          </a:xfrm>
        </p:spPr>
        <p:txBody>
          <a:bodyPr/>
          <a:lstStyle>
            <a:lvl1pPr>
              <a:defRPr sz="6045"/>
            </a:lvl1pPr>
            <a:lvl2pPr>
              <a:defRPr sz="5290"/>
            </a:lvl2pPr>
            <a:lvl3pPr>
              <a:defRPr sz="4535"/>
            </a:lvl3pPr>
            <a:lvl4pPr>
              <a:defRPr sz="3780"/>
            </a:lvl4pPr>
            <a:lvl5pPr>
              <a:defRPr sz="3780"/>
            </a:lvl5pPr>
            <a:lvl6pPr>
              <a:defRPr sz="3780"/>
            </a:lvl6pPr>
            <a:lvl7pPr>
              <a:defRPr sz="3780"/>
            </a:lvl7pPr>
            <a:lvl8pPr>
              <a:defRPr sz="3780"/>
            </a:lvl8pPr>
            <a:lvl9pPr>
              <a:defRPr sz="378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1586960" y="3888105"/>
            <a:ext cx="7430802" cy="7203195"/>
          </a:xfrm>
        </p:spPr>
        <p:txBody>
          <a:bodyPr/>
          <a:lstStyle>
            <a:lvl1pPr marL="0" indent="0">
              <a:buNone/>
              <a:defRPr sz="3025"/>
            </a:lvl1pPr>
            <a:lvl2pPr marL="864235" indent="0">
              <a:buNone/>
              <a:defRPr sz="2645"/>
            </a:lvl2pPr>
            <a:lvl3pPr marL="1727835" indent="0">
              <a:buNone/>
              <a:defRPr sz="2270"/>
            </a:lvl3pPr>
            <a:lvl4pPr marL="2592070" indent="0">
              <a:buNone/>
              <a:defRPr sz="1890"/>
            </a:lvl4pPr>
            <a:lvl5pPr marL="3455670" indent="0">
              <a:buNone/>
              <a:defRPr sz="1890"/>
            </a:lvl5pPr>
            <a:lvl6pPr marL="4319905" indent="0">
              <a:buNone/>
              <a:defRPr sz="1890"/>
            </a:lvl6pPr>
            <a:lvl7pPr marL="5184140" indent="0">
              <a:buNone/>
              <a:defRPr sz="1890"/>
            </a:lvl7pPr>
            <a:lvl8pPr marL="6047740" indent="0">
              <a:buNone/>
              <a:defRPr sz="1890"/>
            </a:lvl8pPr>
            <a:lvl9pPr marL="6911975" indent="0">
              <a:buNone/>
              <a:defRPr sz="189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C84F8-6015-41F6-B7C9-6E32EB8C5074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23484-B154-4550-BE4F-07484FF64C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586960" y="864023"/>
            <a:ext cx="7430802" cy="3024082"/>
          </a:xfrm>
        </p:spPr>
        <p:txBody>
          <a:bodyPr anchor="b"/>
          <a:lstStyle>
            <a:lvl1pPr>
              <a:defRPr sz="6045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9794741" y="1866051"/>
            <a:ext cx="11663690" cy="9210249"/>
          </a:xfrm>
        </p:spPr>
        <p:txBody>
          <a:bodyPr/>
          <a:lstStyle>
            <a:lvl1pPr marL="0" indent="0">
              <a:buNone/>
              <a:defRPr sz="6045"/>
            </a:lvl1pPr>
            <a:lvl2pPr marL="864235" indent="0">
              <a:buNone/>
              <a:defRPr sz="5290"/>
            </a:lvl2pPr>
            <a:lvl3pPr marL="1727835" indent="0">
              <a:buNone/>
              <a:defRPr sz="4535"/>
            </a:lvl3pPr>
            <a:lvl4pPr marL="2592070" indent="0">
              <a:buNone/>
              <a:defRPr sz="3780"/>
            </a:lvl4pPr>
            <a:lvl5pPr marL="3455670" indent="0">
              <a:buNone/>
              <a:defRPr sz="3780"/>
            </a:lvl5pPr>
            <a:lvl6pPr marL="4319905" indent="0">
              <a:buNone/>
              <a:defRPr sz="3780"/>
            </a:lvl6pPr>
            <a:lvl7pPr marL="5184140" indent="0">
              <a:buNone/>
              <a:defRPr sz="3780"/>
            </a:lvl7pPr>
            <a:lvl8pPr marL="6047740" indent="0">
              <a:buNone/>
              <a:defRPr sz="3780"/>
            </a:lvl8pPr>
            <a:lvl9pPr marL="6911975" indent="0">
              <a:buNone/>
              <a:defRPr sz="3780"/>
            </a:lvl9pPr>
          </a:lstStyle>
          <a:p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1586960" y="3888105"/>
            <a:ext cx="7430802" cy="7203195"/>
          </a:xfrm>
        </p:spPr>
        <p:txBody>
          <a:bodyPr/>
          <a:lstStyle>
            <a:lvl1pPr marL="0" indent="0">
              <a:buNone/>
              <a:defRPr sz="3025"/>
            </a:lvl1pPr>
            <a:lvl2pPr marL="864235" indent="0">
              <a:buNone/>
              <a:defRPr sz="2645"/>
            </a:lvl2pPr>
            <a:lvl3pPr marL="1727835" indent="0">
              <a:buNone/>
              <a:defRPr sz="2270"/>
            </a:lvl3pPr>
            <a:lvl4pPr marL="2592070" indent="0">
              <a:buNone/>
              <a:defRPr sz="1890"/>
            </a:lvl4pPr>
            <a:lvl5pPr marL="3455670" indent="0">
              <a:buNone/>
              <a:defRPr sz="1890"/>
            </a:lvl5pPr>
            <a:lvl6pPr marL="4319905" indent="0">
              <a:buNone/>
              <a:defRPr sz="1890"/>
            </a:lvl6pPr>
            <a:lvl7pPr marL="5184140" indent="0">
              <a:buNone/>
              <a:defRPr sz="1890"/>
            </a:lvl7pPr>
            <a:lvl8pPr marL="6047740" indent="0">
              <a:buNone/>
              <a:defRPr sz="1890"/>
            </a:lvl8pPr>
            <a:lvl9pPr marL="6911975" indent="0">
              <a:buNone/>
              <a:defRPr sz="189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C84F8-6015-41F6-B7C9-6E32EB8C5074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23484-B154-4550-BE4F-07484FF64C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C84F8-6015-41F6-B7C9-6E32EB8C5074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23484-B154-4550-BE4F-07484FF64C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6487562" y="690018"/>
            <a:ext cx="4967868" cy="1098329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1583958" y="690018"/>
            <a:ext cx="14615612" cy="1098329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C84F8-6015-41F6-B7C9-6E32EB8C5074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23484-B154-4550-BE4F-07484FF64C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空白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正文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1" y="539959"/>
            <a:ext cx="719907" cy="1080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535"/>
          </a:p>
        </p:txBody>
      </p:sp>
      <p:sp>
        <p:nvSpPr>
          <p:cNvPr id="2" name="矩形 1"/>
          <p:cNvSpPr/>
          <p:nvPr userDrawn="1"/>
        </p:nvSpPr>
        <p:spPr>
          <a:xfrm>
            <a:off x="1" y="539959"/>
            <a:ext cx="719907" cy="108000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535"/>
          </a:p>
        </p:txBody>
      </p:sp>
      <p:sp>
        <p:nvSpPr>
          <p:cNvPr id="11" name="标题占位符 1"/>
          <p:cNvSpPr>
            <a:spLocks noGrp="1"/>
          </p:cNvSpPr>
          <p:nvPr>
            <p:ph type="title"/>
          </p:nvPr>
        </p:nvSpPr>
        <p:spPr>
          <a:xfrm>
            <a:off x="719908" y="519000"/>
            <a:ext cx="21599654" cy="11009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6000">
                <a:solidFill>
                  <a:srgbClr val="00B050"/>
                </a:solidFill>
                <a:latin typeface="黑体" panose="02010609060101010101" charset="-122"/>
                <a:ea typeface="黑体" panose="02010609060101010101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正文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1" y="539959"/>
            <a:ext cx="719907" cy="1080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535"/>
          </a:p>
        </p:txBody>
      </p:sp>
      <p:sp>
        <p:nvSpPr>
          <p:cNvPr id="2" name="矩形 1"/>
          <p:cNvSpPr/>
          <p:nvPr userDrawn="1"/>
        </p:nvSpPr>
        <p:spPr>
          <a:xfrm>
            <a:off x="1" y="539959"/>
            <a:ext cx="719907" cy="1080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535"/>
          </a:p>
        </p:txBody>
      </p:sp>
      <p:sp>
        <p:nvSpPr>
          <p:cNvPr id="11" name="标题占位符 1"/>
          <p:cNvSpPr>
            <a:spLocks noGrp="1"/>
          </p:cNvSpPr>
          <p:nvPr>
            <p:ph type="title" hasCustomPrompt="1"/>
          </p:nvPr>
        </p:nvSpPr>
        <p:spPr>
          <a:xfrm>
            <a:off x="719908" y="519000"/>
            <a:ext cx="21599654" cy="11009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 dirty="0"/>
              <a:t>单击此处编辑标题样式</a:t>
            </a:r>
          </a:p>
        </p:txBody>
      </p:sp>
      <p:sp>
        <p:nvSpPr>
          <p:cNvPr id="6" name="文本占位符 10"/>
          <p:cNvSpPr>
            <a:spLocks noGrp="1"/>
          </p:cNvSpPr>
          <p:nvPr>
            <p:ph type="body" sz="quarter" idx="12" hasCustomPrompt="1"/>
          </p:nvPr>
        </p:nvSpPr>
        <p:spPr>
          <a:xfrm>
            <a:off x="1695662" y="2232004"/>
            <a:ext cx="19648063" cy="9828172"/>
          </a:xfrm>
          <a:prstGeom prst="rect">
            <a:avLst/>
          </a:prstGeom>
        </p:spPr>
        <p:txBody>
          <a:bodyPr/>
          <a:lstStyle>
            <a:lvl1pPr marL="863600" indent="-863600">
              <a:buClr>
                <a:srgbClr val="1577BA"/>
              </a:buClr>
              <a:buFont typeface="Arial" panose="020B0604020202020204" pitchFamily="34" charset="0"/>
              <a:buChar char="•"/>
              <a:defRPr lang="zh-CN" altLang="en-US" sz="6400" b="0" kern="1200" dirty="0" smtClean="0">
                <a:solidFill>
                  <a:srgbClr val="1577BA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+mn-cs"/>
              </a:defRPr>
            </a:lvl1pPr>
            <a:lvl2pPr>
              <a:defRPr sz="4800"/>
            </a:lvl2pPr>
          </a:lstStyle>
          <a:p>
            <a:pPr marL="863600" lvl="0" indent="-863600" algn="l" defTabSz="2303145" rtl="0" eaLnBrk="1" latinLnBrk="0" hangingPunct="1">
              <a:lnSpc>
                <a:spcPct val="150000"/>
              </a:lnSpc>
              <a:spcBef>
                <a:spcPts val="245"/>
              </a:spcBef>
              <a:buFont typeface="Arial" panose="020B0604020202020204" pitchFamily="34" charset="0"/>
              <a:buChar char="•"/>
            </a:pPr>
            <a:r>
              <a:rPr lang="zh-CN" altLang="en-US" dirty="0"/>
              <a:t>编辑文本样式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88610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1583958" y="690019"/>
            <a:ext cx="19871472" cy="25050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583958" y="3450093"/>
            <a:ext cx="19871472" cy="82232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1583958" y="12012325"/>
            <a:ext cx="5183862" cy="6900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2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2C84F8-6015-41F6-B7C9-6E32EB8C5074}" type="datetimeFigureOut">
              <a:rPr lang="en-US" smtClean="0"/>
              <a:t>2/27/2021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7631798" y="12012325"/>
            <a:ext cx="7775793" cy="6900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2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6271568" y="12012325"/>
            <a:ext cx="5183862" cy="6900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623484-B154-4550-BE4F-07484FF64C5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75" r:id="rId16"/>
    <p:sldLayoutId id="2147483680" r:id="rId17"/>
  </p:sldLayoutIdLst>
  <p:hf sldNum="0" hdr="0" dt="0"/>
  <p:txStyles>
    <p:titleStyle>
      <a:lvl1pPr algn="l" defTabSz="1727835" rtl="0" eaLnBrk="1" latinLnBrk="0" hangingPunct="1">
        <a:lnSpc>
          <a:spcPct val="90000"/>
        </a:lnSpc>
        <a:spcBef>
          <a:spcPct val="0"/>
        </a:spcBef>
        <a:buNone/>
        <a:defRPr sz="831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31800" indent="-431800" algn="l" defTabSz="1727835" rtl="0" eaLnBrk="1" latinLnBrk="0" hangingPunct="1">
        <a:lnSpc>
          <a:spcPct val="90000"/>
        </a:lnSpc>
        <a:spcBef>
          <a:spcPts val="1890"/>
        </a:spcBef>
        <a:buFont typeface="Arial" panose="020B0604020202020204" pitchFamily="34" charset="0"/>
        <a:buChar char="•"/>
        <a:defRPr sz="5290" kern="1200">
          <a:solidFill>
            <a:schemeClr val="tx1"/>
          </a:solidFill>
          <a:latin typeface="+mn-lt"/>
          <a:ea typeface="+mn-ea"/>
          <a:cs typeface="+mn-cs"/>
        </a:defRPr>
      </a:lvl1pPr>
      <a:lvl2pPr marL="1296035" indent="-431800" algn="l" defTabSz="1727835" rtl="0" eaLnBrk="1" latinLnBrk="0" hangingPunct="1">
        <a:lnSpc>
          <a:spcPct val="90000"/>
        </a:lnSpc>
        <a:spcBef>
          <a:spcPts val="945"/>
        </a:spcBef>
        <a:buFont typeface="Arial" panose="020B0604020202020204" pitchFamily="34" charset="0"/>
        <a:buChar char="•"/>
        <a:defRPr sz="4535" kern="1200">
          <a:solidFill>
            <a:schemeClr val="tx1"/>
          </a:solidFill>
          <a:latin typeface="+mn-lt"/>
          <a:ea typeface="+mn-ea"/>
          <a:cs typeface="+mn-cs"/>
        </a:defRPr>
      </a:lvl2pPr>
      <a:lvl3pPr marL="2159635" indent="-431800" algn="l" defTabSz="1727835" rtl="0" eaLnBrk="1" latinLnBrk="0" hangingPunct="1">
        <a:lnSpc>
          <a:spcPct val="90000"/>
        </a:lnSpc>
        <a:spcBef>
          <a:spcPts val="945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3pPr>
      <a:lvl4pPr marL="3023870" indent="-431800" algn="l" defTabSz="1727835" rtl="0" eaLnBrk="1" latinLnBrk="0" hangingPunct="1">
        <a:lnSpc>
          <a:spcPct val="90000"/>
        </a:lnSpc>
        <a:spcBef>
          <a:spcPts val="945"/>
        </a:spcBef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4pPr>
      <a:lvl5pPr marL="3888105" indent="-431800" algn="l" defTabSz="1727835" rtl="0" eaLnBrk="1" latinLnBrk="0" hangingPunct="1">
        <a:lnSpc>
          <a:spcPct val="90000"/>
        </a:lnSpc>
        <a:spcBef>
          <a:spcPts val="945"/>
        </a:spcBef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5pPr>
      <a:lvl6pPr marL="4751705" indent="-431800" algn="l" defTabSz="1727835" rtl="0" eaLnBrk="1" latinLnBrk="0" hangingPunct="1">
        <a:lnSpc>
          <a:spcPct val="90000"/>
        </a:lnSpc>
        <a:spcBef>
          <a:spcPts val="945"/>
        </a:spcBef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6pPr>
      <a:lvl7pPr marL="5615940" indent="-431800" algn="l" defTabSz="1727835" rtl="0" eaLnBrk="1" latinLnBrk="0" hangingPunct="1">
        <a:lnSpc>
          <a:spcPct val="90000"/>
        </a:lnSpc>
        <a:spcBef>
          <a:spcPts val="945"/>
        </a:spcBef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7pPr>
      <a:lvl8pPr marL="6479540" indent="-431800" algn="l" defTabSz="1727835" rtl="0" eaLnBrk="1" latinLnBrk="0" hangingPunct="1">
        <a:lnSpc>
          <a:spcPct val="90000"/>
        </a:lnSpc>
        <a:spcBef>
          <a:spcPts val="945"/>
        </a:spcBef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8pPr>
      <a:lvl9pPr marL="7343775" indent="-431800" algn="l" defTabSz="1727835" rtl="0" eaLnBrk="1" latinLnBrk="0" hangingPunct="1">
        <a:lnSpc>
          <a:spcPct val="90000"/>
        </a:lnSpc>
        <a:spcBef>
          <a:spcPts val="945"/>
        </a:spcBef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727835" rtl="0" eaLnBrk="1" latinLnBrk="0" hangingPunct="1"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864235" algn="l" defTabSz="1727835" rtl="0" eaLnBrk="1" latinLnBrk="0" hangingPunct="1">
        <a:defRPr sz="3400" kern="1200">
          <a:solidFill>
            <a:schemeClr val="tx1"/>
          </a:solidFill>
          <a:latin typeface="+mn-lt"/>
          <a:ea typeface="+mn-ea"/>
          <a:cs typeface="+mn-cs"/>
        </a:defRPr>
      </a:lvl2pPr>
      <a:lvl3pPr marL="1727835" algn="l" defTabSz="1727835" rtl="0" eaLnBrk="1" latinLnBrk="0" hangingPunct="1"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592070" algn="l" defTabSz="1727835" rtl="0" eaLnBrk="1" latinLnBrk="0" hangingPunct="1">
        <a:defRPr sz="3400" kern="1200">
          <a:solidFill>
            <a:schemeClr val="tx1"/>
          </a:solidFill>
          <a:latin typeface="+mn-lt"/>
          <a:ea typeface="+mn-ea"/>
          <a:cs typeface="+mn-cs"/>
        </a:defRPr>
      </a:lvl4pPr>
      <a:lvl5pPr marL="3455670" algn="l" defTabSz="1727835" rtl="0" eaLnBrk="1" latinLnBrk="0" hangingPunct="1">
        <a:defRPr sz="3400" kern="1200">
          <a:solidFill>
            <a:schemeClr val="tx1"/>
          </a:solidFill>
          <a:latin typeface="+mn-lt"/>
          <a:ea typeface="+mn-ea"/>
          <a:cs typeface="+mn-cs"/>
        </a:defRPr>
      </a:lvl5pPr>
      <a:lvl6pPr marL="4319905" algn="l" defTabSz="1727835" rtl="0" eaLnBrk="1" latinLnBrk="0" hangingPunct="1">
        <a:defRPr sz="3400" kern="1200">
          <a:solidFill>
            <a:schemeClr val="tx1"/>
          </a:solidFill>
          <a:latin typeface="+mn-lt"/>
          <a:ea typeface="+mn-ea"/>
          <a:cs typeface="+mn-cs"/>
        </a:defRPr>
      </a:lvl6pPr>
      <a:lvl7pPr marL="5184140" algn="l" defTabSz="1727835" rtl="0" eaLnBrk="1" latinLnBrk="0" hangingPunct="1">
        <a:defRPr sz="3400" kern="1200">
          <a:solidFill>
            <a:schemeClr val="tx1"/>
          </a:solidFill>
          <a:latin typeface="+mn-lt"/>
          <a:ea typeface="+mn-ea"/>
          <a:cs typeface="+mn-cs"/>
        </a:defRPr>
      </a:lvl7pPr>
      <a:lvl8pPr marL="6047740" algn="l" defTabSz="1727835" rtl="0" eaLnBrk="1" latinLnBrk="0" hangingPunct="1">
        <a:defRPr sz="3400" kern="1200">
          <a:solidFill>
            <a:schemeClr val="tx1"/>
          </a:solidFill>
          <a:latin typeface="+mn-lt"/>
          <a:ea typeface="+mn-ea"/>
          <a:cs typeface="+mn-cs"/>
        </a:defRPr>
      </a:lvl8pPr>
      <a:lvl9pPr marL="6911975" algn="l" defTabSz="1727835" rtl="0" eaLnBrk="1" latinLnBrk="0" hangingPunct="1">
        <a:defRPr sz="3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4" Type="http://schemas.openxmlformats.org/officeDocument/2006/relationships/image" Target="../media/image17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FLYING IMPRESSION FID FEIZHAO    qq:1964271550"/>
          <p:cNvSpPr txBox="1"/>
          <p:nvPr>
            <p:custDataLst>
              <p:tags r:id="rId1"/>
            </p:custDataLst>
          </p:nvPr>
        </p:nvSpPr>
        <p:spPr>
          <a:xfrm>
            <a:off x="6065839" y="4313034"/>
            <a:ext cx="14034827" cy="1488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70" b="1" dirty="0">
                <a:solidFill>
                  <a:srgbClr val="3645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Android</a:t>
            </a:r>
            <a:r>
              <a:rPr lang="zh-CN" altLang="zh-CN" sz="9070" b="1" dirty="0">
                <a:solidFill>
                  <a:srgbClr val="3645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高级开发试听课</a:t>
            </a:r>
          </a:p>
        </p:txBody>
      </p:sp>
      <p:sp>
        <p:nvSpPr>
          <p:cNvPr id="64" name="FLYING IMPRESSION FID FEIZHAO    qq:1964271550"/>
          <p:cNvSpPr txBox="1"/>
          <p:nvPr>
            <p:custDataLst>
              <p:tags r:id="rId2"/>
            </p:custDataLst>
          </p:nvPr>
        </p:nvSpPr>
        <p:spPr>
          <a:xfrm>
            <a:off x="15291194" y="5881392"/>
            <a:ext cx="3962295" cy="476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8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码牛学院</a:t>
            </a:r>
            <a:r>
              <a:rPr lang="en-US" altLang="zh-CN" sz="208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08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用代码码出牛逼人生</a:t>
            </a:r>
            <a:endParaRPr lang="en-US" altLang="zh-CN" sz="208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 descr="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3921" y="3301460"/>
            <a:ext cx="3525506" cy="352550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LYING IMPRESSION FID FEIZHAO    qq:1964271550"/>
          <p:cNvSpPr/>
          <p:nvPr/>
        </p:nvSpPr>
        <p:spPr bwMode="auto">
          <a:xfrm>
            <a:off x="18712963" y="11766611"/>
            <a:ext cx="4325806" cy="1193044"/>
          </a:xfrm>
          <a:prstGeom prst="rect">
            <a:avLst/>
          </a:prstGeom>
          <a:solidFill>
            <a:srgbClr val="33C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72786" tIns="86394" rIns="172786" bIns="86394" numCol="1" anchor="t" anchorCtr="0" compatLnSpc="1"/>
          <a:lstStyle/>
          <a:p>
            <a:endParaRPr lang="zh-CN" altLang="en-US" sz="3401"/>
          </a:p>
        </p:txBody>
      </p:sp>
      <p:sp>
        <p:nvSpPr>
          <p:cNvPr id="14" name="FLYING IMPRESSION FID FEIZHAO    qq:1964271550"/>
          <p:cNvSpPr/>
          <p:nvPr/>
        </p:nvSpPr>
        <p:spPr bwMode="auto">
          <a:xfrm>
            <a:off x="14045236" y="11766611"/>
            <a:ext cx="4325806" cy="1193044"/>
          </a:xfrm>
          <a:prstGeom prst="rect">
            <a:avLst/>
          </a:prstGeom>
          <a:solidFill>
            <a:srgbClr val="FCB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72786" tIns="86394" rIns="172786" bIns="86394" numCol="1" anchor="t" anchorCtr="0" compatLnSpc="1"/>
          <a:lstStyle/>
          <a:p>
            <a:endParaRPr lang="zh-CN" altLang="en-US" sz="3401"/>
          </a:p>
        </p:txBody>
      </p:sp>
      <p:sp>
        <p:nvSpPr>
          <p:cNvPr id="15" name="FLYING IMPRESSION FID FEIZHAO    qq:1964271550"/>
          <p:cNvSpPr/>
          <p:nvPr/>
        </p:nvSpPr>
        <p:spPr bwMode="auto">
          <a:xfrm>
            <a:off x="9382690" y="11766611"/>
            <a:ext cx="4274001" cy="1193044"/>
          </a:xfrm>
          <a:prstGeom prst="rect">
            <a:avLst/>
          </a:prstGeom>
          <a:solidFill>
            <a:srgbClr val="EB5F5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72786" tIns="86394" rIns="172786" bIns="86394" numCol="1" anchor="t" anchorCtr="0" compatLnSpc="1"/>
          <a:lstStyle/>
          <a:p>
            <a:endParaRPr lang="zh-CN" altLang="en-US" sz="3401"/>
          </a:p>
        </p:txBody>
      </p:sp>
      <p:sp>
        <p:nvSpPr>
          <p:cNvPr id="16" name="FLYING IMPRESSION FID FEIZHAO    qq:1964271550"/>
          <p:cNvSpPr/>
          <p:nvPr/>
        </p:nvSpPr>
        <p:spPr bwMode="auto">
          <a:xfrm>
            <a:off x="4668340" y="11766611"/>
            <a:ext cx="4325806" cy="1193044"/>
          </a:xfrm>
          <a:prstGeom prst="rect">
            <a:avLst/>
          </a:prstGeom>
          <a:solidFill>
            <a:srgbClr val="52C2D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72786" tIns="86394" rIns="172786" bIns="86394" numCol="1" anchor="t" anchorCtr="0" compatLnSpc="1"/>
          <a:lstStyle/>
          <a:p>
            <a:endParaRPr lang="zh-CN" altLang="en-US" sz="3401"/>
          </a:p>
        </p:txBody>
      </p:sp>
      <p:sp>
        <p:nvSpPr>
          <p:cNvPr id="17" name="FLYING IMPRESSION FID FEIZHAO    qq:1964271550"/>
          <p:cNvSpPr/>
          <p:nvPr/>
        </p:nvSpPr>
        <p:spPr bwMode="auto">
          <a:xfrm>
            <a:off x="617" y="11766611"/>
            <a:ext cx="4325806" cy="1193044"/>
          </a:xfrm>
          <a:prstGeom prst="rect">
            <a:avLst/>
          </a:prstGeom>
          <a:solidFill>
            <a:srgbClr val="36455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72786" tIns="86394" rIns="172786" bIns="86394" numCol="1" anchor="t" anchorCtr="0" compatLnSpc="1"/>
          <a:lstStyle/>
          <a:p>
            <a:endParaRPr lang="zh-CN" altLang="en-US" sz="3401"/>
          </a:p>
        </p:txBody>
      </p:sp>
      <p:sp>
        <p:nvSpPr>
          <p:cNvPr id="64" name="FLYING IMPRESSION FID FEIZHAO    qq:1964271550"/>
          <p:cNvSpPr txBox="1"/>
          <p:nvPr>
            <p:custDataLst>
              <p:tags r:id="rId1"/>
            </p:custDataLst>
          </p:nvPr>
        </p:nvSpPr>
        <p:spPr>
          <a:xfrm>
            <a:off x="18713117" y="11093806"/>
            <a:ext cx="3962083" cy="476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79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码牛学院</a:t>
            </a:r>
            <a:r>
              <a:rPr lang="en-US" altLang="zh-CN" sz="2079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079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用代码码出牛逼人生</a:t>
            </a:r>
            <a:endParaRPr lang="en-US" altLang="zh-CN" sz="2079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FLYING IMPRESSION FID FEIZHAO    qq:1964271550"/>
          <p:cNvSpPr txBox="1"/>
          <p:nvPr/>
        </p:nvSpPr>
        <p:spPr>
          <a:xfrm>
            <a:off x="29771" y="445070"/>
            <a:ext cx="4839786" cy="14882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071" dirty="0">
                <a:solidFill>
                  <a:srgbClr val="EB5F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今晚课题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979694" y="4622400"/>
            <a:ext cx="19990115" cy="4962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/>
              <a:t>1 </a:t>
            </a:r>
            <a:r>
              <a:rPr lang="en-US" altLang="zh-CN" sz="3200" dirty="0" err="1"/>
              <a:t>cpu</a:t>
            </a:r>
            <a:r>
              <a:rPr lang="zh-CN" altLang="en-US" sz="3200" dirty="0"/>
              <a:t>与</a:t>
            </a:r>
            <a:r>
              <a:rPr lang="en-US" altLang="zh-CN" sz="3200" dirty="0" err="1"/>
              <a:t>dsp</a:t>
            </a:r>
            <a:r>
              <a:rPr lang="zh-CN" altLang="en-US" sz="3200" dirty="0"/>
              <a:t>和</a:t>
            </a:r>
            <a:r>
              <a:rPr lang="en-US" altLang="zh-CN" sz="3200" dirty="0" err="1"/>
              <a:t>gpu</a:t>
            </a:r>
            <a:r>
              <a:rPr lang="zh-CN" altLang="en-US" sz="3200" dirty="0"/>
              <a:t>数据交换机</a:t>
            </a:r>
            <a:r>
              <a:rPr lang="zh-CN" altLang="en-US" sz="3200" dirty="0" smtClean="0"/>
              <a:t>制</a:t>
            </a:r>
            <a:endParaRPr lang="en-US" altLang="zh-CN" sz="3200" dirty="0" smtClean="0"/>
          </a:p>
          <a:p>
            <a:r>
              <a:rPr lang="zh-CN" altLang="en-US" sz="3200" dirty="0"/>
              <a:t/>
            </a:r>
            <a:br>
              <a:rPr lang="zh-CN" altLang="en-US" sz="3200" dirty="0"/>
            </a:br>
            <a:r>
              <a:rPr lang="en-US" altLang="zh-CN" sz="3200" dirty="0"/>
              <a:t>2 </a:t>
            </a:r>
            <a:r>
              <a:rPr lang="en-US" altLang="zh-CN" sz="3200" dirty="0" err="1"/>
              <a:t>camerax</a:t>
            </a:r>
            <a:r>
              <a:rPr lang="zh-CN" altLang="en-US" sz="3200" dirty="0"/>
              <a:t>采样数据输出</a:t>
            </a:r>
            <a:r>
              <a:rPr lang="en-US" altLang="zh-CN" sz="3200" dirty="0" err="1" smtClean="0"/>
              <a:t>gpu</a:t>
            </a:r>
            <a:endParaRPr lang="en-US" altLang="zh-CN" sz="3200" dirty="0" smtClean="0"/>
          </a:p>
          <a:p>
            <a:r>
              <a:rPr lang="en-US" altLang="zh-CN" sz="3200" dirty="0"/>
              <a:t/>
            </a:r>
            <a:br>
              <a:rPr lang="en-US" altLang="zh-CN" sz="3200" dirty="0"/>
            </a:br>
            <a:r>
              <a:rPr lang="en-US" altLang="zh-CN" sz="3200" dirty="0"/>
              <a:t>3  </a:t>
            </a:r>
            <a:r>
              <a:rPr lang="en-US" altLang="zh-CN" sz="3200" dirty="0" err="1"/>
              <a:t>opengl</a:t>
            </a:r>
            <a:r>
              <a:rPr lang="zh-CN" altLang="en-US" sz="3200" dirty="0"/>
              <a:t>对摄像头数据的处理</a:t>
            </a:r>
            <a:r>
              <a:rPr lang="zh-CN" altLang="en-US" sz="3200" dirty="0" smtClean="0"/>
              <a:t>流程</a:t>
            </a:r>
            <a:endParaRPr lang="en-US" altLang="zh-CN" sz="3200" dirty="0" smtClean="0"/>
          </a:p>
          <a:p>
            <a:r>
              <a:rPr lang="zh-CN" altLang="en-US" sz="3200" dirty="0"/>
              <a:t/>
            </a:r>
            <a:br>
              <a:rPr lang="zh-CN" altLang="en-US" sz="3200" dirty="0"/>
            </a:br>
            <a:r>
              <a:rPr lang="en-US" altLang="zh-CN" sz="3200" dirty="0"/>
              <a:t>4  </a:t>
            </a:r>
            <a:r>
              <a:rPr lang="zh-CN" altLang="en-US" sz="3200" dirty="0"/>
              <a:t>手写灰色滤</a:t>
            </a:r>
            <a:r>
              <a:rPr lang="zh-CN" altLang="en-US" sz="3200" dirty="0" smtClean="0"/>
              <a:t>镜</a:t>
            </a:r>
            <a:endParaRPr lang="en-US" altLang="zh-CN" sz="3200" dirty="0" smtClean="0"/>
          </a:p>
          <a:p>
            <a:endParaRPr lang="en-US" altLang="zh-CN" sz="3200" b="1" dirty="0"/>
          </a:p>
          <a:p>
            <a:endParaRPr lang="en-US" altLang="zh-CN" sz="3024" b="1" dirty="0" smtClean="0"/>
          </a:p>
          <a:p>
            <a:r>
              <a:rPr lang="zh-CN" altLang="en-US" sz="3024" b="1" dirty="0" smtClean="0"/>
              <a:t>精彩</a:t>
            </a:r>
            <a:r>
              <a:rPr lang="zh-CN" altLang="en-US" sz="3024" b="1" dirty="0"/>
              <a:t>内容 </a:t>
            </a:r>
            <a:r>
              <a:rPr lang="en-US" altLang="zh-CN" sz="3024" b="1" dirty="0" smtClean="0"/>
              <a:t>20:00</a:t>
            </a:r>
            <a:r>
              <a:rPr lang="zh-CN" altLang="en-US" sz="3024" b="1" dirty="0" smtClean="0"/>
              <a:t>准时</a:t>
            </a:r>
            <a:r>
              <a:rPr lang="zh-CN" altLang="en-US" sz="3024" b="1" dirty="0"/>
              <a:t>直播分享干货</a:t>
            </a:r>
            <a:endParaRPr lang="zh-CN" altLang="en-US" sz="2646" b="1" dirty="0"/>
          </a:p>
        </p:txBody>
      </p:sp>
      <p:sp>
        <p:nvSpPr>
          <p:cNvPr id="22" name="FLYING IMPRESSION FID FEIZHAO    qq:1964271550"/>
          <p:cNvSpPr/>
          <p:nvPr/>
        </p:nvSpPr>
        <p:spPr bwMode="auto">
          <a:xfrm>
            <a:off x="19146" y="11766263"/>
            <a:ext cx="4325806" cy="1193044"/>
          </a:xfrm>
          <a:prstGeom prst="rect">
            <a:avLst/>
          </a:prstGeom>
          <a:solidFill>
            <a:srgbClr val="36455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72786" tIns="86394" rIns="172786" bIns="86394" numCol="1" anchor="t" anchorCtr="0" compatLnSpc="1"/>
          <a:lstStyle/>
          <a:p>
            <a:endParaRPr lang="zh-CN" altLang="en-US" sz="3401"/>
          </a:p>
        </p:txBody>
      </p:sp>
      <p:sp>
        <p:nvSpPr>
          <p:cNvPr id="12" name="FLYING IMPRESSION FID FEIZHAO    qq:1964271550"/>
          <p:cNvSpPr txBox="1"/>
          <p:nvPr>
            <p:custDataLst>
              <p:tags r:id="rId2"/>
            </p:custDataLst>
          </p:nvPr>
        </p:nvSpPr>
        <p:spPr>
          <a:xfrm>
            <a:off x="1979694" y="2770776"/>
            <a:ext cx="182211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 err="1"/>
              <a:t>Opengl</a:t>
            </a:r>
            <a:r>
              <a:rPr lang="zh-CN" altLang="en-US" sz="6000" dirty="0"/>
              <a:t>基础</a:t>
            </a:r>
            <a:r>
              <a:rPr lang="en-US" altLang="zh-CN" sz="6000" dirty="0"/>
              <a:t>02-(</a:t>
            </a:r>
            <a:r>
              <a:rPr lang="zh-CN" altLang="en-US" sz="6000" dirty="0"/>
              <a:t>用</a:t>
            </a:r>
            <a:r>
              <a:rPr lang="en-US" altLang="zh-CN" sz="6000" dirty="0" err="1"/>
              <a:t>Opengl</a:t>
            </a:r>
            <a:r>
              <a:rPr lang="zh-CN" altLang="en-US" sz="6000" dirty="0"/>
              <a:t>实现摄像头灰色滤镜</a:t>
            </a:r>
            <a:r>
              <a:rPr lang="en-US" altLang="zh-CN" sz="6000" dirty="0"/>
              <a:t>)</a:t>
            </a:r>
            <a:endParaRPr lang="zh-CN" altLang="en-US" sz="1600" b="1" dirty="0">
              <a:solidFill>
                <a:srgbClr val="3645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58238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64" grpId="0"/>
      <p:bldP spid="51" grpId="0"/>
      <p:bldP spid="22" grpId="0" bldLvl="0" animBg="1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962418" y="6216472"/>
            <a:ext cx="308613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40000"/>
              </a:lnSpc>
            </a:pPr>
            <a:r>
              <a:rPr lang="en-US" altLang="zh-CN" sz="2000" b="1" dirty="0">
                <a:latin typeface="思源黑体 CN Normal" panose="020B0400000000000000" charset="-122"/>
                <a:ea typeface="思源黑体 CN Normal" panose="020B0400000000000000" charset="-122"/>
                <a:sym typeface="方正姚体" panose="02010601030101010101" pitchFamily="2" charset="-122"/>
              </a:rPr>
              <a:t>David </a:t>
            </a:r>
            <a:r>
              <a:rPr lang="zh-CN" altLang="en-US" sz="2000" b="1" dirty="0">
                <a:latin typeface="思源黑体 CN Normal" panose="020B0400000000000000" charset="-122"/>
                <a:ea typeface="思源黑体 CN Normal" panose="020B0400000000000000" charset="-122"/>
                <a:sym typeface="方正姚体" panose="02010601030101010101" pitchFamily="2" charset="-122"/>
              </a:rPr>
              <a:t>老师  </a:t>
            </a:r>
            <a:r>
              <a:rPr lang="en-US" altLang="zh-CN" sz="2000" b="1" dirty="0" err="1">
                <a:latin typeface="思源黑体 CN Normal" panose="020B0400000000000000" charset="-122"/>
                <a:ea typeface="思源黑体 CN Normal" panose="020B0400000000000000" charset="-122"/>
                <a:sym typeface="方正姚体" panose="02010601030101010101" pitchFamily="2" charset="-122"/>
              </a:rPr>
              <a:t>复旦大学工程硕士</a:t>
            </a:r>
            <a:r>
              <a:rPr lang="en-US" altLang="zh-CN" sz="2000" dirty="0" smtClean="0">
                <a:latin typeface="思源黑体 CN Normal" panose="020B0400000000000000" charset="-122"/>
                <a:ea typeface="思源黑体 CN Normal" panose="020B0400000000000000" charset="-122"/>
                <a:sym typeface="方正姚体" panose="02010601030101010101" pitchFamily="2" charset="-122"/>
              </a:rPr>
              <a:t>，</a:t>
            </a:r>
          </a:p>
          <a:p>
            <a:pPr algn="l">
              <a:lnSpc>
                <a:spcPct val="140000"/>
              </a:lnSpc>
            </a:pPr>
            <a:r>
              <a:rPr lang="zh-CN" altLang="zh-CN" sz="2000" dirty="0" smtClean="0">
                <a:latin typeface="思源黑体 CN Normal" panose="020B0400000000000000" charset="-122"/>
                <a:ea typeface="思源黑体 CN Normal" panose="020B0400000000000000" charset="-122"/>
                <a:sym typeface="方正姚体" panose="02010601030101010101" pitchFamily="2" charset="-122"/>
              </a:rPr>
              <a:t>原</a:t>
            </a:r>
            <a:r>
              <a:rPr lang="en-US" altLang="zh-CN" sz="2000" dirty="0">
                <a:latin typeface="思源黑体 CN Normal" panose="020B0400000000000000" charset="-122"/>
                <a:ea typeface="思源黑体 CN Normal" panose="020B0400000000000000" charset="-122"/>
                <a:sym typeface="方正姚体" panose="02010601030101010101" pitchFamily="2" charset="-122"/>
              </a:rPr>
              <a:t>Oppo</a:t>
            </a:r>
            <a:r>
              <a:rPr lang="zh-CN" altLang="en-US" sz="2000" dirty="0">
                <a:latin typeface="思源黑体 CN Normal" panose="020B0400000000000000" charset="-122"/>
                <a:ea typeface="思源黑体 CN Normal" panose="020B0400000000000000" charset="-122"/>
                <a:sym typeface="方正姚体" panose="02010601030101010101" pitchFamily="2" charset="-122"/>
              </a:rPr>
              <a:t>资深研发</a:t>
            </a:r>
            <a:r>
              <a:rPr lang="zh-CN" altLang="en-US" sz="2000" dirty="0" smtClean="0">
                <a:latin typeface="思源黑体 CN Normal" panose="020B0400000000000000" charset="-122"/>
                <a:ea typeface="思源黑体 CN Normal" panose="020B0400000000000000" charset="-122"/>
                <a:sym typeface="方正姚体" panose="02010601030101010101" pitchFamily="2" charset="-122"/>
              </a:rPr>
              <a:t>工程师</a:t>
            </a:r>
            <a:endParaRPr lang="en-US" altLang="zh-CN" sz="2000" dirty="0" smtClean="0">
              <a:latin typeface="思源黑体 CN Normal" panose="020B0400000000000000" charset="-122"/>
              <a:ea typeface="思源黑体 CN Normal" panose="020B0400000000000000" charset="-122"/>
              <a:sym typeface="方正姚体" panose="02010601030101010101" pitchFamily="2" charset="-122"/>
            </a:endParaRPr>
          </a:p>
          <a:p>
            <a:pPr algn="l">
              <a:lnSpc>
                <a:spcPct val="140000"/>
              </a:lnSpc>
            </a:pPr>
            <a:endParaRPr lang="en-US" altLang="zh-CN" sz="2000" dirty="0">
              <a:latin typeface="思源黑体 CN Normal" panose="020B0400000000000000" charset="-122"/>
              <a:ea typeface="思源黑体 CN Normal" panose="020B0400000000000000" charset="-122"/>
              <a:sym typeface="方正姚体" panose="02010601030101010101" pitchFamily="2" charset="-122"/>
            </a:endParaRPr>
          </a:p>
          <a:p>
            <a:pPr algn="l">
              <a:lnSpc>
                <a:spcPct val="140000"/>
              </a:lnSpc>
            </a:pPr>
            <a:r>
              <a:rPr lang="zh-CN" altLang="en-US" sz="2000" dirty="0" smtClean="0">
                <a:latin typeface="思源黑体 CN Normal" panose="020B0400000000000000" charset="-122"/>
                <a:ea typeface="思源黑体 CN Normal" panose="020B0400000000000000" charset="-122"/>
                <a:sym typeface="方正姚体" panose="02010601030101010101" pitchFamily="2" charset="-122"/>
              </a:rPr>
              <a:t>华为高级工程师，</a:t>
            </a:r>
            <a:endParaRPr lang="en-US" altLang="zh-CN" sz="2000" dirty="0" smtClean="0">
              <a:latin typeface="思源黑体 CN Normal" panose="020B0400000000000000" charset="-122"/>
              <a:ea typeface="思源黑体 CN Normal" panose="020B0400000000000000" charset="-122"/>
              <a:sym typeface="方正姚体" panose="02010601030101010101" pitchFamily="2" charset="-122"/>
            </a:endParaRPr>
          </a:p>
          <a:p>
            <a:pPr algn="l">
              <a:lnSpc>
                <a:spcPct val="140000"/>
              </a:lnSpc>
            </a:pPr>
            <a:endParaRPr lang="en-US" altLang="zh-CN" sz="2000" dirty="0" smtClean="0">
              <a:latin typeface="思源黑体 CN Normal" panose="020B0400000000000000" charset="-122"/>
              <a:ea typeface="思源黑体 CN Normal" panose="020B0400000000000000" charset="-122"/>
              <a:sym typeface="方正姚体" panose="02010601030101010101" pitchFamily="2" charset="-122"/>
            </a:endParaRPr>
          </a:p>
          <a:p>
            <a:pPr algn="l">
              <a:lnSpc>
                <a:spcPct val="140000"/>
              </a:lnSpc>
            </a:pPr>
            <a:r>
              <a:rPr lang="zh-CN" altLang="en-US" sz="2000" dirty="0" smtClean="0">
                <a:latin typeface="思源黑体 CN Normal" panose="020B0400000000000000" charset="-122"/>
                <a:ea typeface="思源黑体 CN Normal" panose="020B0400000000000000" charset="-122"/>
                <a:sym typeface="方正姚体" panose="02010601030101010101" pitchFamily="2" charset="-122"/>
              </a:rPr>
              <a:t>网</a:t>
            </a:r>
            <a:r>
              <a:rPr lang="zh-CN" altLang="en-US" sz="2000" dirty="0">
                <a:latin typeface="思源黑体 CN Normal" panose="020B0400000000000000" charset="-122"/>
                <a:ea typeface="思源黑体 CN Normal" panose="020B0400000000000000" charset="-122"/>
                <a:sym typeface="方正姚体" panose="02010601030101010101" pitchFamily="2" charset="-122"/>
              </a:rPr>
              <a:t>易特邀</a:t>
            </a:r>
            <a:r>
              <a:rPr lang="en-US" altLang="zh-CN" sz="2000" dirty="0">
                <a:latin typeface="思源黑体 CN Normal" panose="020B0400000000000000" charset="-122"/>
                <a:ea typeface="思源黑体 CN Normal" panose="020B0400000000000000" charset="-122"/>
                <a:sym typeface="方正姚体" panose="02010601030101010101" pitchFamily="2" charset="-122"/>
              </a:rPr>
              <a:t>Android</a:t>
            </a:r>
            <a:r>
              <a:rPr lang="zh-CN" altLang="en-US" sz="2000" dirty="0">
                <a:latin typeface="思源黑体 CN Normal" panose="020B0400000000000000" charset="-122"/>
                <a:ea typeface="思源黑体 CN Normal" panose="020B0400000000000000" charset="-122"/>
                <a:sym typeface="方正姚体" panose="02010601030101010101" pitchFamily="2" charset="-122"/>
              </a:rPr>
              <a:t>讲师</a:t>
            </a:r>
            <a:r>
              <a:rPr lang="zh-CN" altLang="en-US" sz="2000" dirty="0" smtClean="0">
                <a:latin typeface="思源黑体 CN Normal" panose="020B0400000000000000" charset="-122"/>
                <a:ea typeface="思源黑体 CN Normal" panose="020B0400000000000000" charset="-122"/>
                <a:sym typeface="方正姚体" panose="02010601030101010101" pitchFamily="2" charset="-122"/>
              </a:rPr>
              <a:t>，</a:t>
            </a:r>
            <a:r>
              <a:rPr lang="en-US" altLang="zh-CN" sz="2000" dirty="0" smtClean="0">
                <a:latin typeface="思源黑体 CN Normal" panose="020B0400000000000000" charset="-122"/>
                <a:ea typeface="思源黑体 CN Normal" panose="020B0400000000000000" charset="-122"/>
                <a:sym typeface="方正姚体" panose="02010601030101010101" pitchFamily="2" charset="-122"/>
              </a:rPr>
              <a:t> </a:t>
            </a:r>
            <a:endParaRPr lang="en-US" altLang="zh-CN" sz="2000" dirty="0">
              <a:latin typeface="思源黑体 CN Normal" panose="020B0400000000000000" charset="-122"/>
              <a:ea typeface="思源黑体 CN Normal" panose="020B0400000000000000" charset="-122"/>
              <a:sym typeface="方正姚体" panose="02010601030101010101" pitchFamily="2" charset="-122"/>
            </a:endParaRPr>
          </a:p>
          <a:p>
            <a:pPr algn="l"/>
            <a:endParaRPr lang="en-US" altLang="zh-CN" sz="2000" dirty="0">
              <a:latin typeface="思源黑体 CN Normal" panose="020B0400000000000000" charset="-122"/>
              <a:ea typeface="思源黑体 CN Normal" panose="020B0400000000000000" charset="-122"/>
              <a:sym typeface="方正姚体" panose="02010601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810333" y="6023751"/>
            <a:ext cx="3567420" cy="12905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40000"/>
              </a:lnSpc>
            </a:pPr>
            <a:r>
              <a:rPr lang="en-US" altLang="zh-CN" sz="2000" b="1" dirty="0">
                <a:latin typeface="思源黑体 CN Normal" panose="020B0400000000000000" charset="-122"/>
                <a:ea typeface="思源黑体 CN Normal" panose="020B0400000000000000" charset="-122"/>
                <a:sym typeface="方正姚体" panose="02010601030101010101" pitchFamily="2" charset="-122"/>
              </a:rPr>
              <a:t>  </a:t>
            </a:r>
            <a:r>
              <a:rPr lang="en-US" altLang="zh-CN" sz="2000" b="1" dirty="0" smtClean="0">
                <a:latin typeface="思源黑体 CN Normal" panose="020B0400000000000000" charset="-122"/>
                <a:ea typeface="思源黑体 CN Normal" panose="020B0400000000000000" charset="-122"/>
                <a:sym typeface="方正姚体" panose="02010601030101010101" pitchFamily="2" charset="-122"/>
              </a:rPr>
              <a:t>River</a:t>
            </a:r>
            <a:r>
              <a:rPr lang="zh-CN" altLang="en-US" sz="2000" b="1" dirty="0" smtClean="0">
                <a:latin typeface="思源黑体 CN Normal" panose="020B0400000000000000" charset="-122"/>
                <a:ea typeface="思源黑体 CN Normal" panose="020B0400000000000000" charset="-122"/>
                <a:sym typeface="方正姚体" panose="02010601030101010101" pitchFamily="2" charset="-122"/>
              </a:rPr>
              <a:t>老师</a:t>
            </a:r>
            <a:r>
              <a:rPr lang="en-US" altLang="zh-CN" sz="2000" dirty="0" smtClean="0">
                <a:latin typeface="思源黑体 CN Normal" panose="020B0400000000000000" charset="-122"/>
                <a:ea typeface="思源黑体 CN Normal" panose="020B0400000000000000" charset="-122"/>
                <a:sym typeface="方正姚体" panose="02010601030101010101" pitchFamily="2" charset="-122"/>
              </a:rPr>
              <a:t>《</a:t>
            </a:r>
            <a:r>
              <a:rPr lang="en-US" altLang="zh-CN" sz="2000" dirty="0" err="1">
                <a:latin typeface="思源黑体 CN Normal" panose="020B0400000000000000" charset="-122"/>
                <a:ea typeface="思源黑体 CN Normal" panose="020B0400000000000000" charset="-122"/>
                <a:sym typeface="方正姚体" panose="02010601030101010101" pitchFamily="2" charset="-122"/>
              </a:rPr>
              <a:t>Android开发入门与实战第二版》</a:t>
            </a:r>
            <a:r>
              <a:rPr lang="en-US" altLang="zh-CN" sz="2000" dirty="0" err="1" smtClean="0">
                <a:latin typeface="思源黑体 CN Normal" panose="020B0400000000000000" charset="-122"/>
                <a:ea typeface="思源黑体 CN Normal" panose="020B0400000000000000" charset="-122"/>
                <a:sym typeface="方正姚体" panose="02010601030101010101" pitchFamily="2" charset="-122"/>
              </a:rPr>
              <a:t>作者之一</a:t>
            </a:r>
            <a:r>
              <a:rPr lang="en-US" altLang="zh-CN" sz="2000" dirty="0" smtClean="0">
                <a:latin typeface="思源黑体 CN Normal" panose="020B0400000000000000" charset="-122"/>
                <a:ea typeface="思源黑体 CN Normal" panose="020B0400000000000000" charset="-122"/>
                <a:sym typeface="方正姚体" panose="02010601030101010101" pitchFamily="2" charset="-122"/>
              </a:rPr>
              <a:t> </a:t>
            </a:r>
            <a:endParaRPr lang="en-US" altLang="zh-CN" sz="2000" dirty="0">
              <a:latin typeface="思源黑体 CN Normal" panose="020B0400000000000000" charset="-122"/>
              <a:ea typeface="思源黑体 CN Normal" panose="020B0400000000000000" charset="-122"/>
              <a:sym typeface="方正姚体" panose="02010601030101010101" pitchFamily="2" charset="-122"/>
            </a:endParaRPr>
          </a:p>
          <a:p>
            <a:pPr algn="l"/>
            <a:endParaRPr lang="en-US" altLang="zh-CN" sz="2000" dirty="0">
              <a:latin typeface="思源黑体 CN Normal" panose="020B0400000000000000" charset="-122"/>
              <a:ea typeface="思源黑体 CN Normal" panose="020B0400000000000000" charset="-122"/>
              <a:sym typeface="方正姚体" panose="02010601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325809" y="6118917"/>
            <a:ext cx="32072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40000"/>
              </a:lnSpc>
            </a:pPr>
            <a:r>
              <a:rPr lang="en-US" altLang="zh-CN" sz="2000" b="1" dirty="0">
                <a:latin typeface="思源黑体 CN Normal" panose="020B0400000000000000" charset="-122"/>
                <a:ea typeface="思源黑体 CN Normal" panose="020B0400000000000000" charset="-122"/>
                <a:sym typeface="方正姚体" panose="02010601030101010101" pitchFamily="2" charset="-122"/>
              </a:rPr>
              <a:t>  Zee</a:t>
            </a:r>
            <a:r>
              <a:rPr lang="zh-CN" altLang="en-US" sz="2000" b="1" dirty="0">
                <a:latin typeface="思源黑体 CN Normal" panose="020B0400000000000000" charset="-122"/>
                <a:ea typeface="思源黑体 CN Normal" panose="020B0400000000000000" charset="-122"/>
                <a:sym typeface="方正姚体" panose="02010601030101010101" pitchFamily="2" charset="-122"/>
              </a:rPr>
              <a:t>老师 </a:t>
            </a:r>
            <a:r>
              <a:rPr lang="en-US" altLang="zh-CN" sz="2000" b="1" dirty="0">
                <a:latin typeface="思源黑体 CN Normal" panose="020B0400000000000000" charset="-122"/>
                <a:ea typeface="思源黑体 CN Normal" panose="020B0400000000000000" charset="-122"/>
                <a:sym typeface="方正姚体" panose="02010601030101010101" pitchFamily="2" charset="-122"/>
              </a:rPr>
              <a:t> </a:t>
            </a:r>
            <a:r>
              <a:rPr lang="en-US" altLang="zh-CN" sz="2000" dirty="0">
                <a:latin typeface="思源黑体 CN Normal" panose="020B0400000000000000" charset="-122"/>
                <a:ea typeface="思源黑体 CN Normal" panose="020B0400000000000000" charset="-122"/>
                <a:sym typeface="方正姚体" panose="02010601030101010101" pitchFamily="2" charset="-122"/>
              </a:rPr>
              <a:t>中南大学计算机信息专业毕业，前新浪架构师，58</a:t>
            </a:r>
            <a:r>
              <a:rPr lang="en-US" altLang="zh-CN" sz="2000" dirty="0" smtClean="0">
                <a:latin typeface="思源黑体 CN Normal" panose="020B0400000000000000" charset="-122"/>
                <a:ea typeface="思源黑体 CN Normal" panose="020B0400000000000000" charset="-122"/>
                <a:sym typeface="方正姚体" panose="02010601030101010101" pitchFamily="2" charset="-122"/>
              </a:rPr>
              <a:t>同城项目负责人 </a:t>
            </a:r>
            <a:endParaRPr lang="en-US" altLang="zh-CN" sz="2000" dirty="0">
              <a:latin typeface="思源黑体 CN Normal" panose="020B0400000000000000" charset="-122"/>
              <a:ea typeface="思源黑体 CN Normal" panose="020B0400000000000000" charset="-122"/>
              <a:sym typeface="方正姚体" panose="02010601030101010101" pitchFamily="2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5810" y="2336787"/>
            <a:ext cx="3032852" cy="3057961"/>
          </a:xfrm>
          <a:prstGeom prst="rect">
            <a:avLst/>
          </a:prstGeom>
        </p:spPr>
      </p:pic>
      <p:sp>
        <p:nvSpPr>
          <p:cNvPr id="8" name="FLYING IMPRESSION FID FEIZHAO    qq:1964271550"/>
          <p:cNvSpPr txBox="1"/>
          <p:nvPr/>
        </p:nvSpPr>
        <p:spPr>
          <a:xfrm>
            <a:off x="1956014" y="9590893"/>
            <a:ext cx="18177344" cy="432619"/>
          </a:xfrm>
          <a:prstGeom prst="rect">
            <a:avLst/>
          </a:prstGeom>
          <a:noFill/>
          <a:effectLst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>
              <a:lnSpc>
                <a:spcPct val="130000"/>
              </a:lnSpc>
            </a:pPr>
            <a:r>
              <a:rPr lang="en-US" altLang="zh-CN" sz="1701" dirty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David</a:t>
            </a:r>
            <a:r>
              <a:rPr lang="zh-CN" altLang="en-US" sz="1701" dirty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老师</a:t>
            </a:r>
            <a:r>
              <a:rPr lang="en-US" altLang="zh-CN" sz="1701" dirty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QQ</a:t>
            </a:r>
            <a:r>
              <a:rPr lang="zh-CN" altLang="en-US" sz="1701" dirty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701" dirty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1051917835</a:t>
            </a:r>
            <a:endParaRPr lang="zh-CN" altLang="en-US" sz="1701" dirty="0"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2417" y="2307536"/>
            <a:ext cx="2876669" cy="301920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0333" y="2349001"/>
            <a:ext cx="3072761" cy="3033534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14638217" y="6184461"/>
            <a:ext cx="3279556" cy="1354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079" b="1" dirty="0">
                <a:latin typeface="思源黑体 CN Normal" panose="020B0400000000000000" charset="-122"/>
                <a:ea typeface="思源黑体 CN Normal" panose="020B0400000000000000" charset="-122"/>
                <a:sym typeface="方正姚体" panose="02010601030101010101" pitchFamily="2" charset="-122"/>
              </a:rPr>
              <a:t> </a:t>
            </a:r>
            <a:r>
              <a:rPr lang="en-US" altLang="zh-CN" sz="2079" b="1" dirty="0">
                <a:latin typeface="思源黑体 CN Normal" panose="020B0400000000000000" charset="-122"/>
                <a:ea typeface="思源黑体 CN Normal" panose="020B0400000000000000" charset="-122"/>
                <a:sym typeface="方正姚体" panose="02010601030101010101" pitchFamily="2" charset="-122"/>
              </a:rPr>
              <a:t>Andy </a:t>
            </a:r>
            <a:r>
              <a:rPr lang="zh-CN" altLang="en-US" sz="2079" b="1" dirty="0" smtClean="0">
                <a:latin typeface="思源黑体 CN Normal" panose="020B0400000000000000" charset="-122"/>
                <a:ea typeface="思源黑体 CN Normal" panose="020B0400000000000000" charset="-122"/>
                <a:sym typeface="方正姚体" panose="02010601030101010101" pitchFamily="2" charset="-122"/>
              </a:rPr>
              <a:t>老师 </a:t>
            </a:r>
            <a:r>
              <a:rPr lang="zh-CN" altLang="en-US" sz="1890" dirty="0" smtClean="0">
                <a:latin typeface="思源黑体 CN Normal" panose="020B0400000000000000" charset="-122"/>
                <a:ea typeface="思源黑体 CN Normal" panose="020B0400000000000000" charset="-122"/>
                <a:sym typeface="方正姚体" panose="02010601030101010101" pitchFamily="2" charset="-122"/>
              </a:rPr>
              <a:t>华中</a:t>
            </a:r>
            <a:r>
              <a:rPr lang="zh-CN" altLang="en-US" sz="1890" dirty="0">
                <a:latin typeface="思源黑体 CN Normal" panose="020B0400000000000000" charset="-122"/>
                <a:ea typeface="思源黑体 CN Normal" panose="020B0400000000000000" charset="-122"/>
                <a:sym typeface="方正姚体" panose="02010601030101010101" pitchFamily="2" charset="-122"/>
              </a:rPr>
              <a:t>科技大学计算机相关专业硕士</a:t>
            </a:r>
            <a:r>
              <a:rPr lang="zh-CN" altLang="en-US" sz="1890" dirty="0" smtClean="0">
                <a:latin typeface="思源黑体 CN Normal" panose="020B0400000000000000" charset="-122"/>
                <a:ea typeface="思源黑体 CN Normal" panose="020B0400000000000000" charset="-122"/>
                <a:sym typeface="方正姚体" panose="02010601030101010101" pitchFamily="2" charset="-122"/>
              </a:rPr>
              <a:t>，腾讯架构师</a:t>
            </a:r>
            <a:r>
              <a:rPr lang="en-US" altLang="zh-CN" sz="1890" dirty="0" smtClean="0">
                <a:latin typeface="思源黑体 CN Normal" panose="020B0400000000000000" charset="-122"/>
                <a:ea typeface="思源黑体 CN Normal" panose="020B0400000000000000" charset="-122"/>
                <a:sym typeface="方正姚体" panose="02010601030101010101" pitchFamily="2" charset="-122"/>
              </a:rPr>
              <a:t> </a:t>
            </a:r>
            <a:endParaRPr lang="en-US" altLang="zh-CN" sz="1890" dirty="0">
              <a:latin typeface="思源黑体 CN Normal" panose="020B0400000000000000" charset="-122"/>
              <a:ea typeface="思源黑体 CN Normal" panose="020B0400000000000000" charset="-122"/>
              <a:sym typeface="方正姚体" panose="02010601030101010101" pitchFamily="2" charset="-122"/>
            </a:endParaRPr>
          </a:p>
        </p:txBody>
      </p:sp>
      <p:pic>
        <p:nvPicPr>
          <p:cNvPr id="1026" name="Picture 2" descr="http://10.url.cn/eth/ajNVdqHZLLCGm1Yz7Pmpj9BuoiamYtw6sibLuxkibicst4q2rIxCnfgCpA6kpgrTLJKfghFmupDaa2g/13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8218" y="2367700"/>
            <a:ext cx="2804339" cy="2959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标题 9"/>
          <p:cNvSpPr>
            <a:spLocks noGrp="1"/>
          </p:cNvSpPr>
          <p:nvPr>
            <p:ph type="title"/>
          </p:nvPr>
        </p:nvSpPr>
        <p:spPr>
          <a:xfrm>
            <a:off x="709587" y="377033"/>
            <a:ext cx="10799787" cy="1100907"/>
          </a:xfrm>
        </p:spPr>
        <p:txBody>
          <a:bodyPr/>
          <a:lstStyle/>
          <a:p>
            <a:r>
              <a:rPr lang="zh-CN" altLang="en-US" dirty="0" smtClean="0"/>
              <a:t>讲师介绍</a:t>
            </a:r>
            <a:endParaRPr lang="zh-CN" altLang="en-US" dirty="0"/>
          </a:p>
        </p:txBody>
      </p:sp>
      <p:sp>
        <p:nvSpPr>
          <p:cNvPr id="28" name="文本框 27"/>
          <p:cNvSpPr txBox="1"/>
          <p:nvPr/>
        </p:nvSpPr>
        <p:spPr>
          <a:xfrm>
            <a:off x="18493580" y="6124299"/>
            <a:ext cx="3279556" cy="947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079" b="1" dirty="0">
                <a:latin typeface="思源黑体 CN Normal" panose="020B0400000000000000" charset="-122"/>
                <a:ea typeface="思源黑体 CN Normal" panose="020B0400000000000000" charset="-122"/>
                <a:sym typeface="方正姚体" panose="02010601030101010101" pitchFamily="2" charset="-122"/>
              </a:rPr>
              <a:t> </a:t>
            </a:r>
            <a:r>
              <a:rPr lang="en-US" altLang="zh-CN" sz="2079" b="1" dirty="0">
                <a:latin typeface="思源黑体 CN Normal" panose="020B0400000000000000" charset="-122"/>
                <a:ea typeface="思源黑体 CN Normal" panose="020B0400000000000000" charset="-122"/>
                <a:sym typeface="方正姚体" panose="02010601030101010101" pitchFamily="2" charset="-122"/>
              </a:rPr>
              <a:t>Damon</a:t>
            </a:r>
            <a:r>
              <a:rPr lang="zh-CN" altLang="en-US" sz="2079" b="1" dirty="0">
                <a:latin typeface="思源黑体 CN Normal" panose="020B0400000000000000" charset="-122"/>
                <a:ea typeface="思源黑体 CN Normal" panose="020B0400000000000000" charset="-122"/>
                <a:sym typeface="方正姚体" panose="02010601030101010101" pitchFamily="2" charset="-122"/>
              </a:rPr>
              <a:t>老师</a:t>
            </a:r>
            <a:r>
              <a:rPr lang="en-US" altLang="zh-CN" sz="2079" b="1" dirty="0">
                <a:latin typeface="思源黑体 CN Normal" panose="020B0400000000000000" charset="-122"/>
                <a:ea typeface="思源黑体 CN Normal" panose="020B0400000000000000" charset="-122"/>
                <a:sym typeface="方正姚体" panose="02010601030101010101" pitchFamily="2" charset="-122"/>
              </a:rPr>
              <a:t> </a:t>
            </a:r>
            <a:r>
              <a:rPr lang="en-US" altLang="zh-CN" sz="1890" dirty="0" smtClean="0">
                <a:latin typeface="思源黑体 CN Normal" panose="020B0400000000000000" charset="-122"/>
                <a:ea typeface="思源黑体 CN Normal" panose="020B0400000000000000" charset="-122"/>
                <a:sym typeface="方正姚体" panose="02010601030101010101" pitchFamily="2" charset="-122"/>
              </a:rPr>
              <a:t> </a:t>
            </a:r>
            <a:r>
              <a:rPr lang="zh-CN" altLang="en-US" sz="1890" dirty="0" smtClean="0">
                <a:latin typeface="思源黑体 CN Normal" panose="020B0400000000000000" charset="-122"/>
                <a:ea typeface="思源黑体 CN Normal" panose="020B0400000000000000" charset="-122"/>
                <a:sym typeface="方正姚体" panose="02010601030101010101" pitchFamily="2" charset="-122"/>
              </a:rPr>
              <a:t>前三星研发高级工程师</a:t>
            </a:r>
            <a:endParaRPr lang="en-US" altLang="zh-CN" sz="1890" dirty="0">
              <a:latin typeface="思源黑体 CN Normal" panose="020B0400000000000000" charset="-122"/>
              <a:ea typeface="思源黑体 CN Normal" panose="020B0400000000000000" charset="-122"/>
              <a:sym typeface="方正姚体" panose="02010601030101010101" pitchFamily="2" charset="-122"/>
            </a:endParaRPr>
          </a:p>
        </p:txBody>
      </p:sp>
      <p:pic>
        <p:nvPicPr>
          <p:cNvPr id="1028" name="Picture 4" descr="http://10.url.cn/eth/ajNVdqHZLLAz9BIMUCxNK5fIAWdZpGvS61dgwj1nwqCdta3F41Bvj5n4qvf8bSOohXg0icw9KKHs/13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5731" y="2367699"/>
            <a:ext cx="2951347" cy="2951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31695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2"/>
          <p:cNvSpPr>
            <a:spLocks noGrp="1"/>
          </p:cNvSpPr>
          <p:nvPr/>
        </p:nvSpPr>
        <p:spPr>
          <a:xfrm>
            <a:off x="944694" y="402534"/>
            <a:ext cx="21599655" cy="1100941"/>
          </a:xfrm>
          <a:prstGeom prst="rect">
            <a:avLst/>
          </a:prstGeom>
        </p:spPr>
        <p:txBody>
          <a:bodyPr vert="horz" lIns="121917" tIns="60959" rIns="121917" bIns="60959" rtlCol="0" anchor="ctr">
            <a:noAutofit/>
          </a:bodyPr>
          <a:lstStyle>
            <a:lvl1pPr algn="l" defTabSz="1727835" rtl="0" eaLnBrk="1" latinLnBrk="0" hangingPunct="1">
              <a:spcBef>
                <a:spcPct val="0"/>
              </a:spcBef>
              <a:buNone/>
              <a:defRPr sz="6045" kern="120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5335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课程小结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19908" y="519000"/>
            <a:ext cx="21599654" cy="1100967"/>
          </a:xfrm>
        </p:spPr>
        <p:txBody>
          <a:bodyPr/>
          <a:lstStyle/>
          <a:p>
            <a:r>
              <a:rPr lang="en-US" altLang="zh-CN" dirty="0" smtClean="0"/>
              <a:t>BBC</a:t>
            </a:r>
            <a:r>
              <a:rPr lang="zh-CN" altLang="en-US" dirty="0" smtClean="0"/>
              <a:t>阴间滤镜</a:t>
            </a:r>
            <a:endParaRPr lang="en-US" altLang="zh-CN" dirty="0" smtClean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5640" y="2655175"/>
            <a:ext cx="6848212" cy="789207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5641" y="2790176"/>
            <a:ext cx="6750000" cy="777100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55640" y="2810700"/>
            <a:ext cx="6291321" cy="7750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8099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2"/>
          <p:cNvSpPr>
            <a:spLocks noGrp="1"/>
          </p:cNvSpPr>
          <p:nvPr/>
        </p:nvSpPr>
        <p:spPr>
          <a:xfrm>
            <a:off x="1578748" y="402534"/>
            <a:ext cx="21599655" cy="1100941"/>
          </a:xfrm>
          <a:prstGeom prst="rect">
            <a:avLst/>
          </a:prstGeom>
        </p:spPr>
        <p:txBody>
          <a:bodyPr vert="horz" lIns="121917" tIns="60959" rIns="121917" bIns="60959" rtlCol="0" anchor="ctr">
            <a:noAutofit/>
          </a:bodyPr>
          <a:lstStyle>
            <a:lvl1pPr algn="l" defTabSz="1727835" rtl="0" eaLnBrk="1" latinLnBrk="0" hangingPunct="1">
              <a:spcBef>
                <a:spcPct val="0"/>
              </a:spcBef>
              <a:buNone/>
              <a:defRPr sz="6045" kern="120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5335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课程小结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19908" y="519000"/>
            <a:ext cx="21599654" cy="1100967"/>
          </a:xfrm>
        </p:spPr>
        <p:txBody>
          <a:bodyPr/>
          <a:lstStyle/>
          <a:p>
            <a:r>
              <a:rPr lang="zh-CN" dirty="0" smtClean="0"/>
              <a:t>什么是</a:t>
            </a:r>
            <a:r>
              <a:rPr lang="en-US" altLang="zh-CN" dirty="0" smtClean="0"/>
              <a:t>Bitmap</a:t>
            </a:r>
          </a:p>
        </p:txBody>
      </p:sp>
      <p:pic>
        <p:nvPicPr>
          <p:cNvPr id="4" name="图片 3" descr="3D小人【三元素 为设计而生 3png.com】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3840" y="3636645"/>
            <a:ext cx="9447530" cy="595312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696DFAD-5D60-4A4E-9357-D1CC052F5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 smtClean="0"/>
              <a:t>MediaCodec</a:t>
            </a:r>
            <a:r>
              <a:rPr lang="zh-CN" altLang="en-US" dirty="0" smtClean="0"/>
              <a:t>硬解是用的</a:t>
            </a:r>
            <a:r>
              <a:rPr lang="en-US" altLang="zh-CN" dirty="0" smtClean="0"/>
              <a:t>CPU</a:t>
            </a:r>
            <a:r>
              <a:rPr lang="zh-CN" altLang="en-US" dirty="0" smtClean="0"/>
              <a:t>解码吗？</a:t>
            </a:r>
            <a:endParaRPr lang="zh-CN" altLang="en-US" dirty="0"/>
          </a:p>
        </p:txBody>
      </p:sp>
      <p:sp>
        <p:nvSpPr>
          <p:cNvPr id="5" name="矩形: 圆角 12">
            <a:extLst>
              <a:ext uri="{FF2B5EF4-FFF2-40B4-BE49-F238E27FC236}">
                <a16:creationId xmlns:a16="http://schemas.microsoft.com/office/drawing/2014/main" xmlns="" id="{BF9D7028-D0A1-4512-A862-597CDC3CC558}"/>
              </a:ext>
            </a:extLst>
          </p:cNvPr>
          <p:cNvSpPr/>
          <p:nvPr/>
        </p:nvSpPr>
        <p:spPr>
          <a:xfrm>
            <a:off x="584694" y="2520175"/>
            <a:ext cx="21960000" cy="5760000"/>
          </a:xfrm>
          <a:prstGeom prst="roundRect">
            <a:avLst>
              <a:gd name="adj" fmla="val 498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xmlns="" id="{1D73E10A-8605-407B-900B-DFE4E639CD2A}"/>
              </a:ext>
            </a:extLst>
          </p:cNvPr>
          <p:cNvSpPr txBox="1">
            <a:spLocks/>
          </p:cNvSpPr>
          <p:nvPr/>
        </p:nvSpPr>
        <p:spPr>
          <a:xfrm>
            <a:off x="1396461" y="3195176"/>
            <a:ext cx="20265983" cy="3336906"/>
          </a:xfrm>
          <a:prstGeom prst="rect">
            <a:avLst/>
          </a:prstGeom>
        </p:spPr>
        <p:txBody>
          <a:bodyPr/>
          <a:lstStyle>
            <a:lvl1pPr marL="431985" indent="-431985" algn="l" defTabSz="1727942" rtl="0" eaLnBrk="1" latinLnBrk="0" hangingPunct="1">
              <a:lnSpc>
                <a:spcPct val="90000"/>
              </a:lnSpc>
              <a:spcBef>
                <a:spcPts val="1890"/>
              </a:spcBef>
              <a:buFont typeface="Arial" panose="020B0604020202020204" pitchFamily="34" charset="0"/>
              <a:buChar char="•"/>
              <a:defRPr sz="52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95956" indent="-431985" algn="l" defTabSz="1727942" rtl="0" eaLnBrk="1" latinLnBrk="0" hangingPunct="1">
              <a:lnSpc>
                <a:spcPct val="90000"/>
              </a:lnSpc>
              <a:spcBef>
                <a:spcPts val="945"/>
              </a:spcBef>
              <a:buFont typeface="Arial" panose="020B0604020202020204" pitchFamily="34" charset="0"/>
              <a:buChar char="•"/>
              <a:defRPr sz="45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59927" indent="-431985" algn="l" defTabSz="1727942" rtl="0" eaLnBrk="1" latinLnBrk="0" hangingPunct="1">
              <a:lnSpc>
                <a:spcPct val="90000"/>
              </a:lnSpc>
              <a:spcBef>
                <a:spcPts val="945"/>
              </a:spcBef>
              <a:buFont typeface="Arial" panose="020B0604020202020204" pitchFamily="34" charset="0"/>
              <a:buChar char="•"/>
              <a:defRPr sz="37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023898" indent="-431985" algn="l" defTabSz="1727942" rtl="0" eaLnBrk="1" latinLnBrk="0" hangingPunct="1">
              <a:lnSpc>
                <a:spcPct val="90000"/>
              </a:lnSpc>
              <a:spcBef>
                <a:spcPts val="945"/>
              </a:spcBef>
              <a:buFont typeface="Arial" panose="020B0604020202020204" pitchFamily="34" charset="0"/>
              <a:buChar char="•"/>
              <a:defRPr sz="3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887869" indent="-431985" algn="l" defTabSz="1727942" rtl="0" eaLnBrk="1" latinLnBrk="0" hangingPunct="1">
              <a:lnSpc>
                <a:spcPct val="90000"/>
              </a:lnSpc>
              <a:spcBef>
                <a:spcPts val="945"/>
              </a:spcBef>
              <a:buFont typeface="Arial" panose="020B0604020202020204" pitchFamily="34" charset="0"/>
              <a:buChar char="•"/>
              <a:defRPr sz="3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751840" indent="-431985" algn="l" defTabSz="1727942" rtl="0" eaLnBrk="1" latinLnBrk="0" hangingPunct="1">
              <a:lnSpc>
                <a:spcPct val="90000"/>
              </a:lnSpc>
              <a:spcBef>
                <a:spcPts val="945"/>
              </a:spcBef>
              <a:buFont typeface="Arial" panose="020B0604020202020204" pitchFamily="34" charset="0"/>
              <a:buChar char="•"/>
              <a:defRPr sz="3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615810" indent="-431985" algn="l" defTabSz="1727942" rtl="0" eaLnBrk="1" latinLnBrk="0" hangingPunct="1">
              <a:lnSpc>
                <a:spcPct val="90000"/>
              </a:lnSpc>
              <a:spcBef>
                <a:spcPts val="945"/>
              </a:spcBef>
              <a:buFont typeface="Arial" panose="020B0604020202020204" pitchFamily="34" charset="0"/>
              <a:buChar char="•"/>
              <a:defRPr sz="3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79781" indent="-431985" algn="l" defTabSz="1727942" rtl="0" eaLnBrk="1" latinLnBrk="0" hangingPunct="1">
              <a:lnSpc>
                <a:spcPct val="90000"/>
              </a:lnSpc>
              <a:spcBef>
                <a:spcPts val="945"/>
              </a:spcBef>
              <a:buFont typeface="Arial" panose="020B0604020202020204" pitchFamily="34" charset="0"/>
              <a:buChar char="•"/>
              <a:defRPr sz="3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43752" indent="-431985" algn="l" defTabSz="1727942" rtl="0" eaLnBrk="1" latinLnBrk="0" hangingPunct="1">
              <a:lnSpc>
                <a:spcPct val="90000"/>
              </a:lnSpc>
              <a:spcBef>
                <a:spcPts val="945"/>
              </a:spcBef>
              <a:buFont typeface="Arial" panose="020B0604020202020204" pitchFamily="34" charset="0"/>
              <a:buChar char="•"/>
              <a:defRPr sz="3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zh-CN" altLang="en-US" sz="2800" b="1" dirty="0" smtClean="0">
                <a:solidFill>
                  <a:schemeClr val="bg2">
                    <a:lumMod val="75000"/>
                  </a:schemeClr>
                </a:solidFill>
              </a:rPr>
              <a:t>解码芯片</a:t>
            </a:r>
            <a:r>
              <a:rPr lang="en-US" altLang="zh-CN" sz="2800" b="1" dirty="0" smtClean="0">
                <a:solidFill>
                  <a:schemeClr val="bg2">
                    <a:lumMod val="75000"/>
                  </a:schemeClr>
                </a:solidFill>
              </a:rPr>
              <a:t>: </a:t>
            </a:r>
            <a:r>
              <a:rPr lang="zh-CN" altLang="en-US" sz="2800" dirty="0" smtClean="0"/>
              <a:t>移动</a:t>
            </a:r>
            <a:r>
              <a:rPr lang="zh-CN" altLang="en-US" sz="2800" dirty="0"/>
              <a:t>端</a:t>
            </a:r>
            <a:r>
              <a:rPr lang="en-US" altLang="zh-CN" sz="2800" dirty="0" err="1"/>
              <a:t>SoC</a:t>
            </a:r>
            <a:r>
              <a:rPr lang="zh-CN" altLang="en-US" sz="2800" dirty="0"/>
              <a:t>的视频硬解码靠的是</a:t>
            </a:r>
            <a:r>
              <a:rPr lang="en-US" altLang="zh-CN" sz="2800" dirty="0" err="1"/>
              <a:t>SoC</a:t>
            </a:r>
            <a:r>
              <a:rPr lang="zh-CN" altLang="en-US" sz="2800" dirty="0"/>
              <a:t>里的</a:t>
            </a:r>
            <a:r>
              <a:rPr lang="en-US" altLang="zh-CN" sz="2800" dirty="0"/>
              <a:t>DSP</a:t>
            </a:r>
            <a:r>
              <a:rPr lang="zh-CN" altLang="en-US" sz="2800" dirty="0"/>
              <a:t>芯片</a:t>
            </a:r>
            <a:r>
              <a:rPr lang="zh-CN" altLang="en-US" sz="2800" dirty="0" smtClean="0"/>
              <a:t>，不是</a:t>
            </a:r>
            <a:r>
              <a:rPr lang="en-US" altLang="zh-CN" sz="2800" dirty="0" smtClean="0"/>
              <a:t>GPU</a:t>
            </a:r>
            <a:r>
              <a:rPr lang="zh-CN" altLang="en-US" sz="2800" dirty="0" smtClean="0"/>
              <a:t>也不是</a:t>
            </a:r>
            <a:r>
              <a:rPr lang="en-US" altLang="zh-CN" sz="2800" dirty="0" smtClean="0"/>
              <a:t>CPU </a:t>
            </a:r>
          </a:p>
          <a:p>
            <a:pPr marL="0" indent="0" algn="just">
              <a:buNone/>
            </a:pPr>
            <a:endParaRPr lang="en-US" altLang="zh-CN" sz="2800" dirty="0" smtClean="0"/>
          </a:p>
          <a:p>
            <a:pPr marL="0" indent="0" algn="just">
              <a:buNone/>
            </a:pPr>
            <a:r>
              <a:rPr lang="zh-CN" altLang="en-US" sz="2800" b="1" u="sng" dirty="0" smtClean="0">
                <a:solidFill>
                  <a:schemeClr val="bg2">
                    <a:lumMod val="75000"/>
                  </a:schemeClr>
                </a:solidFill>
              </a:rPr>
              <a:t>硬解码</a:t>
            </a:r>
            <a:r>
              <a:rPr lang="en-US" altLang="zh-CN" sz="2800" dirty="0" smtClean="0">
                <a:solidFill>
                  <a:schemeClr val="bg2">
                    <a:lumMod val="75000"/>
                  </a:schemeClr>
                </a:solidFill>
              </a:rPr>
              <a:t>: </a:t>
            </a:r>
            <a:r>
              <a:rPr lang="zh-CN" altLang="en-US" sz="2800" dirty="0" smtClean="0"/>
              <a:t>指</a:t>
            </a:r>
            <a:r>
              <a:rPr lang="zh-CN" altLang="en-US" sz="2800" dirty="0"/>
              <a:t>的是系统将</a:t>
            </a:r>
            <a:r>
              <a:rPr lang="en-US" altLang="zh-CN" sz="2800" dirty="0" err="1"/>
              <a:t>flv</a:t>
            </a:r>
            <a:r>
              <a:rPr lang="en-US" altLang="zh-CN" sz="2800" dirty="0"/>
              <a:t>(</a:t>
            </a:r>
            <a:r>
              <a:rPr lang="zh-CN" altLang="en-US" sz="2800" dirty="0"/>
              <a:t>举个例子</a:t>
            </a:r>
            <a:r>
              <a:rPr lang="en-US" altLang="zh-CN" sz="2800" dirty="0"/>
              <a:t>)</a:t>
            </a:r>
            <a:r>
              <a:rPr lang="zh-CN" altLang="en-US" sz="2800" dirty="0"/>
              <a:t>文件分离成</a:t>
            </a:r>
            <a:r>
              <a:rPr lang="en-US" altLang="zh-CN" sz="2800" dirty="0"/>
              <a:t>H.264</a:t>
            </a:r>
            <a:r>
              <a:rPr lang="zh-CN" altLang="en-US" sz="2800" dirty="0"/>
              <a:t>视频数据流和</a:t>
            </a:r>
            <a:r>
              <a:rPr lang="en-US" altLang="zh-CN" sz="2800" dirty="0" err="1"/>
              <a:t>aac</a:t>
            </a:r>
            <a:r>
              <a:rPr lang="zh-CN" altLang="en-US" sz="2800" dirty="0"/>
              <a:t>音频数据流，然后再将</a:t>
            </a:r>
            <a:r>
              <a:rPr lang="en-US" altLang="zh-CN" sz="2800" dirty="0"/>
              <a:t>H.264</a:t>
            </a:r>
            <a:r>
              <a:rPr lang="zh-CN" altLang="en-US" sz="2800" dirty="0"/>
              <a:t>视频数据流</a:t>
            </a:r>
            <a:r>
              <a:rPr lang="zh-CN" altLang="en-US" sz="2800" dirty="0" smtClean="0"/>
              <a:t>转交</a:t>
            </a:r>
            <a:endParaRPr lang="en-US" altLang="zh-CN" sz="2800" dirty="0" smtClean="0"/>
          </a:p>
          <a:p>
            <a:pPr marL="0" indent="0" algn="just">
              <a:buNone/>
            </a:pPr>
            <a:r>
              <a:rPr lang="zh-CN" altLang="en-US" sz="2800" dirty="0" smtClean="0"/>
              <a:t>给</a:t>
            </a:r>
            <a:r>
              <a:rPr lang="en-US" altLang="zh-CN" sz="2800" dirty="0"/>
              <a:t>DSP</a:t>
            </a:r>
            <a:r>
              <a:rPr lang="zh-CN" altLang="en-US" sz="2800" dirty="0"/>
              <a:t>芯片进行处理，</a:t>
            </a:r>
            <a:r>
              <a:rPr lang="en-US" altLang="zh-CN" sz="2800" dirty="0"/>
              <a:t>DSP</a:t>
            </a:r>
            <a:r>
              <a:rPr lang="zh-CN" altLang="en-US" sz="2800" dirty="0"/>
              <a:t>将处理好的一帧帧画面转交给</a:t>
            </a:r>
            <a:r>
              <a:rPr lang="en-US" altLang="zh-CN" sz="2800" dirty="0"/>
              <a:t>GPU/CPU</a:t>
            </a:r>
            <a:r>
              <a:rPr lang="zh-CN" altLang="en-US" sz="2800" dirty="0"/>
              <a:t>然后显示在屏幕上，这就是视频硬解码的过程</a:t>
            </a:r>
            <a:r>
              <a:rPr lang="zh-CN" altLang="en-US" sz="2800" dirty="0" smtClean="0"/>
              <a:t>。</a:t>
            </a:r>
            <a:endParaRPr lang="en-US" altLang="zh-CN" sz="2800" dirty="0" smtClean="0"/>
          </a:p>
          <a:p>
            <a:pPr marL="0" indent="0" algn="just">
              <a:buNone/>
            </a:pPr>
            <a:endParaRPr lang="en-US" altLang="zh-CN" sz="2800" dirty="0" smtClean="0"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 marL="0" indent="0" algn="just">
              <a:buNone/>
            </a:pPr>
            <a:r>
              <a:rPr lang="en-US" altLang="zh-CN" sz="2800" dirty="0" smtClean="0">
                <a:solidFill>
                  <a:schemeClr val="bg2">
                    <a:lumMod val="7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DSP</a:t>
            </a:r>
            <a:r>
              <a:rPr lang="zh-CN" altLang="en-US" sz="2800" dirty="0" smtClean="0">
                <a:solidFill>
                  <a:schemeClr val="bg2">
                    <a:lumMod val="7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芯片</a:t>
            </a:r>
            <a:r>
              <a:rPr lang="en-US" altLang="zh-CN" sz="2800" dirty="0" smtClean="0">
                <a:solidFill>
                  <a:schemeClr val="bg2">
                    <a:lumMod val="7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: </a:t>
            </a:r>
            <a:r>
              <a:rPr lang="zh-CN" altLang="en-US" sz="2800" dirty="0" smtClean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虽然</a:t>
            </a:r>
            <a:r>
              <a:rPr lang="zh-CN" altLang="en-US" sz="28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目前手机</a:t>
            </a:r>
            <a:r>
              <a:rPr lang="en-US" altLang="zh-CN" sz="28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CPU</a:t>
            </a:r>
            <a:r>
              <a:rPr lang="zh-CN" altLang="en-US" sz="28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足够强大，但智能手机所需要处理的任务也越来越多</a:t>
            </a:r>
            <a:r>
              <a:rPr lang="zh-CN" altLang="en-US" sz="2800" dirty="0" smtClean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，如果将视频解码 编码加入到</a:t>
            </a:r>
            <a:r>
              <a:rPr lang="en-US" altLang="zh-CN" sz="2800" dirty="0" err="1" smtClean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cpu</a:t>
            </a:r>
            <a:r>
              <a:rPr lang="zh-CN" altLang="en-US" sz="2800" dirty="0" smtClean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中无疑大大</a:t>
            </a:r>
            <a:r>
              <a:rPr lang="zh-CN" altLang="en-US" sz="28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降低手机的流畅度，而专用芯片的加入可以有效地解决这个问题，</a:t>
            </a:r>
            <a:r>
              <a:rPr lang="en-US" altLang="zh-CN" sz="28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DSP</a:t>
            </a:r>
            <a:r>
              <a:rPr lang="zh-CN" altLang="en-US" sz="28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就是这样一款专用芯片</a:t>
            </a:r>
            <a:r>
              <a:rPr lang="zh-CN" altLang="en-US" sz="2800" dirty="0" smtClean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。</a:t>
            </a:r>
            <a:endParaRPr lang="zh-CN" altLang="en-US" sz="2800" dirty="0"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 marL="0" indent="0" algn="just">
              <a:buNone/>
            </a:pPr>
            <a:r>
              <a:rPr lang="en-US" altLang="zh-CN" sz="28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DSP</a:t>
            </a:r>
            <a:r>
              <a:rPr lang="zh-CN" altLang="en-US" sz="28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芯片也许并不如</a:t>
            </a:r>
            <a:r>
              <a:rPr lang="en-US" altLang="zh-CN" sz="28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CPU</a:t>
            </a:r>
            <a:r>
              <a:rPr lang="zh-CN" altLang="en-US" sz="28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那样广为人知，但它的确在智能手机中扮演着重要的角色，它可以带来更好地语音、音频、图像体验，这绝对会提升手机单项功能的能力，让手机运行速度更快。</a:t>
            </a:r>
            <a:endParaRPr lang="en-US" altLang="zh-CN" sz="2800" dirty="0"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9694" y="8280175"/>
            <a:ext cx="5928874" cy="4442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577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696DFAD-5D60-4A4E-9357-D1CC052F52E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519113"/>
            <a:ext cx="21601113" cy="1100137"/>
          </a:xfrm>
        </p:spPr>
        <p:txBody>
          <a:bodyPr/>
          <a:lstStyle/>
          <a:p>
            <a:r>
              <a:rPr lang="en-US" altLang="zh-CN" sz="7200" dirty="0" err="1" smtClean="0"/>
              <a:t>MediaPlayer</a:t>
            </a:r>
            <a:r>
              <a:rPr lang="zh-CN" altLang="en-US" sz="7200" dirty="0" smtClean="0"/>
              <a:t>播放架构</a:t>
            </a:r>
            <a:endParaRPr lang="zh-CN" altLang="en-US" sz="7200" dirty="0"/>
          </a:p>
        </p:txBody>
      </p:sp>
      <p:grpSp>
        <p:nvGrpSpPr>
          <p:cNvPr id="8" name="组合 7"/>
          <p:cNvGrpSpPr/>
          <p:nvPr/>
        </p:nvGrpSpPr>
        <p:grpSpPr>
          <a:xfrm>
            <a:off x="1414607" y="4374477"/>
            <a:ext cx="2485125" cy="2485125"/>
            <a:chOff x="2249694" y="4275175"/>
            <a:chExt cx="2485125" cy="2485125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9694" y="4275175"/>
              <a:ext cx="2485125" cy="2485125"/>
            </a:xfrm>
            <a:prstGeom prst="rect">
              <a:avLst/>
            </a:prstGeom>
          </p:spPr>
        </p:pic>
        <p:sp>
          <p:nvSpPr>
            <p:cNvPr id="7" name="文本框 6"/>
            <p:cNvSpPr txBox="1"/>
            <p:nvPr/>
          </p:nvSpPr>
          <p:spPr>
            <a:xfrm>
              <a:off x="2794756" y="5112737"/>
              <a:ext cx="1395000" cy="810000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normAutofit lnSpcReduction="10000"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3200" dirty="0" smtClean="0">
                  <a:solidFill>
                    <a:schemeClr val="bg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Source Han Sans CN Normal" charset="-122"/>
                </a:rPr>
                <a:t>CPU</a:t>
              </a:r>
              <a:endParaRPr lang="zh-CN" altLang="en-US" sz="3200" dirty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Source Han Sans CN Normal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8810919" y="4250623"/>
            <a:ext cx="2485125" cy="2485125"/>
            <a:chOff x="2249694" y="4275175"/>
            <a:chExt cx="2485125" cy="2485125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9694" y="4275175"/>
              <a:ext cx="2485125" cy="2485125"/>
            </a:xfrm>
            <a:prstGeom prst="rect">
              <a:avLst/>
            </a:prstGeom>
          </p:spPr>
        </p:pic>
        <p:sp>
          <p:nvSpPr>
            <p:cNvPr id="11" name="文本框 10"/>
            <p:cNvSpPr txBox="1"/>
            <p:nvPr/>
          </p:nvSpPr>
          <p:spPr>
            <a:xfrm>
              <a:off x="2794756" y="5112737"/>
              <a:ext cx="1395000" cy="810000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normAutofit lnSpcReduction="10000"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3200" dirty="0" smtClean="0">
                  <a:solidFill>
                    <a:schemeClr val="bg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Source Han Sans CN Normal" charset="-122"/>
                </a:rPr>
                <a:t>DSP</a:t>
              </a:r>
              <a:endParaRPr lang="zh-CN" altLang="en-US" sz="3200" dirty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Source Han Sans CN Normal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3822231" y="4250622"/>
            <a:ext cx="2485125" cy="2485125"/>
            <a:chOff x="2249694" y="4275175"/>
            <a:chExt cx="2485125" cy="2485125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9694" y="4275175"/>
              <a:ext cx="2485125" cy="2485125"/>
            </a:xfrm>
            <a:prstGeom prst="rect">
              <a:avLst/>
            </a:prstGeom>
          </p:spPr>
        </p:pic>
        <p:sp>
          <p:nvSpPr>
            <p:cNvPr id="14" name="文本框 13"/>
            <p:cNvSpPr txBox="1"/>
            <p:nvPr/>
          </p:nvSpPr>
          <p:spPr>
            <a:xfrm>
              <a:off x="2794756" y="5112737"/>
              <a:ext cx="1395000" cy="810000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normAutofit lnSpcReduction="10000"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3200" dirty="0" smtClean="0">
                  <a:solidFill>
                    <a:schemeClr val="bg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Source Han Sans CN Normal" charset="-122"/>
                </a:rPr>
                <a:t>GPU</a:t>
              </a:r>
              <a:endParaRPr lang="zh-CN" altLang="en-US" sz="3200" dirty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Source Han Sans CN Normal" charset="-122"/>
              </a:endParaRPr>
            </a:p>
          </p:txBody>
        </p:sp>
      </p:grpSp>
      <p:sp>
        <p:nvSpPr>
          <p:cNvPr id="18" name="圆角矩形 17"/>
          <p:cNvSpPr/>
          <p:nvPr/>
        </p:nvSpPr>
        <p:spPr>
          <a:xfrm>
            <a:off x="8029607" y="2250369"/>
            <a:ext cx="8910000" cy="8594806"/>
          </a:xfrm>
          <a:prstGeom prst="roundRect">
            <a:avLst>
              <a:gd name="adj" fmla="val 2359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箭头连接符 19"/>
          <p:cNvCxnSpPr/>
          <p:nvPr/>
        </p:nvCxnSpPr>
        <p:spPr>
          <a:xfrm flipV="1">
            <a:off x="4681044" y="5617039"/>
            <a:ext cx="2537438" cy="1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7534607" y="2430175"/>
            <a:ext cx="5805000" cy="765000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400" dirty="0" smtClean="0">
                <a:solidFill>
                  <a:srgbClr val="1577BA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Source Han Sans CN Normal" charset="-122"/>
              </a:rPr>
              <a:t>CPU </a:t>
            </a:r>
            <a:r>
              <a:rPr lang="zh-CN" altLang="en-US" sz="2400" dirty="0" smtClean="0">
                <a:solidFill>
                  <a:srgbClr val="1577BA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Source Han Sans CN Normal" charset="-122"/>
              </a:rPr>
              <a:t>拷贝到</a:t>
            </a:r>
            <a:r>
              <a:rPr lang="en-US" altLang="zh-CN" sz="2400" dirty="0" smtClean="0">
                <a:solidFill>
                  <a:srgbClr val="1577BA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Source Han Sans CN Normal" charset="-122"/>
              </a:rPr>
              <a:t>DSP</a:t>
            </a:r>
            <a:r>
              <a:rPr lang="zh-CN" altLang="en-US" sz="2400" dirty="0" smtClean="0">
                <a:solidFill>
                  <a:srgbClr val="1577BA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Source Han Sans CN Normal" charset="-122"/>
              </a:rPr>
              <a:t>芯片中</a:t>
            </a:r>
            <a:endParaRPr lang="zh-CN" altLang="en-US" sz="2400" dirty="0">
              <a:solidFill>
                <a:srgbClr val="1577BA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Source Han Sans CN Normal" charset="-122"/>
            </a:endParaRPr>
          </a:p>
        </p:txBody>
      </p:sp>
      <p:cxnSp>
        <p:nvCxnSpPr>
          <p:cNvPr id="22" name="直接箭头连接符 21"/>
          <p:cNvCxnSpPr>
            <a:endCxn id="10" idx="0"/>
          </p:cNvCxnSpPr>
          <p:nvPr/>
        </p:nvCxnSpPr>
        <p:spPr>
          <a:xfrm>
            <a:off x="10053481" y="3096630"/>
            <a:ext cx="1" cy="11539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箭头连接符 30"/>
          <p:cNvCxnSpPr/>
          <p:nvPr/>
        </p:nvCxnSpPr>
        <p:spPr>
          <a:xfrm>
            <a:off x="11335981" y="5493184"/>
            <a:ext cx="2412562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9739607" y="4808760"/>
            <a:ext cx="5805000" cy="765000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dirty="0" smtClean="0">
                <a:solidFill>
                  <a:srgbClr val="1577BA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Source Han Sans CN Normal" charset="-122"/>
              </a:rPr>
              <a:t>解码后的数据</a:t>
            </a:r>
            <a:endParaRPr lang="zh-CN" altLang="en-US" sz="2400" dirty="0">
              <a:solidFill>
                <a:srgbClr val="1577BA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Source Han Sans CN Normal" charset="-122"/>
            </a:endParaRPr>
          </a:p>
        </p:txBody>
      </p:sp>
      <p:cxnSp>
        <p:nvCxnSpPr>
          <p:cNvPr id="35" name="直接箭头连接符 34"/>
          <p:cNvCxnSpPr/>
          <p:nvPr/>
        </p:nvCxnSpPr>
        <p:spPr>
          <a:xfrm>
            <a:off x="16860856" y="5772608"/>
            <a:ext cx="2412562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15164637" y="5007253"/>
            <a:ext cx="5805000" cy="765000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dirty="0" smtClean="0">
                <a:solidFill>
                  <a:srgbClr val="1577BA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Source Han Sans CN Normal" charset="-122"/>
              </a:rPr>
              <a:t>渲染屏幕</a:t>
            </a:r>
            <a:endParaRPr lang="zh-CN" altLang="en-US" sz="2400" dirty="0">
              <a:solidFill>
                <a:srgbClr val="1577BA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Source Han Sans CN Normal" charset="-122"/>
            </a:endParaRP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00415" y="4671241"/>
            <a:ext cx="3231006" cy="2202023"/>
          </a:xfrm>
          <a:prstGeom prst="rect">
            <a:avLst/>
          </a:prstGeom>
        </p:spPr>
      </p:pic>
      <p:sp>
        <p:nvSpPr>
          <p:cNvPr id="29" name="标题 1"/>
          <p:cNvSpPr txBox="1">
            <a:spLocks/>
          </p:cNvSpPr>
          <p:nvPr/>
        </p:nvSpPr>
        <p:spPr>
          <a:xfrm>
            <a:off x="4636794" y="3259508"/>
            <a:ext cx="2887313" cy="1988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72794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31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zh-CN" sz="1400" dirty="0" smtClean="0"/>
          </a:p>
          <a:p>
            <a:endParaRPr lang="en-US" altLang="zh-CN" sz="2400" dirty="0" smtClean="0"/>
          </a:p>
          <a:p>
            <a:r>
              <a:rPr lang="en-US" altLang="zh-CN" sz="2400" dirty="0" smtClean="0"/>
              <a:t>H264</a:t>
            </a:r>
            <a:r>
              <a:rPr lang="zh-CN" altLang="en-US" sz="2400" dirty="0" smtClean="0"/>
              <a:t>码流</a:t>
            </a:r>
            <a:endParaRPr lang="en-US" altLang="zh-CN" sz="2400" dirty="0"/>
          </a:p>
          <a:p>
            <a:r>
              <a:rPr lang="en-US" altLang="zh-CN" sz="1400" dirty="0" smtClean="0"/>
              <a:t>0000000167640028ACB402201E3CBCA41408081B4284D40000000168EE06F2C00000000165B8437FEFFA16F957CF92EAE70374B9CFF3D05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358975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A_矩形 39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59694" y="119968"/>
            <a:ext cx="4565374" cy="774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2303922"/>
            <a:r>
              <a:rPr lang="en-US" altLang="zh-CN" sz="5036" dirty="0">
                <a:solidFill>
                  <a:srgbClr val="1D69A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GLSurfaceView</a:t>
            </a:r>
          </a:p>
        </p:txBody>
      </p:sp>
      <p:sp>
        <p:nvSpPr>
          <p:cNvPr id="3" name="矩形 2"/>
          <p:cNvSpPr/>
          <p:nvPr/>
        </p:nvSpPr>
        <p:spPr>
          <a:xfrm>
            <a:off x="10157842" y="4459154"/>
            <a:ext cx="349029" cy="1744785"/>
          </a:xfrm>
          <a:prstGeom prst="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027266" y="4201476"/>
            <a:ext cx="349029" cy="1744785"/>
          </a:xfrm>
          <a:prstGeom prst="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11922809" y="4012818"/>
            <a:ext cx="386160" cy="1778533"/>
          </a:xfrm>
          <a:prstGeom prst="round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lgDash"/>
              </a:ln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357205"/>
            <a:ext cx="12824" cy="15024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119959" numCol="1" anchor="ctr" anchorCtr="0" compatLnSpc="1">
            <a:spAutoFit/>
          </a:bodyPr>
          <a:lstStyle/>
          <a:p>
            <a:pPr defTabSz="172794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189" dirty="0"/>
              <a:t> </a:t>
            </a:r>
            <a:endParaRPr lang="zh-CN" altLang="zh-CN" sz="189" dirty="0">
              <a:latin typeface="Arial" panose="020B0604020202020204" pitchFamily="34" charset="0"/>
            </a:endParaRPr>
          </a:p>
        </p:txBody>
      </p:sp>
      <p:sp>
        <p:nvSpPr>
          <p:cNvPr id="2" name="AutoShape 2"/>
          <p:cNvSpPr>
            <a:spLocks noChangeAspect="1" noChangeArrowheads="1"/>
          </p:cNvSpPr>
          <p:nvPr/>
        </p:nvSpPr>
        <p:spPr bwMode="auto">
          <a:xfrm>
            <a:off x="11231702" y="6192183"/>
            <a:ext cx="575985" cy="57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72795" tIns="86398" rIns="172795" bIns="86398" numCol="1" anchor="t" anchorCtr="0" compatLnSpc="1"/>
          <a:lstStyle/>
          <a:p>
            <a:endParaRPr lang="zh-CN" altLang="en-US" sz="3401"/>
          </a:p>
        </p:txBody>
      </p:sp>
      <p:sp>
        <p:nvSpPr>
          <p:cNvPr id="7" name="AutoShape 4"/>
          <p:cNvSpPr>
            <a:spLocks noChangeAspect="1" noChangeArrowheads="1"/>
          </p:cNvSpPr>
          <p:nvPr/>
        </p:nvSpPr>
        <p:spPr bwMode="auto">
          <a:xfrm>
            <a:off x="11519694" y="6480175"/>
            <a:ext cx="575985" cy="57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72795" tIns="86398" rIns="172795" bIns="86398" numCol="1" anchor="t" anchorCtr="0" compatLnSpc="1"/>
          <a:lstStyle/>
          <a:p>
            <a:endParaRPr lang="zh-CN" altLang="en-US" sz="3401"/>
          </a:p>
        </p:txBody>
      </p:sp>
      <p:sp>
        <p:nvSpPr>
          <p:cNvPr id="9" name="AutoShape 6"/>
          <p:cNvSpPr>
            <a:spLocks noChangeAspect="1" noChangeArrowheads="1"/>
          </p:cNvSpPr>
          <p:nvPr/>
        </p:nvSpPr>
        <p:spPr bwMode="auto">
          <a:xfrm>
            <a:off x="11807686" y="6768167"/>
            <a:ext cx="575985" cy="57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72795" tIns="86398" rIns="172795" bIns="86398" numCol="1" anchor="t" anchorCtr="0" compatLnSpc="1"/>
          <a:lstStyle/>
          <a:p>
            <a:endParaRPr lang="zh-CN" altLang="en-US" sz="3401"/>
          </a:p>
        </p:txBody>
      </p:sp>
      <p:sp>
        <p:nvSpPr>
          <p:cNvPr id="8" name="文本框 7"/>
          <p:cNvSpPr txBox="1"/>
          <p:nvPr/>
        </p:nvSpPr>
        <p:spPr>
          <a:xfrm>
            <a:off x="1238367" y="2485481"/>
            <a:ext cx="20505055" cy="1139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sz="3401"/>
              <a:t>调用任何 OpenGL 函数前，必须已经创建了 OpenGL 上下文。</a:t>
            </a:r>
            <a:r>
              <a:rPr lang="en-US" sz="3401"/>
              <a:t>Android</a:t>
            </a:r>
            <a:r>
              <a:rPr lang="zh-CN" altLang="en-US" sz="3401"/>
              <a:t>中</a:t>
            </a:r>
            <a:r>
              <a:rPr lang="en-US" altLang="zh-CN" sz="3401"/>
              <a:t>GLSurfaceView</a:t>
            </a:r>
            <a:r>
              <a:rPr lang="zh-CN" altLang="en-US" sz="3401"/>
              <a:t>中会为我们初始化</a:t>
            </a:r>
            <a:r>
              <a:rPr lang="en-US" altLang="zh-CN" sz="3401"/>
              <a:t>OpenGL</a:t>
            </a:r>
            <a:r>
              <a:rPr lang="zh-CN" altLang="en-US" sz="3401"/>
              <a:t>上下文。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5157" y="4659824"/>
            <a:ext cx="12501268" cy="1724354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413564" y="7749742"/>
            <a:ext cx="15903177" cy="218572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is-IS" sz="3401" dirty="0">
                <a:sym typeface="+mn-ea"/>
              </a:rPr>
              <a:t>继承</a:t>
            </a:r>
            <a:r>
              <a:rPr lang="zh-CN" altLang="is-IS" sz="3401" dirty="0">
                <a:sym typeface="+mn-ea"/>
              </a:rPr>
              <a:t>至</a:t>
            </a:r>
            <a:r>
              <a:rPr lang="is-IS" altLang="zh-CN" sz="3401" dirty="0">
                <a:sym typeface="+mn-ea"/>
              </a:rPr>
              <a:t>SurfaceView</a:t>
            </a:r>
            <a:r>
              <a:rPr lang="zh-CN" altLang="is-IS" sz="3401" dirty="0">
                <a:sym typeface="+mn-ea"/>
              </a:rPr>
              <a:t>，它内嵌的</a:t>
            </a:r>
            <a:r>
              <a:rPr lang="en-US" altLang="is-IS" sz="3401" dirty="0">
                <a:sym typeface="+mn-ea"/>
              </a:rPr>
              <a:t>S</a:t>
            </a:r>
            <a:r>
              <a:rPr lang="is-IS" altLang="zh-CN" sz="3401" dirty="0">
                <a:sym typeface="+mn-ea"/>
              </a:rPr>
              <a:t>urface</a:t>
            </a:r>
            <a:r>
              <a:rPr lang="zh-CN" altLang="is-IS" sz="3401" dirty="0">
                <a:sym typeface="+mn-ea"/>
              </a:rPr>
              <a:t>专门负责</a:t>
            </a:r>
            <a:r>
              <a:rPr lang="is-IS" altLang="zh-CN" sz="3401" dirty="0">
                <a:sym typeface="+mn-ea"/>
              </a:rPr>
              <a:t>OpenGL</a:t>
            </a:r>
            <a:r>
              <a:rPr lang="zh-CN" altLang="is-IS" sz="3401" dirty="0">
                <a:sym typeface="+mn-ea"/>
              </a:rPr>
              <a:t>渲染。</a:t>
            </a:r>
            <a:endParaRPr lang="zh-CN" altLang="is-IS" sz="3401" dirty="0"/>
          </a:p>
          <a:p>
            <a:pPr marL="539982" indent="-539982">
              <a:buFont typeface="Wingdings" panose="05000000000000000000" charset="0"/>
              <a:buChar char="Ø"/>
            </a:pPr>
            <a:r>
              <a:rPr lang="zh-CN" altLang="is-IS" sz="3401" dirty="0">
                <a:sym typeface="+mn-ea"/>
              </a:rPr>
              <a:t>       管理</a:t>
            </a:r>
            <a:r>
              <a:rPr lang="en-US" altLang="zh-CN" sz="3401" dirty="0">
                <a:sym typeface="+mn-ea"/>
              </a:rPr>
              <a:t>S</a:t>
            </a:r>
            <a:r>
              <a:rPr lang="is-IS" altLang="zh-CN" sz="3401" dirty="0">
                <a:sym typeface="+mn-ea"/>
              </a:rPr>
              <a:t>urface</a:t>
            </a:r>
            <a:r>
              <a:rPr lang="zh-CN" altLang="en-US" sz="3401" dirty="0">
                <a:sym typeface="+mn-ea"/>
              </a:rPr>
              <a:t>与</a:t>
            </a:r>
            <a:r>
              <a:rPr lang="en-US" altLang="zh-CN" sz="3401" dirty="0">
                <a:sym typeface="+mn-ea"/>
              </a:rPr>
              <a:t>EGL</a:t>
            </a:r>
            <a:r>
              <a:rPr lang="zh-CN" altLang="en-US" sz="3401" dirty="0">
                <a:sym typeface="+mn-ea"/>
              </a:rPr>
              <a:t>；</a:t>
            </a:r>
            <a:endParaRPr lang="en-US" altLang="zh-CN" sz="3401" dirty="0"/>
          </a:p>
          <a:p>
            <a:pPr marL="539982" indent="-539982">
              <a:buFont typeface="Wingdings" panose="05000000000000000000" charset="0"/>
              <a:buChar char="Ø"/>
            </a:pPr>
            <a:r>
              <a:rPr lang="en-US" altLang="zh-CN" sz="3401" dirty="0">
                <a:sym typeface="+mn-ea"/>
              </a:rPr>
              <a:t>       </a:t>
            </a:r>
            <a:r>
              <a:rPr lang="zh-CN" altLang="en-US" sz="3401" dirty="0">
                <a:sym typeface="+mn-ea"/>
              </a:rPr>
              <a:t>允许</a:t>
            </a:r>
            <a:r>
              <a:rPr lang="zh-CN" altLang="is-IS" sz="3401" dirty="0">
                <a:sym typeface="+mn-ea"/>
              </a:rPr>
              <a:t>自定义渲染器</a:t>
            </a:r>
            <a:r>
              <a:rPr lang="is-IS" altLang="zh-CN" sz="3401" dirty="0">
                <a:sym typeface="+mn-ea"/>
              </a:rPr>
              <a:t>(render)</a:t>
            </a:r>
            <a:r>
              <a:rPr lang="zh-CN" altLang="is-IS" sz="3401" dirty="0">
                <a:sym typeface="+mn-ea"/>
              </a:rPr>
              <a:t>；</a:t>
            </a:r>
            <a:endParaRPr lang="zh-CN" altLang="is-IS" sz="3401" dirty="0"/>
          </a:p>
          <a:p>
            <a:pPr marL="539982" indent="-539982">
              <a:buFont typeface="Wingdings" panose="05000000000000000000" charset="0"/>
              <a:buChar char="Ø"/>
            </a:pPr>
            <a:r>
              <a:rPr lang="zh-CN" altLang="is-IS" sz="3401" dirty="0">
                <a:sym typeface="+mn-ea"/>
              </a:rPr>
              <a:t>       </a:t>
            </a:r>
            <a:r>
              <a:rPr lang="zh-CN" altLang="is-IS" sz="3401" dirty="0">
                <a:sym typeface="+mn-ea"/>
              </a:rPr>
              <a:t>支持</a:t>
            </a:r>
            <a:r>
              <a:rPr lang="zh-CN" altLang="is-IS" sz="3401" dirty="0">
                <a:sym typeface="+mn-ea"/>
              </a:rPr>
              <a:t>按需渲染和连续渲染；</a:t>
            </a:r>
            <a:endParaRPr lang="zh-CN" altLang="is-IS" sz="3401" dirty="0"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72501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-(-#ppt_w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-#ppt_h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A_矩形 39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59694" y="348960"/>
            <a:ext cx="6850618" cy="774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2303922"/>
            <a:r>
              <a:rPr lang="en-US" altLang="zh-CN" sz="5036" dirty="0">
                <a:solidFill>
                  <a:srgbClr val="1D69A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OpenGL </a:t>
            </a:r>
            <a:r>
              <a:rPr lang="zh-CN" altLang="en-US" sz="5036" dirty="0">
                <a:solidFill>
                  <a:srgbClr val="1D69A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渲染管线</a:t>
            </a:r>
          </a:p>
        </p:txBody>
      </p:sp>
      <p:sp>
        <p:nvSpPr>
          <p:cNvPr id="3" name="矩形 2"/>
          <p:cNvSpPr/>
          <p:nvPr/>
        </p:nvSpPr>
        <p:spPr>
          <a:xfrm>
            <a:off x="10157842" y="4459154"/>
            <a:ext cx="349029" cy="1744785"/>
          </a:xfrm>
          <a:prstGeom prst="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027266" y="4201476"/>
            <a:ext cx="349029" cy="1744785"/>
          </a:xfrm>
          <a:prstGeom prst="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335073" y="3976774"/>
            <a:ext cx="349029" cy="1744785"/>
          </a:xfrm>
          <a:prstGeom prst="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11922809" y="4012818"/>
            <a:ext cx="386160" cy="1778533"/>
          </a:xfrm>
          <a:prstGeom prst="round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lgDash"/>
              </a:ln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357205"/>
            <a:ext cx="12824" cy="15024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119959" numCol="1" anchor="ctr" anchorCtr="0" compatLnSpc="1">
            <a:spAutoFit/>
          </a:bodyPr>
          <a:lstStyle/>
          <a:p>
            <a:pPr defTabSz="172794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189" dirty="0"/>
              <a:t> </a:t>
            </a:r>
            <a:endParaRPr lang="zh-CN" altLang="zh-CN" sz="189" dirty="0">
              <a:latin typeface="Arial" panose="020B0604020202020204" pitchFamily="34" charset="0"/>
            </a:endParaRPr>
          </a:p>
        </p:txBody>
      </p:sp>
      <p:sp>
        <p:nvSpPr>
          <p:cNvPr id="2" name="AutoShape 2"/>
          <p:cNvSpPr>
            <a:spLocks noChangeAspect="1" noChangeArrowheads="1"/>
          </p:cNvSpPr>
          <p:nvPr/>
        </p:nvSpPr>
        <p:spPr bwMode="auto">
          <a:xfrm>
            <a:off x="11231702" y="6192183"/>
            <a:ext cx="575985" cy="57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72795" tIns="86398" rIns="172795" bIns="86398" numCol="1" anchor="t" anchorCtr="0" compatLnSpc="1"/>
          <a:lstStyle/>
          <a:p>
            <a:endParaRPr lang="zh-CN" altLang="en-US" sz="3401"/>
          </a:p>
        </p:txBody>
      </p:sp>
      <p:sp>
        <p:nvSpPr>
          <p:cNvPr id="7" name="AutoShape 4"/>
          <p:cNvSpPr>
            <a:spLocks noChangeAspect="1" noChangeArrowheads="1"/>
          </p:cNvSpPr>
          <p:nvPr/>
        </p:nvSpPr>
        <p:spPr bwMode="auto">
          <a:xfrm>
            <a:off x="11519694" y="6480175"/>
            <a:ext cx="575985" cy="57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72795" tIns="86398" rIns="172795" bIns="86398" numCol="1" anchor="t" anchorCtr="0" compatLnSpc="1"/>
          <a:lstStyle/>
          <a:p>
            <a:endParaRPr lang="zh-CN" altLang="en-US" sz="3401"/>
          </a:p>
        </p:txBody>
      </p:sp>
      <p:sp>
        <p:nvSpPr>
          <p:cNvPr id="9" name="AutoShape 6"/>
          <p:cNvSpPr>
            <a:spLocks noChangeAspect="1" noChangeArrowheads="1"/>
          </p:cNvSpPr>
          <p:nvPr/>
        </p:nvSpPr>
        <p:spPr bwMode="auto">
          <a:xfrm>
            <a:off x="11807686" y="6768167"/>
            <a:ext cx="575985" cy="57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72795" tIns="86398" rIns="172795" bIns="86398" numCol="1" anchor="t" anchorCtr="0" compatLnSpc="1"/>
          <a:lstStyle/>
          <a:p>
            <a:endParaRPr lang="zh-CN" altLang="en-US" sz="3401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5513" y="2399084"/>
            <a:ext cx="15917577" cy="873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732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-(-#ppt_w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-#ppt_h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A_矩形 39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88783" y="701129"/>
            <a:ext cx="6850618" cy="774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2303922"/>
            <a:r>
              <a:rPr lang="zh-CN" altLang="en-US" sz="5036" dirty="0">
                <a:solidFill>
                  <a:srgbClr val="1D69A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着色器</a:t>
            </a:r>
          </a:p>
        </p:txBody>
      </p:sp>
      <p:sp>
        <p:nvSpPr>
          <p:cNvPr id="3" name="矩形 2"/>
          <p:cNvSpPr/>
          <p:nvPr/>
        </p:nvSpPr>
        <p:spPr>
          <a:xfrm>
            <a:off x="10157842" y="4459154"/>
            <a:ext cx="349029" cy="1744785"/>
          </a:xfrm>
          <a:prstGeom prst="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027266" y="4201476"/>
            <a:ext cx="349029" cy="1744785"/>
          </a:xfrm>
          <a:prstGeom prst="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335073" y="3976774"/>
            <a:ext cx="349029" cy="1744785"/>
          </a:xfrm>
          <a:prstGeom prst="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11922809" y="4012818"/>
            <a:ext cx="386160" cy="1778533"/>
          </a:xfrm>
          <a:prstGeom prst="round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lgDash"/>
              </a:ln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357205"/>
            <a:ext cx="12824" cy="15024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119959" numCol="1" anchor="ctr" anchorCtr="0" compatLnSpc="1">
            <a:spAutoFit/>
          </a:bodyPr>
          <a:lstStyle/>
          <a:p>
            <a:pPr defTabSz="172794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189" dirty="0"/>
              <a:t> </a:t>
            </a:r>
            <a:endParaRPr lang="zh-CN" altLang="zh-CN" sz="189" dirty="0">
              <a:latin typeface="Arial" panose="020B0604020202020204" pitchFamily="34" charset="0"/>
            </a:endParaRPr>
          </a:p>
        </p:txBody>
      </p:sp>
      <p:sp>
        <p:nvSpPr>
          <p:cNvPr id="2" name="AutoShape 2"/>
          <p:cNvSpPr>
            <a:spLocks noChangeAspect="1" noChangeArrowheads="1"/>
          </p:cNvSpPr>
          <p:nvPr/>
        </p:nvSpPr>
        <p:spPr bwMode="auto">
          <a:xfrm>
            <a:off x="11231702" y="6192183"/>
            <a:ext cx="575985" cy="57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72795" tIns="86398" rIns="172795" bIns="86398" numCol="1" anchor="t" anchorCtr="0" compatLnSpc="1"/>
          <a:lstStyle/>
          <a:p>
            <a:endParaRPr lang="zh-CN" altLang="en-US" sz="3401"/>
          </a:p>
        </p:txBody>
      </p:sp>
      <p:sp>
        <p:nvSpPr>
          <p:cNvPr id="7" name="AutoShape 4"/>
          <p:cNvSpPr>
            <a:spLocks noChangeAspect="1" noChangeArrowheads="1"/>
          </p:cNvSpPr>
          <p:nvPr/>
        </p:nvSpPr>
        <p:spPr bwMode="auto">
          <a:xfrm>
            <a:off x="11519694" y="6480175"/>
            <a:ext cx="575985" cy="57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72795" tIns="86398" rIns="172795" bIns="86398" numCol="1" anchor="t" anchorCtr="0" compatLnSpc="1"/>
          <a:lstStyle/>
          <a:p>
            <a:endParaRPr lang="zh-CN" altLang="en-US" sz="3401"/>
          </a:p>
        </p:txBody>
      </p:sp>
      <p:sp>
        <p:nvSpPr>
          <p:cNvPr id="9" name="AutoShape 6"/>
          <p:cNvSpPr>
            <a:spLocks noChangeAspect="1" noChangeArrowheads="1"/>
          </p:cNvSpPr>
          <p:nvPr/>
        </p:nvSpPr>
        <p:spPr bwMode="auto">
          <a:xfrm>
            <a:off x="11807686" y="6768167"/>
            <a:ext cx="575985" cy="57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72795" tIns="86398" rIns="172795" bIns="86398" numCol="1" anchor="t" anchorCtr="0" compatLnSpc="1"/>
          <a:lstStyle/>
          <a:p>
            <a:endParaRPr lang="zh-CN" altLang="en-US" sz="3401"/>
          </a:p>
        </p:txBody>
      </p:sp>
      <p:sp>
        <p:nvSpPr>
          <p:cNvPr id="8" name="文本框 7"/>
          <p:cNvSpPr txBox="1"/>
          <p:nvPr/>
        </p:nvSpPr>
        <p:spPr>
          <a:xfrm>
            <a:off x="1031974" y="2624678"/>
            <a:ext cx="8493031" cy="61568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zh-CN" sz="3401" dirty="0">
                <a:latin typeface="Times New Roman" panose="02020603050405020304" pitchFamily="18" charset="0"/>
                <a:ea typeface="MS Mincho" charset="-128"/>
                <a:cs typeface="MS Mincho" charset="-128"/>
                <a:sym typeface="+mn-ea"/>
              </a:rPr>
              <a:t>着色器</a:t>
            </a:r>
            <a:r>
              <a:rPr lang="en-US" altLang="zh-CN" sz="3401" dirty="0">
                <a:latin typeface="Arial" panose="020B0604020202020204" pitchFamily="34" charset="0"/>
                <a:ea typeface="Times New Roman" panose="02020603050405020304" pitchFamily="18" charset="0"/>
                <a:sym typeface="+mn-ea"/>
              </a:rPr>
              <a:t>(</a:t>
            </a:r>
            <a:r>
              <a:rPr lang="en-US" altLang="zh-CN" sz="3401" dirty="0" err="1">
                <a:latin typeface="Arial" panose="020B0604020202020204" pitchFamily="34" charset="0"/>
                <a:ea typeface="Times New Roman" panose="02020603050405020304" pitchFamily="18" charset="0"/>
                <a:sym typeface="+mn-ea"/>
              </a:rPr>
              <a:t>Shader</a:t>
            </a:r>
            <a:r>
              <a:rPr lang="en-US" altLang="zh-CN" sz="3401" dirty="0">
                <a:latin typeface="Arial" panose="020B0604020202020204" pitchFamily="34" charset="0"/>
                <a:ea typeface="Times New Roman" panose="02020603050405020304" pitchFamily="18" charset="0"/>
                <a:sym typeface="+mn-ea"/>
              </a:rPr>
              <a:t>)</a:t>
            </a:r>
            <a:r>
              <a:rPr lang="zh-CN" altLang="zh-CN" sz="3401" dirty="0">
                <a:latin typeface="Times New Roman" panose="02020603050405020304" pitchFamily="18" charset="0"/>
                <a:ea typeface="MS Mincho" charset="-128"/>
                <a:cs typeface="MS Mincho" charset="-128"/>
                <a:sym typeface="+mn-ea"/>
              </a:rPr>
              <a:t>是运行在</a:t>
            </a:r>
            <a:r>
              <a:rPr lang="en-US" altLang="zh-CN" sz="3401" dirty="0">
                <a:latin typeface="Arial" panose="020B0604020202020204" pitchFamily="34" charset="0"/>
                <a:ea typeface="Times New Roman" panose="02020603050405020304" pitchFamily="18" charset="0"/>
                <a:sym typeface="+mn-ea"/>
              </a:rPr>
              <a:t>GPU</a:t>
            </a:r>
            <a:r>
              <a:rPr lang="zh-CN" altLang="zh-CN" sz="3401" dirty="0">
                <a:latin typeface="Times New Roman" panose="02020603050405020304" pitchFamily="18" charset="0"/>
                <a:ea typeface="MS Mincho" charset="-128"/>
                <a:cs typeface="MS Mincho" charset="-128"/>
                <a:sym typeface="+mn-ea"/>
              </a:rPr>
              <a:t>上的小程序。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31989" y="4572226"/>
            <a:ext cx="11951682" cy="11390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503983"/>
            <a:r>
              <a:rPr lang="zh-CN" altLang="zh-CN" sz="3401" dirty="0"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顶点着色器（</a:t>
            </a:r>
            <a:r>
              <a:rPr lang="en-US" altLang="zh-CN" sz="3401" dirty="0">
                <a:latin typeface="Helvetica Neue" charset="0"/>
                <a:ea typeface="Times New Roman" panose="02020603050405020304" pitchFamily="18" charset="0"/>
                <a:sym typeface="+mn-ea"/>
              </a:rPr>
              <a:t>vertex </a:t>
            </a:r>
            <a:r>
              <a:rPr lang="en-US" altLang="zh-CN" sz="3401" dirty="0" err="1">
                <a:latin typeface="Helvetica Neue" charset="0"/>
                <a:ea typeface="Times New Roman" panose="02020603050405020304" pitchFamily="18" charset="0"/>
                <a:sym typeface="+mn-ea"/>
              </a:rPr>
              <a:t>shader</a:t>
            </a:r>
            <a:r>
              <a:rPr lang="zh-CN" altLang="zh-CN" sz="3401" dirty="0">
                <a:latin typeface="Times New Roman" panose="02020603050405020304" pitchFamily="18" charset="0"/>
                <a:ea typeface="MS Mincho" charset="-128"/>
                <a:cs typeface="MS Mincho" charset="-128"/>
                <a:sym typeface="+mn-ea"/>
              </a:rPr>
              <a:t>）</a:t>
            </a:r>
            <a:endParaRPr lang="zh-CN" altLang="zh-CN" sz="3401" dirty="0">
              <a:latin typeface="Times New Roman" panose="02020603050405020304" pitchFamily="18" charset="0"/>
              <a:ea typeface="等线" panose="02010600030101010101" charset="-122"/>
            </a:endParaRPr>
          </a:p>
          <a:p>
            <a:pPr marL="503983" indent="503983"/>
            <a:r>
              <a:rPr lang="zh-CN" altLang="en-US" sz="3401" dirty="0">
                <a:latin typeface="Times New Roman" panose="02020603050405020304" pitchFamily="18" charset="0"/>
                <a:ea typeface="MS Mincho" charset="-128"/>
                <a:cs typeface="MS Mincho" charset="-128"/>
                <a:sym typeface="+mn-ea"/>
              </a:rPr>
              <a:t>    </a:t>
            </a:r>
            <a:r>
              <a:rPr lang="zh-CN" altLang="zh-CN" sz="3401" dirty="0">
                <a:latin typeface="Times New Roman" panose="02020603050405020304" pitchFamily="18" charset="0"/>
                <a:ea typeface="MS Mincho" charset="-128"/>
                <a:cs typeface="MS Mincho" charset="-128"/>
                <a:sym typeface="+mn-ea"/>
              </a:rPr>
              <a:t>如何</a:t>
            </a:r>
            <a:r>
              <a:rPr lang="zh-CN" altLang="zh-CN" sz="3401" dirty="0"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处</a:t>
            </a:r>
            <a:r>
              <a:rPr lang="zh-CN" altLang="zh-CN" sz="3401" dirty="0">
                <a:latin typeface="Times New Roman" panose="02020603050405020304" pitchFamily="18" charset="0"/>
                <a:ea typeface="MS Mincho" charset="-128"/>
                <a:cs typeface="MS Mincho" charset="-128"/>
                <a:sym typeface="+mn-ea"/>
              </a:rPr>
              <a:t>理</a:t>
            </a:r>
            <a:r>
              <a:rPr lang="zh-CN" altLang="zh-CN" sz="3401" dirty="0"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顶</a:t>
            </a:r>
            <a:r>
              <a:rPr lang="zh-CN" altLang="zh-CN" sz="3401" dirty="0">
                <a:latin typeface="Times New Roman" panose="02020603050405020304" pitchFamily="18" charset="0"/>
                <a:ea typeface="MS Mincho" charset="-128"/>
                <a:cs typeface="MS Mincho" charset="-128"/>
                <a:sym typeface="+mn-ea"/>
              </a:rPr>
              <a:t>点、法</a:t>
            </a:r>
            <a:r>
              <a:rPr lang="zh-CN" altLang="zh-CN" sz="3401" dirty="0"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线</a:t>
            </a:r>
            <a:r>
              <a:rPr lang="zh-CN" altLang="zh-CN" sz="3401" dirty="0">
                <a:latin typeface="Times New Roman" panose="02020603050405020304" pitchFamily="18" charset="0"/>
                <a:ea typeface="MS Mincho" charset="-128"/>
                <a:cs typeface="MS Mincho" charset="-128"/>
                <a:sym typeface="+mn-ea"/>
              </a:rPr>
              <a:t>等数据的小程序</a:t>
            </a:r>
            <a:r>
              <a:rPr lang="zh-CN" altLang="zh-CN" sz="3401" dirty="0">
                <a:latin typeface="Times New Roman" panose="02020603050405020304" pitchFamily="18" charset="0"/>
                <a:ea typeface="MS Mincho" charset="-128"/>
                <a:cs typeface="MS Mincho" charset="-128"/>
                <a:sym typeface="+mn-ea"/>
              </a:rPr>
              <a:t>。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048772" y="6768167"/>
            <a:ext cx="7984588" cy="218572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zh-CN" sz="3401" dirty="0">
                <a:latin typeface="Times New Roman" panose="02020603050405020304" pitchFamily="18" charset="0"/>
                <a:ea typeface="MS Mincho" charset="-128"/>
                <a:cs typeface="MS Mincho" charset="-128"/>
                <a:sym typeface="+mn-ea"/>
              </a:rPr>
              <a:t>片元</a:t>
            </a:r>
            <a:r>
              <a:rPr lang="zh-CN" altLang="zh-CN" sz="3401" dirty="0">
                <a:latin typeface="Times New Roman" panose="02020603050405020304" pitchFamily="18" charset="0"/>
                <a:ea typeface="MS Mincho" charset="-128"/>
                <a:cs typeface="MS Mincho" charset="-128"/>
                <a:sym typeface="+mn-ea"/>
              </a:rPr>
              <a:t>着色器（</a:t>
            </a:r>
            <a:r>
              <a:rPr lang="en-US" altLang="zh-CN" sz="3401" dirty="0">
                <a:latin typeface="Helvetica Neue" charset="0"/>
                <a:ea typeface="Times New Roman" panose="02020603050405020304" pitchFamily="18" charset="0"/>
                <a:sym typeface="+mn-ea"/>
              </a:rPr>
              <a:t>fragment </a:t>
            </a:r>
            <a:r>
              <a:rPr lang="en-US" altLang="zh-CN" sz="3401" dirty="0" err="1">
                <a:latin typeface="Helvetica Neue" charset="0"/>
                <a:ea typeface="Times New Roman" panose="02020603050405020304" pitchFamily="18" charset="0"/>
                <a:sym typeface="+mn-ea"/>
              </a:rPr>
              <a:t>shader</a:t>
            </a:r>
            <a:r>
              <a:rPr lang="zh-CN" altLang="zh-CN" sz="3401" dirty="0">
                <a:latin typeface="Times New Roman" panose="02020603050405020304" pitchFamily="18" charset="0"/>
                <a:ea typeface="MS Mincho" charset="-128"/>
                <a:cs typeface="MS Mincho" charset="-128"/>
                <a:sym typeface="+mn-ea"/>
              </a:rPr>
              <a:t>）</a:t>
            </a:r>
            <a:endParaRPr lang="zh-CN" altLang="zh-CN" sz="3401" dirty="0">
              <a:latin typeface="Times New Roman" panose="02020603050405020304" pitchFamily="18" charset="0"/>
              <a:ea typeface="等线" panose="02010600030101010101" charset="-122"/>
            </a:endParaRPr>
          </a:p>
          <a:p>
            <a:pPr algn="l"/>
            <a:r>
              <a:rPr lang="zh-CN" altLang="zh-CN" sz="3401" dirty="0">
                <a:latin typeface="Times New Roman" panose="02020603050405020304" pitchFamily="18" charset="0"/>
                <a:ea typeface="MS Mincho" charset="-128"/>
                <a:cs typeface="MS Mincho" charset="-128"/>
                <a:sym typeface="+mn-ea"/>
              </a:rPr>
              <a:t>        如何</a:t>
            </a:r>
            <a:r>
              <a:rPr lang="zh-CN" altLang="zh-CN" sz="3401" dirty="0"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处</a:t>
            </a:r>
            <a:r>
              <a:rPr lang="zh-CN" altLang="zh-CN" sz="3401" dirty="0">
                <a:latin typeface="Times New Roman" panose="02020603050405020304" pitchFamily="18" charset="0"/>
                <a:ea typeface="MS Mincho" charset="-128"/>
                <a:cs typeface="MS Mincho" charset="-128"/>
                <a:sym typeface="+mn-ea"/>
              </a:rPr>
              <a:t>理光、阴影、遮</a:t>
            </a:r>
            <a:r>
              <a:rPr lang="zh-CN" altLang="zh-CN" sz="3401" dirty="0"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挡</a:t>
            </a:r>
            <a:r>
              <a:rPr lang="zh-CN" altLang="zh-CN" sz="3401" dirty="0">
                <a:latin typeface="Times New Roman" panose="02020603050405020304" pitchFamily="18" charset="0"/>
                <a:ea typeface="MS Mincho" charset="-128"/>
                <a:cs typeface="MS Mincho" charset="-128"/>
                <a:sym typeface="+mn-ea"/>
              </a:rPr>
              <a:t>、</a:t>
            </a:r>
            <a:r>
              <a:rPr lang="zh-CN" altLang="zh-CN" sz="3401" dirty="0"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环</a:t>
            </a:r>
            <a:r>
              <a:rPr lang="zh-CN" altLang="zh-CN" sz="3401" dirty="0">
                <a:latin typeface="Times New Roman" panose="02020603050405020304" pitchFamily="18" charset="0"/>
                <a:ea typeface="MS Mincho" charset="-128"/>
                <a:cs typeface="MS Mincho" charset="-128"/>
                <a:sym typeface="+mn-ea"/>
              </a:rPr>
              <a:t>境等等</a:t>
            </a:r>
            <a:r>
              <a:rPr lang="zh-CN" altLang="zh-CN" sz="3401" dirty="0"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对</a:t>
            </a:r>
            <a:r>
              <a:rPr lang="zh-CN" altLang="zh-CN" sz="3401" dirty="0">
                <a:latin typeface="Times New Roman" panose="02020603050405020304" pitchFamily="18" charset="0"/>
                <a:ea typeface="MS Mincho" charset="-128"/>
                <a:cs typeface="MS Mincho" charset="-128"/>
                <a:sym typeface="+mn-ea"/>
              </a:rPr>
              <a:t>物体表面的影响，最</a:t>
            </a:r>
            <a:r>
              <a:rPr lang="zh-CN" altLang="zh-CN" sz="3401" dirty="0"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终</a:t>
            </a:r>
            <a:r>
              <a:rPr lang="zh-CN" altLang="zh-CN" sz="3401" dirty="0">
                <a:latin typeface="Times New Roman" panose="02020603050405020304" pitchFamily="18" charset="0"/>
                <a:ea typeface="MS Mincho" charset="-128"/>
                <a:cs typeface="MS Mincho" charset="-128"/>
                <a:sym typeface="+mn-ea"/>
              </a:rPr>
              <a:t>生成一副</a:t>
            </a:r>
            <a:r>
              <a:rPr lang="zh-CN" altLang="zh-CN" sz="3401" dirty="0"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图</a:t>
            </a:r>
            <a:r>
              <a:rPr lang="zh-CN" altLang="zh-CN" sz="3401" dirty="0">
                <a:latin typeface="Times New Roman" panose="02020603050405020304" pitchFamily="18" charset="0"/>
                <a:ea typeface="MS Mincho" charset="-128"/>
                <a:cs typeface="MS Mincho" charset="-128"/>
                <a:sym typeface="+mn-ea"/>
              </a:rPr>
              <a:t>像的小程序。</a:t>
            </a:r>
          </a:p>
        </p:txBody>
      </p:sp>
      <p:pic>
        <p:nvPicPr>
          <p:cNvPr id="14" name="图片 13"/>
          <p:cNvPicPr/>
          <p:nvPr/>
        </p:nvPicPr>
        <p:blipFill>
          <a:blip r:embed="rId4"/>
          <a:stretch>
            <a:fillRect/>
          </a:stretch>
        </p:blipFill>
        <p:spPr>
          <a:xfrm>
            <a:off x="11655290" y="1904447"/>
            <a:ext cx="8553373" cy="8614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928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-(-#ppt_w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-#ppt_h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A_矩形 39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88783" y="701129"/>
            <a:ext cx="6850618" cy="774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2303922"/>
            <a:r>
              <a:rPr lang="en-US" sz="5036" dirty="0">
                <a:solidFill>
                  <a:srgbClr val="1D69A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GLSL</a:t>
            </a:r>
          </a:p>
        </p:txBody>
      </p:sp>
      <p:sp>
        <p:nvSpPr>
          <p:cNvPr id="3" name="矩形 2"/>
          <p:cNvSpPr/>
          <p:nvPr/>
        </p:nvSpPr>
        <p:spPr>
          <a:xfrm>
            <a:off x="10157842" y="4459154"/>
            <a:ext cx="349029" cy="1744785"/>
          </a:xfrm>
          <a:prstGeom prst="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027266" y="4201476"/>
            <a:ext cx="349029" cy="1744785"/>
          </a:xfrm>
          <a:prstGeom prst="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335073" y="3976774"/>
            <a:ext cx="349029" cy="1744785"/>
          </a:xfrm>
          <a:prstGeom prst="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11922809" y="4012818"/>
            <a:ext cx="386160" cy="1778533"/>
          </a:xfrm>
          <a:prstGeom prst="round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lgDash"/>
              </a:ln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357205"/>
            <a:ext cx="12824" cy="15024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119959" numCol="1" anchor="ctr" anchorCtr="0" compatLnSpc="1">
            <a:spAutoFit/>
          </a:bodyPr>
          <a:lstStyle/>
          <a:p>
            <a:pPr defTabSz="172794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189" dirty="0"/>
              <a:t> </a:t>
            </a:r>
            <a:endParaRPr lang="zh-CN" altLang="zh-CN" sz="189" dirty="0">
              <a:latin typeface="Arial" panose="020B0604020202020204" pitchFamily="34" charset="0"/>
            </a:endParaRPr>
          </a:p>
        </p:txBody>
      </p:sp>
      <p:sp>
        <p:nvSpPr>
          <p:cNvPr id="2" name="AutoShape 2"/>
          <p:cNvSpPr>
            <a:spLocks noChangeAspect="1" noChangeArrowheads="1"/>
          </p:cNvSpPr>
          <p:nvPr/>
        </p:nvSpPr>
        <p:spPr bwMode="auto">
          <a:xfrm>
            <a:off x="11231702" y="6192183"/>
            <a:ext cx="575985" cy="57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72795" tIns="86398" rIns="172795" bIns="86398" numCol="1" anchor="t" anchorCtr="0" compatLnSpc="1"/>
          <a:lstStyle/>
          <a:p>
            <a:endParaRPr lang="zh-CN" altLang="en-US" sz="3401"/>
          </a:p>
        </p:txBody>
      </p:sp>
      <p:sp>
        <p:nvSpPr>
          <p:cNvPr id="7" name="AutoShape 4"/>
          <p:cNvSpPr>
            <a:spLocks noChangeAspect="1" noChangeArrowheads="1"/>
          </p:cNvSpPr>
          <p:nvPr/>
        </p:nvSpPr>
        <p:spPr bwMode="auto">
          <a:xfrm>
            <a:off x="11519694" y="6480175"/>
            <a:ext cx="575985" cy="57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72795" tIns="86398" rIns="172795" bIns="86398" numCol="1" anchor="t" anchorCtr="0" compatLnSpc="1"/>
          <a:lstStyle/>
          <a:p>
            <a:endParaRPr lang="zh-CN" altLang="en-US" sz="3401"/>
          </a:p>
        </p:txBody>
      </p:sp>
      <p:sp>
        <p:nvSpPr>
          <p:cNvPr id="9" name="AutoShape 6"/>
          <p:cNvSpPr>
            <a:spLocks noChangeAspect="1" noChangeArrowheads="1"/>
          </p:cNvSpPr>
          <p:nvPr/>
        </p:nvSpPr>
        <p:spPr bwMode="auto">
          <a:xfrm>
            <a:off x="11807686" y="6768167"/>
            <a:ext cx="575985" cy="57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72795" tIns="86398" rIns="172795" bIns="86398" numCol="1" anchor="t" anchorCtr="0" compatLnSpc="1"/>
          <a:lstStyle/>
          <a:p>
            <a:endParaRPr lang="zh-CN" altLang="en-US" sz="3401"/>
          </a:p>
        </p:txBody>
      </p:sp>
      <p:sp>
        <p:nvSpPr>
          <p:cNvPr id="8" name="文本框 7"/>
          <p:cNvSpPr txBox="1"/>
          <p:nvPr/>
        </p:nvSpPr>
        <p:spPr>
          <a:xfrm>
            <a:off x="1048772" y="2624678"/>
            <a:ext cx="10075066" cy="61568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en-US" altLang="zh-CN" sz="3401" dirty="0">
                <a:latin typeface="Arial" panose="020B0604020202020204" pitchFamily="34" charset="0"/>
                <a:ea typeface="Times New Roman" panose="02020603050405020304" pitchFamily="18" charset="0"/>
                <a:sym typeface="+mn-ea"/>
              </a:rPr>
              <a:t>OpenGL</a:t>
            </a:r>
            <a:r>
              <a:rPr lang="zh-CN" altLang="zh-CN" sz="3401" dirty="0">
                <a:ea typeface="MS Mincho" charset="-128"/>
                <a:cs typeface="MS Mincho" charset="-128"/>
                <a:sym typeface="+mn-ea"/>
              </a:rPr>
              <a:t>着色</a:t>
            </a:r>
            <a:r>
              <a:rPr lang="zh-CN" altLang="zh-CN" sz="3401" dirty="0"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语</a:t>
            </a:r>
            <a:r>
              <a:rPr lang="zh-CN" altLang="zh-CN" sz="3401" dirty="0">
                <a:ea typeface="MS Mincho" charset="-128"/>
                <a:cs typeface="MS Mincho" charset="-128"/>
                <a:sym typeface="+mn-ea"/>
              </a:rPr>
              <a:t>言（</a:t>
            </a:r>
            <a:r>
              <a:rPr lang="en-US" altLang="zh-CN" sz="3401" dirty="0">
                <a:latin typeface="Arial" panose="020B0604020202020204" pitchFamily="34" charset="0"/>
                <a:ea typeface="Times New Roman" panose="02020603050405020304" pitchFamily="18" charset="0"/>
                <a:sym typeface="+mn-ea"/>
              </a:rPr>
              <a:t>OpenGL Shading Language</a:t>
            </a:r>
            <a:r>
              <a:rPr lang="zh-CN" altLang="zh-CN" sz="3401" dirty="0">
                <a:ea typeface="MS Mincho" charset="-128"/>
                <a:cs typeface="MS Mincho" charset="-128"/>
                <a:sym typeface="+mn-ea"/>
              </a:rPr>
              <a:t>）</a:t>
            </a:r>
            <a:r>
              <a:rPr lang="zh-CN" altLang="zh-CN" sz="3401" dirty="0">
                <a:sym typeface="+mn-ea"/>
              </a:rPr>
              <a:t> 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45715" y="3320660"/>
            <a:ext cx="11886884" cy="752500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817179" y="4013042"/>
            <a:ext cx="9928536" cy="689586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3401" i="1" dirty="0">
                <a:solidFill>
                  <a:schemeClr val="accent4">
                    <a:lumMod val="75000"/>
                  </a:schemeClr>
                </a:solidFill>
                <a:sym typeface="+mn-ea"/>
              </a:rPr>
              <a:t>attribute</a:t>
            </a:r>
            <a:r>
              <a:rPr lang="en-US" altLang="zh-CN" sz="3401" dirty="0">
                <a:solidFill>
                  <a:schemeClr val="accent4">
                    <a:lumMod val="75000"/>
                  </a:schemeClr>
                </a:solidFill>
                <a:sym typeface="+mn-ea"/>
              </a:rPr>
              <a:t> </a:t>
            </a:r>
          </a:p>
          <a:p>
            <a:pPr algn="l"/>
            <a:r>
              <a:rPr lang="en-US" altLang="zh-CN" sz="3401" dirty="0">
                <a:solidFill>
                  <a:schemeClr val="accent4">
                    <a:lumMod val="75000"/>
                  </a:schemeClr>
                </a:solidFill>
                <a:sym typeface="+mn-ea"/>
              </a:rPr>
              <a:t>	</a:t>
            </a:r>
            <a:r>
              <a:rPr lang="zh-CN" altLang="zh-CN" sz="3401" dirty="0">
                <a:sym typeface="+mn-ea"/>
              </a:rPr>
              <a:t>属性变量，顶点着色器输入数据。如：顶点坐标、纹理坐标、颜色等</a:t>
            </a:r>
            <a:r>
              <a:rPr lang="zh-CN" altLang="zh-CN" sz="3401" dirty="0">
                <a:sym typeface="+mn-ea"/>
              </a:rPr>
              <a:t>。</a:t>
            </a:r>
            <a:endParaRPr lang="en-US" altLang="zh-CN" sz="340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l"/>
            <a:endParaRPr lang="zh-CN" altLang="zh-CN" sz="340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l"/>
            <a:r>
              <a:rPr lang="en-US" altLang="zh-CN" sz="3401" i="1" dirty="0">
                <a:solidFill>
                  <a:schemeClr val="accent4">
                    <a:lumMod val="75000"/>
                  </a:schemeClr>
                </a:solidFill>
                <a:sym typeface="+mn-ea"/>
              </a:rPr>
              <a:t>uniforms</a:t>
            </a:r>
            <a:r>
              <a:rPr lang="en-US" altLang="zh-CN" sz="3401" dirty="0">
                <a:sym typeface="+mn-ea"/>
              </a:rPr>
              <a:t> </a:t>
            </a:r>
          </a:p>
          <a:p>
            <a:pPr algn="l"/>
            <a:r>
              <a:rPr lang="en-US" altLang="zh-CN" sz="3401" dirty="0">
                <a:sym typeface="+mn-ea"/>
              </a:rPr>
              <a:t>	</a:t>
            </a:r>
            <a:r>
              <a:rPr lang="zh-CN" altLang="zh-CN" sz="3401" dirty="0">
                <a:sym typeface="+mn-ea"/>
              </a:rPr>
              <a:t>一致变量。在着色器执行期间一致变量的值是不变的。类似常量，但不同的是，这个值在编译时期是未知的，由着色器外部初始化</a:t>
            </a:r>
            <a:r>
              <a:rPr lang="zh-CN" altLang="zh-CN" sz="3401" dirty="0">
                <a:sym typeface="+mn-ea"/>
              </a:rPr>
              <a:t>。</a:t>
            </a:r>
            <a:endParaRPr lang="en-US" altLang="zh-CN" sz="3401" dirty="0"/>
          </a:p>
          <a:p>
            <a:pPr algn="l"/>
            <a:endParaRPr lang="zh-CN" altLang="zh-CN" sz="340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l"/>
            <a:r>
              <a:rPr lang="en-US" altLang="zh-CN" sz="3401" i="1" dirty="0">
                <a:solidFill>
                  <a:schemeClr val="accent4">
                    <a:lumMod val="75000"/>
                  </a:schemeClr>
                </a:solidFill>
                <a:sym typeface="+mn-ea"/>
              </a:rPr>
              <a:t>varying</a:t>
            </a:r>
            <a:r>
              <a:rPr lang="en-US" altLang="zh-CN" sz="3401" dirty="0">
                <a:solidFill>
                  <a:schemeClr val="accent4">
                    <a:lumMod val="75000"/>
                  </a:schemeClr>
                </a:solidFill>
                <a:sym typeface="+mn-ea"/>
              </a:rPr>
              <a:t> </a:t>
            </a:r>
          </a:p>
          <a:p>
            <a:pPr algn="l"/>
            <a:r>
              <a:rPr lang="en-US" altLang="zh-CN" sz="3401" dirty="0">
                <a:solidFill>
                  <a:schemeClr val="accent4">
                    <a:lumMod val="75000"/>
                  </a:schemeClr>
                </a:solidFill>
                <a:sym typeface="+mn-ea"/>
              </a:rPr>
              <a:t>	</a:t>
            </a:r>
            <a:r>
              <a:rPr lang="zh-CN" altLang="zh-CN" sz="3401" dirty="0">
                <a:sym typeface="+mn-ea"/>
              </a:rPr>
              <a:t>易变变量，顶点着色器输出数据。是从顶点着色器传递到片元着色器的数据变量。</a:t>
            </a:r>
            <a:endParaRPr lang="zh-CN" altLang="zh-CN" sz="340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defTabSz="1103963" hangingPunct="0"/>
            <a:endParaRPr lang="zh-CN" altLang="en-US" sz="3401" dirty="0"/>
          </a:p>
        </p:txBody>
      </p:sp>
    </p:spTree>
    <p:extLst>
      <p:ext uri="{BB962C8B-B14F-4D97-AF65-F5344CB8AC3E}">
        <p14:creationId xmlns:p14="http://schemas.microsoft.com/office/powerpoint/2010/main" val="2820981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-(-#ppt_w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-#ppt_h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A_矩形 39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88783" y="701129"/>
            <a:ext cx="6850618" cy="774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2303922"/>
            <a:r>
              <a:rPr lang="zh-CN" altLang="en-US" sz="5036" dirty="0">
                <a:solidFill>
                  <a:srgbClr val="1D69A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着色器的使用</a:t>
            </a:r>
          </a:p>
        </p:txBody>
      </p:sp>
      <p:sp>
        <p:nvSpPr>
          <p:cNvPr id="3" name="矩形 2"/>
          <p:cNvSpPr/>
          <p:nvPr/>
        </p:nvSpPr>
        <p:spPr>
          <a:xfrm>
            <a:off x="10157842" y="4459154"/>
            <a:ext cx="349029" cy="1744785"/>
          </a:xfrm>
          <a:prstGeom prst="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027266" y="4201476"/>
            <a:ext cx="349029" cy="1744785"/>
          </a:xfrm>
          <a:prstGeom prst="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335073" y="3976774"/>
            <a:ext cx="349029" cy="1744785"/>
          </a:xfrm>
          <a:prstGeom prst="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11922809" y="4012818"/>
            <a:ext cx="386160" cy="1778533"/>
          </a:xfrm>
          <a:prstGeom prst="round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lgDash"/>
              </a:ln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357205"/>
            <a:ext cx="12824" cy="15024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119959" numCol="1" anchor="ctr" anchorCtr="0" compatLnSpc="1">
            <a:spAutoFit/>
          </a:bodyPr>
          <a:lstStyle/>
          <a:p>
            <a:pPr defTabSz="172794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189" dirty="0"/>
              <a:t> </a:t>
            </a:r>
            <a:endParaRPr lang="zh-CN" altLang="zh-CN" sz="189" dirty="0">
              <a:latin typeface="Arial" panose="020B0604020202020204" pitchFamily="34" charset="0"/>
            </a:endParaRPr>
          </a:p>
        </p:txBody>
      </p:sp>
      <p:sp>
        <p:nvSpPr>
          <p:cNvPr id="2" name="AutoShape 2"/>
          <p:cNvSpPr>
            <a:spLocks noChangeAspect="1" noChangeArrowheads="1"/>
          </p:cNvSpPr>
          <p:nvPr/>
        </p:nvSpPr>
        <p:spPr bwMode="auto">
          <a:xfrm>
            <a:off x="11231702" y="6192183"/>
            <a:ext cx="575985" cy="57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72795" tIns="86398" rIns="172795" bIns="86398" numCol="1" anchor="t" anchorCtr="0" compatLnSpc="1"/>
          <a:lstStyle/>
          <a:p>
            <a:endParaRPr lang="zh-CN" altLang="en-US" sz="3401"/>
          </a:p>
        </p:txBody>
      </p:sp>
      <p:sp>
        <p:nvSpPr>
          <p:cNvPr id="7" name="AutoShape 4"/>
          <p:cNvSpPr>
            <a:spLocks noChangeAspect="1" noChangeArrowheads="1"/>
          </p:cNvSpPr>
          <p:nvPr/>
        </p:nvSpPr>
        <p:spPr bwMode="auto">
          <a:xfrm>
            <a:off x="11519694" y="6480175"/>
            <a:ext cx="575985" cy="57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72795" tIns="86398" rIns="172795" bIns="86398" numCol="1" anchor="t" anchorCtr="0" compatLnSpc="1"/>
          <a:lstStyle/>
          <a:p>
            <a:endParaRPr lang="zh-CN" altLang="en-US" sz="3401"/>
          </a:p>
        </p:txBody>
      </p:sp>
      <p:sp>
        <p:nvSpPr>
          <p:cNvPr id="9" name="AutoShape 6"/>
          <p:cNvSpPr>
            <a:spLocks noChangeAspect="1" noChangeArrowheads="1"/>
          </p:cNvSpPr>
          <p:nvPr/>
        </p:nvSpPr>
        <p:spPr bwMode="auto">
          <a:xfrm>
            <a:off x="11807686" y="6768167"/>
            <a:ext cx="575985" cy="57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72795" tIns="86398" rIns="172795" bIns="86398" numCol="1" anchor="t" anchorCtr="0" compatLnSpc="1"/>
          <a:lstStyle/>
          <a:p>
            <a:endParaRPr lang="zh-CN" altLang="en-US" sz="3401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8227" y="1183516"/>
            <a:ext cx="7568199" cy="10593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016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-(-#ppt_w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-#ppt_h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00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11460" y="11744035"/>
            <a:ext cx="2355936" cy="97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219" name="文本框 5"/>
          <p:cNvSpPr txBox="1">
            <a:spLocks noChangeArrowheads="1"/>
          </p:cNvSpPr>
          <p:nvPr/>
        </p:nvSpPr>
        <p:spPr bwMode="auto">
          <a:xfrm>
            <a:off x="4399884" y="696330"/>
            <a:ext cx="13949653" cy="1643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0078">
                <a:latin typeface="微软雅黑" panose="020B0503020204020204" pitchFamily="34" charset="-122"/>
                <a:ea typeface="微软雅黑" panose="020B0503020204020204" pitchFamily="34" charset="-122"/>
              </a:rPr>
              <a:t>OpenGL ES</a:t>
            </a:r>
            <a:r>
              <a:rPr lang="zh-CN" altLang="en-US" sz="10078">
                <a:latin typeface="微软雅黑" panose="020B0503020204020204" pitchFamily="34" charset="-122"/>
                <a:ea typeface="微软雅黑" panose="020B0503020204020204" pitchFamily="34" charset="-122"/>
              </a:rPr>
              <a:t>加载</a:t>
            </a:r>
            <a:r>
              <a:rPr lang="en-US" altLang="zh-CN" sz="10078">
                <a:latin typeface="微软雅黑" panose="020B0503020204020204" pitchFamily="34" charset="-122"/>
                <a:ea typeface="微软雅黑" panose="020B0503020204020204" pitchFamily="34" charset="-122"/>
              </a:rPr>
              <a:t>Shader</a:t>
            </a:r>
            <a:endParaRPr lang="zh-CN" altLang="en-US" sz="10078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20" name="矩形 1"/>
          <p:cNvSpPr>
            <a:spLocks noChangeArrowheads="1"/>
          </p:cNvSpPr>
          <p:nvPr/>
        </p:nvSpPr>
        <p:spPr bwMode="auto">
          <a:xfrm>
            <a:off x="1359964" y="3032267"/>
            <a:ext cx="20767480" cy="1195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4535"/>
              <a:t>1</a:t>
            </a:r>
            <a:r>
              <a:rPr lang="zh-CN" altLang="en-US" sz="4535"/>
              <a:t>、创建</a:t>
            </a:r>
            <a:r>
              <a:rPr lang="en-US" altLang="zh-CN" sz="4535"/>
              <a:t>shader</a:t>
            </a:r>
            <a:r>
              <a:rPr lang="zh-CN" altLang="en-US" sz="4535"/>
              <a:t>（着色器：顶点或片元）</a:t>
            </a:r>
            <a:endParaRPr lang="en-US" altLang="zh-CN" sz="4535"/>
          </a:p>
          <a:p>
            <a:r>
              <a:rPr lang="en-US" altLang="zh-CN" sz="4535"/>
              <a:t>	</a:t>
            </a:r>
            <a:r>
              <a:rPr lang="en-US" altLang="zh-CN" sz="4535">
                <a:solidFill>
                  <a:srgbClr val="00B0F0"/>
                </a:solidFill>
              </a:rPr>
              <a:t>int shader = GLES20.glCreateShader(shaderType);</a:t>
            </a:r>
          </a:p>
          <a:p>
            <a:r>
              <a:rPr lang="en-US" altLang="zh-CN" sz="4535"/>
              <a:t>2</a:t>
            </a:r>
            <a:r>
              <a:rPr lang="zh-CN" altLang="en-US" sz="4535"/>
              <a:t>、加载</a:t>
            </a:r>
            <a:r>
              <a:rPr lang="en-US" altLang="zh-CN" sz="4535"/>
              <a:t>shader</a:t>
            </a:r>
            <a:r>
              <a:rPr lang="zh-CN" altLang="en-US" sz="4535"/>
              <a:t>源码并编译</a:t>
            </a:r>
            <a:r>
              <a:rPr lang="en-US" altLang="zh-CN" sz="4535"/>
              <a:t>shader</a:t>
            </a:r>
          </a:p>
          <a:p>
            <a:r>
              <a:rPr lang="en-US" altLang="zh-CN" sz="4535"/>
              <a:t>	</a:t>
            </a:r>
            <a:r>
              <a:rPr lang="en-US" altLang="zh-CN" sz="4535">
                <a:solidFill>
                  <a:srgbClr val="00B0F0"/>
                </a:solidFill>
              </a:rPr>
              <a:t>GLES20.glShaderSource(shader, source);</a:t>
            </a:r>
          </a:p>
          <a:p>
            <a:r>
              <a:rPr lang="en-US" altLang="zh-CN" sz="4535">
                <a:solidFill>
                  <a:srgbClr val="00B0F0"/>
                </a:solidFill>
              </a:rPr>
              <a:t>	GLES20.glCompileShader(shader);</a:t>
            </a:r>
          </a:p>
          <a:p>
            <a:r>
              <a:rPr lang="en-US" altLang="zh-CN" sz="4535"/>
              <a:t>3</a:t>
            </a:r>
            <a:r>
              <a:rPr lang="zh-CN" altLang="en-US" sz="4535"/>
              <a:t>、检查是否编译成功：</a:t>
            </a:r>
            <a:endParaRPr lang="en-US" altLang="zh-CN" sz="4535"/>
          </a:p>
          <a:p>
            <a:r>
              <a:rPr lang="en-US" altLang="zh-CN" sz="4535">
                <a:solidFill>
                  <a:srgbClr val="00B0F0"/>
                </a:solidFill>
              </a:rPr>
              <a:t>GLES20.glGetShaderiv(shader, GLES20.GL_COMPILE_STATUS, compiled, 0);</a:t>
            </a:r>
          </a:p>
          <a:p>
            <a:r>
              <a:rPr lang="en-US" altLang="zh-CN" sz="4535"/>
              <a:t>4</a:t>
            </a:r>
            <a:r>
              <a:rPr lang="zh-CN" altLang="en-US" sz="4535"/>
              <a:t>、创建一个渲染程序：</a:t>
            </a:r>
            <a:endParaRPr lang="en-US" altLang="zh-CN" sz="4535"/>
          </a:p>
          <a:p>
            <a:r>
              <a:rPr lang="en-US" altLang="zh-CN" sz="4535"/>
              <a:t>	</a:t>
            </a:r>
            <a:r>
              <a:rPr lang="en-US" altLang="zh-CN" sz="4535">
                <a:solidFill>
                  <a:srgbClr val="00B0F0"/>
                </a:solidFill>
              </a:rPr>
              <a:t>int program = GLES20.glCreateProgram();</a:t>
            </a:r>
          </a:p>
          <a:p>
            <a:r>
              <a:rPr lang="en-US" altLang="zh-CN" sz="4535"/>
              <a:t>5</a:t>
            </a:r>
            <a:r>
              <a:rPr lang="zh-CN" altLang="en-US" sz="4535"/>
              <a:t>、将着色器程序添加到渲染程序中：</a:t>
            </a:r>
            <a:endParaRPr lang="en-US" altLang="zh-CN" sz="4535"/>
          </a:p>
          <a:p>
            <a:r>
              <a:rPr lang="en-US" altLang="zh-CN" sz="4535"/>
              <a:t>	</a:t>
            </a:r>
            <a:r>
              <a:rPr lang="en-US" altLang="zh-CN" sz="4535">
                <a:solidFill>
                  <a:srgbClr val="00B0F0"/>
                </a:solidFill>
              </a:rPr>
              <a:t>GLES20.glAttachShader(program, vertexShader);</a:t>
            </a:r>
          </a:p>
          <a:p>
            <a:r>
              <a:rPr lang="en-US" altLang="zh-CN" sz="4535"/>
              <a:t>6</a:t>
            </a:r>
            <a:r>
              <a:rPr lang="zh-CN" altLang="en-US" sz="4535"/>
              <a:t>、链接源程序：</a:t>
            </a:r>
            <a:endParaRPr lang="en-US" altLang="zh-CN" sz="4535"/>
          </a:p>
          <a:p>
            <a:r>
              <a:rPr lang="en-US" altLang="zh-CN" sz="4535"/>
              <a:t>	</a:t>
            </a:r>
            <a:r>
              <a:rPr lang="en-US" altLang="zh-CN" sz="4535">
                <a:solidFill>
                  <a:srgbClr val="00B0F0"/>
                </a:solidFill>
              </a:rPr>
              <a:t>GLES20.glLinkProgram(program);</a:t>
            </a:r>
          </a:p>
          <a:p>
            <a:endParaRPr lang="en-US" altLang="zh-CN" sz="4535"/>
          </a:p>
          <a:p>
            <a:endParaRPr lang="en-US" altLang="zh-CN" sz="4535"/>
          </a:p>
          <a:p>
            <a:endParaRPr lang="en-US" altLang="zh-CN" sz="4535"/>
          </a:p>
          <a:p>
            <a:endParaRPr lang="zh-CN" altLang="en-US" sz="4535"/>
          </a:p>
        </p:txBody>
      </p:sp>
    </p:spTree>
    <p:extLst>
      <p:ext uri="{BB962C8B-B14F-4D97-AF65-F5344CB8AC3E}">
        <p14:creationId xmlns:p14="http://schemas.microsoft.com/office/powerpoint/2010/main" val="2304525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00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11460" y="11744035"/>
            <a:ext cx="2355936" cy="97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43" name="文本框 5"/>
          <p:cNvSpPr txBox="1">
            <a:spLocks noChangeArrowheads="1"/>
          </p:cNvSpPr>
          <p:nvPr/>
        </p:nvSpPr>
        <p:spPr bwMode="auto">
          <a:xfrm>
            <a:off x="4399884" y="696330"/>
            <a:ext cx="13949653" cy="1643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0078">
                <a:latin typeface="微软雅黑" panose="020B0503020204020204" pitchFamily="34" charset="-122"/>
                <a:ea typeface="微软雅黑" panose="020B0503020204020204" pitchFamily="34" charset="-122"/>
              </a:rPr>
              <a:t>OpenGL ES</a:t>
            </a:r>
            <a:r>
              <a:rPr lang="zh-CN" altLang="en-US" sz="10078">
                <a:latin typeface="微软雅黑" panose="020B0503020204020204" pitchFamily="34" charset="-122"/>
                <a:ea typeface="微软雅黑" panose="020B0503020204020204" pitchFamily="34" charset="-122"/>
              </a:rPr>
              <a:t>加载</a:t>
            </a:r>
            <a:r>
              <a:rPr lang="en-US" altLang="zh-CN" sz="10078">
                <a:latin typeface="微软雅黑" panose="020B0503020204020204" pitchFamily="34" charset="-122"/>
                <a:ea typeface="微软雅黑" panose="020B0503020204020204" pitchFamily="34" charset="-122"/>
              </a:rPr>
              <a:t>Shader</a:t>
            </a:r>
            <a:endParaRPr lang="zh-CN" altLang="en-US" sz="10078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44" name="矩形 1"/>
          <p:cNvSpPr>
            <a:spLocks noChangeArrowheads="1"/>
          </p:cNvSpPr>
          <p:nvPr/>
        </p:nvSpPr>
        <p:spPr bwMode="auto">
          <a:xfrm>
            <a:off x="1359965" y="2668279"/>
            <a:ext cx="20526581" cy="10560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4535"/>
              <a:t>9</a:t>
            </a:r>
            <a:r>
              <a:rPr lang="zh-CN" altLang="en-US" sz="4535"/>
              <a:t>、检查链接源程序是否成功</a:t>
            </a:r>
            <a:endParaRPr lang="en-US" altLang="zh-CN" sz="4535"/>
          </a:p>
          <a:p>
            <a:r>
              <a:rPr lang="en-US" altLang="zh-CN" sz="4535">
                <a:solidFill>
                  <a:srgbClr val="00B0F0"/>
                </a:solidFill>
              </a:rPr>
              <a:t>GLES20.glGetProgramiv(program, GLES20.GL_LINK_STATUS, linkStatus, 0);</a:t>
            </a:r>
          </a:p>
          <a:p>
            <a:r>
              <a:rPr lang="en-US" altLang="zh-CN" sz="4535"/>
              <a:t>10</a:t>
            </a:r>
            <a:r>
              <a:rPr lang="zh-CN" altLang="en-US" sz="4535"/>
              <a:t>、得到着色器中的属性：</a:t>
            </a:r>
            <a:endParaRPr lang="en-US" altLang="zh-CN" sz="4535"/>
          </a:p>
          <a:p>
            <a:r>
              <a:rPr lang="en-US" altLang="zh-CN" sz="4535">
                <a:solidFill>
                  <a:srgbClr val="00B0F0"/>
                </a:solidFill>
              </a:rPr>
              <a:t>int aPositionHandl  = GLES20.glGetAttribLocation(programId, "av_Position");</a:t>
            </a:r>
          </a:p>
          <a:p>
            <a:r>
              <a:rPr lang="en-US" altLang="zh-CN" sz="4535"/>
              <a:t>11</a:t>
            </a:r>
            <a:r>
              <a:rPr lang="zh-CN" altLang="en-US" sz="4535"/>
              <a:t>、使用源程序：</a:t>
            </a:r>
            <a:endParaRPr lang="en-US" altLang="zh-CN" sz="4535"/>
          </a:p>
          <a:p>
            <a:r>
              <a:rPr lang="en-US" altLang="zh-CN" sz="4535"/>
              <a:t>	</a:t>
            </a:r>
            <a:r>
              <a:rPr lang="en-US" altLang="zh-CN" sz="4535">
                <a:solidFill>
                  <a:srgbClr val="00B0F0"/>
                </a:solidFill>
              </a:rPr>
              <a:t>GLES20.glUseProgram(programId);</a:t>
            </a:r>
          </a:p>
          <a:p>
            <a:r>
              <a:rPr lang="en-US" altLang="zh-CN" sz="4535"/>
              <a:t>12</a:t>
            </a:r>
            <a:r>
              <a:rPr lang="zh-CN" altLang="en-US" sz="4535"/>
              <a:t>、使顶点属性数组有效：</a:t>
            </a:r>
            <a:endParaRPr lang="en-US" altLang="zh-CN" sz="4535"/>
          </a:p>
          <a:p>
            <a:r>
              <a:rPr lang="en-US" altLang="zh-CN" sz="4535"/>
              <a:t>	</a:t>
            </a:r>
            <a:r>
              <a:rPr lang="en-US" altLang="zh-CN" sz="4535">
                <a:solidFill>
                  <a:srgbClr val="00B0F0"/>
                </a:solidFill>
              </a:rPr>
              <a:t>GLES20.glEnableVertexAttribArray(aPositionHandl);	</a:t>
            </a:r>
          </a:p>
          <a:p>
            <a:r>
              <a:rPr lang="en-US" altLang="zh-CN" sz="4535"/>
              <a:t>13</a:t>
            </a:r>
            <a:r>
              <a:rPr lang="zh-CN" altLang="en-US" sz="4535"/>
              <a:t>、为顶点属性赋值：</a:t>
            </a:r>
            <a:endParaRPr lang="en-US" altLang="zh-CN" sz="4535"/>
          </a:p>
          <a:p>
            <a:r>
              <a:rPr lang="en-US" altLang="zh-CN" sz="4535">
                <a:solidFill>
                  <a:srgbClr val="00B0F0"/>
                </a:solidFill>
              </a:rPr>
              <a:t>GLES20.glVertexAttribPointer(aPositionHandl, 2, GLES20.GL_FLOAT, false, 8,</a:t>
            </a:r>
          </a:p>
          <a:p>
            <a:r>
              <a:rPr lang="en-US" altLang="zh-CN" sz="4535">
                <a:solidFill>
                  <a:srgbClr val="00B0F0"/>
                </a:solidFill>
              </a:rPr>
              <a:t>	 </a:t>
            </a:r>
            <a:r>
              <a:rPr lang="en-US" altLang="zh-CN" sz="4535">
                <a:solidFill>
                  <a:srgbClr val="00B050"/>
                </a:solidFill>
              </a:rPr>
              <a:t>vertexBuffer</a:t>
            </a:r>
            <a:r>
              <a:rPr lang="en-US" altLang="zh-CN" sz="4535">
                <a:solidFill>
                  <a:srgbClr val="00B0F0"/>
                </a:solidFill>
              </a:rPr>
              <a:t>);</a:t>
            </a:r>
          </a:p>
          <a:p>
            <a:r>
              <a:rPr lang="en-US" altLang="zh-CN" sz="4535"/>
              <a:t>14</a:t>
            </a:r>
            <a:r>
              <a:rPr lang="zh-CN" altLang="en-US" sz="4535"/>
              <a:t>、绘制图形：</a:t>
            </a:r>
            <a:endParaRPr lang="en-US" altLang="zh-CN" sz="4535"/>
          </a:p>
          <a:p>
            <a:r>
              <a:rPr lang="fr-FR" altLang="zh-CN" sz="4535"/>
              <a:t>	</a:t>
            </a:r>
            <a:r>
              <a:rPr lang="fr-FR" altLang="zh-CN" sz="4535">
                <a:solidFill>
                  <a:srgbClr val="00B0F0"/>
                </a:solidFill>
              </a:rPr>
              <a:t>GLES20.glDrawArrays(GLES20.GL_TRIANGLES, 0, 3);</a:t>
            </a:r>
            <a:endParaRPr lang="en-US" altLang="zh-CN" sz="4535">
              <a:solidFill>
                <a:srgbClr val="00B0F0"/>
              </a:solidFill>
            </a:endParaRPr>
          </a:p>
          <a:p>
            <a:endParaRPr lang="en-US" altLang="zh-CN" sz="4535"/>
          </a:p>
          <a:p>
            <a:endParaRPr lang="zh-CN" altLang="en-US" sz="4535"/>
          </a:p>
        </p:txBody>
      </p:sp>
    </p:spTree>
    <p:extLst>
      <p:ext uri="{BB962C8B-B14F-4D97-AF65-F5344CB8AC3E}">
        <p14:creationId xmlns:p14="http://schemas.microsoft.com/office/powerpoint/2010/main" val="1578135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A_矩形 39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88783" y="701129"/>
            <a:ext cx="6850618" cy="774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2303922"/>
            <a:r>
              <a:rPr lang="zh-CN" altLang="en-US" sz="5036" dirty="0">
                <a:solidFill>
                  <a:srgbClr val="1D69A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坐标</a:t>
            </a:r>
          </a:p>
        </p:txBody>
      </p:sp>
      <p:sp>
        <p:nvSpPr>
          <p:cNvPr id="3" name="矩形 2"/>
          <p:cNvSpPr/>
          <p:nvPr/>
        </p:nvSpPr>
        <p:spPr>
          <a:xfrm>
            <a:off x="10157842" y="4459154"/>
            <a:ext cx="349029" cy="1744785"/>
          </a:xfrm>
          <a:prstGeom prst="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027266" y="4201476"/>
            <a:ext cx="349029" cy="1744785"/>
          </a:xfrm>
          <a:prstGeom prst="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335073" y="3976774"/>
            <a:ext cx="349029" cy="1744785"/>
          </a:xfrm>
          <a:prstGeom prst="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11922809" y="4012818"/>
            <a:ext cx="386160" cy="1778533"/>
          </a:xfrm>
          <a:prstGeom prst="round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lgDash"/>
              </a:ln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357205"/>
            <a:ext cx="12824" cy="15024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119959" numCol="1" anchor="ctr" anchorCtr="0" compatLnSpc="1">
            <a:spAutoFit/>
          </a:bodyPr>
          <a:lstStyle/>
          <a:p>
            <a:pPr defTabSz="172794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189" dirty="0"/>
              <a:t> </a:t>
            </a:r>
            <a:endParaRPr lang="zh-CN" altLang="zh-CN" sz="189" dirty="0">
              <a:latin typeface="Arial" panose="020B0604020202020204" pitchFamily="34" charset="0"/>
            </a:endParaRPr>
          </a:p>
        </p:txBody>
      </p:sp>
      <p:sp>
        <p:nvSpPr>
          <p:cNvPr id="2" name="AutoShape 2"/>
          <p:cNvSpPr>
            <a:spLocks noChangeAspect="1" noChangeArrowheads="1"/>
          </p:cNvSpPr>
          <p:nvPr/>
        </p:nvSpPr>
        <p:spPr bwMode="auto">
          <a:xfrm>
            <a:off x="11231702" y="6192183"/>
            <a:ext cx="575985" cy="57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72795" tIns="86398" rIns="172795" bIns="86398" numCol="1" anchor="t" anchorCtr="0" compatLnSpc="1"/>
          <a:lstStyle/>
          <a:p>
            <a:endParaRPr lang="zh-CN" altLang="en-US" sz="3401"/>
          </a:p>
        </p:txBody>
      </p:sp>
      <p:sp>
        <p:nvSpPr>
          <p:cNvPr id="7" name="AutoShape 4"/>
          <p:cNvSpPr>
            <a:spLocks noChangeAspect="1" noChangeArrowheads="1"/>
          </p:cNvSpPr>
          <p:nvPr/>
        </p:nvSpPr>
        <p:spPr bwMode="auto">
          <a:xfrm>
            <a:off x="11519694" y="6480175"/>
            <a:ext cx="575985" cy="57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72795" tIns="86398" rIns="172795" bIns="86398" numCol="1" anchor="t" anchorCtr="0" compatLnSpc="1"/>
          <a:lstStyle/>
          <a:p>
            <a:endParaRPr lang="zh-CN" altLang="en-US" sz="3401"/>
          </a:p>
        </p:txBody>
      </p:sp>
      <p:sp>
        <p:nvSpPr>
          <p:cNvPr id="9" name="AutoShape 6"/>
          <p:cNvSpPr>
            <a:spLocks noChangeAspect="1" noChangeArrowheads="1"/>
          </p:cNvSpPr>
          <p:nvPr/>
        </p:nvSpPr>
        <p:spPr bwMode="auto">
          <a:xfrm>
            <a:off x="11807686" y="6768167"/>
            <a:ext cx="575985" cy="57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72795" tIns="86398" rIns="172795" bIns="86398" numCol="1" anchor="t" anchorCtr="0" compatLnSpc="1"/>
          <a:lstStyle/>
          <a:p>
            <a:endParaRPr lang="zh-CN" altLang="en-US" sz="3401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9897" y="936323"/>
            <a:ext cx="16391564" cy="10546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799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-(-#ppt_w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-#ppt_h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A_矩形 39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9901" y="119968"/>
            <a:ext cx="6850618" cy="774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2303922"/>
            <a:r>
              <a:rPr lang="en-US" altLang="zh-CN" sz="5036" dirty="0">
                <a:solidFill>
                  <a:srgbClr val="1D69A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OpenGL </a:t>
            </a:r>
            <a:r>
              <a:rPr lang="zh-CN" altLang="en-US" sz="5036" dirty="0">
                <a:solidFill>
                  <a:srgbClr val="1D69A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结构流程</a:t>
            </a:r>
          </a:p>
        </p:txBody>
      </p:sp>
      <p:sp>
        <p:nvSpPr>
          <p:cNvPr id="3" name="矩形 2"/>
          <p:cNvSpPr/>
          <p:nvPr/>
        </p:nvSpPr>
        <p:spPr>
          <a:xfrm>
            <a:off x="10157842" y="4459154"/>
            <a:ext cx="349029" cy="1744785"/>
          </a:xfrm>
          <a:prstGeom prst="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027266" y="4201476"/>
            <a:ext cx="349029" cy="1744785"/>
          </a:xfrm>
          <a:prstGeom prst="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335073" y="3976774"/>
            <a:ext cx="349029" cy="1744785"/>
          </a:xfrm>
          <a:prstGeom prst="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11922809" y="4012818"/>
            <a:ext cx="386160" cy="1778533"/>
          </a:xfrm>
          <a:prstGeom prst="round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lgDash"/>
              </a:ln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357205"/>
            <a:ext cx="12824" cy="15024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119959" numCol="1" anchor="ctr" anchorCtr="0" compatLnSpc="1">
            <a:spAutoFit/>
          </a:bodyPr>
          <a:lstStyle/>
          <a:p>
            <a:pPr defTabSz="172794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189" dirty="0"/>
              <a:t> </a:t>
            </a:r>
            <a:endParaRPr lang="zh-CN" altLang="zh-CN" sz="189" dirty="0">
              <a:latin typeface="Arial" panose="020B0604020202020204" pitchFamily="34" charset="0"/>
            </a:endParaRPr>
          </a:p>
        </p:txBody>
      </p:sp>
      <p:sp>
        <p:nvSpPr>
          <p:cNvPr id="2" name="AutoShape 2"/>
          <p:cNvSpPr>
            <a:spLocks noChangeAspect="1" noChangeArrowheads="1"/>
          </p:cNvSpPr>
          <p:nvPr/>
        </p:nvSpPr>
        <p:spPr bwMode="auto">
          <a:xfrm>
            <a:off x="11231702" y="6192183"/>
            <a:ext cx="575985" cy="57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72795" tIns="86398" rIns="172795" bIns="86398" numCol="1" anchor="t" anchorCtr="0" compatLnSpc="1"/>
          <a:lstStyle/>
          <a:p>
            <a:endParaRPr lang="zh-CN" altLang="en-US" sz="3401"/>
          </a:p>
        </p:txBody>
      </p:sp>
      <p:sp>
        <p:nvSpPr>
          <p:cNvPr id="7" name="AutoShape 4"/>
          <p:cNvSpPr>
            <a:spLocks noChangeAspect="1" noChangeArrowheads="1"/>
          </p:cNvSpPr>
          <p:nvPr/>
        </p:nvSpPr>
        <p:spPr bwMode="auto">
          <a:xfrm>
            <a:off x="11519694" y="6480175"/>
            <a:ext cx="575985" cy="57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72795" tIns="86398" rIns="172795" bIns="86398" numCol="1" anchor="t" anchorCtr="0" compatLnSpc="1"/>
          <a:lstStyle/>
          <a:p>
            <a:endParaRPr lang="zh-CN" altLang="en-US" sz="3401"/>
          </a:p>
        </p:txBody>
      </p:sp>
      <p:sp>
        <p:nvSpPr>
          <p:cNvPr id="9" name="AutoShape 6"/>
          <p:cNvSpPr>
            <a:spLocks noChangeAspect="1" noChangeArrowheads="1"/>
          </p:cNvSpPr>
          <p:nvPr/>
        </p:nvSpPr>
        <p:spPr bwMode="auto">
          <a:xfrm>
            <a:off x="11807686" y="6768167"/>
            <a:ext cx="575985" cy="57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72795" tIns="86398" rIns="172795" bIns="86398" numCol="1" anchor="t" anchorCtr="0" compatLnSpc="1"/>
          <a:lstStyle/>
          <a:p>
            <a:endParaRPr lang="zh-CN" altLang="en-US" sz="3401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0277" y="1763101"/>
            <a:ext cx="12491668" cy="999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933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-(-#ppt_w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-#ppt_h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6600" dirty="0" smtClean="0"/>
              <a:t>实际上的</a:t>
            </a:r>
            <a:r>
              <a:rPr lang="en-US" altLang="zh-CN" sz="6600" dirty="0" smtClean="0"/>
              <a:t>Bitmap</a:t>
            </a:r>
            <a:endParaRPr sz="6600" dirty="0" smtClean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44694" y="8146391"/>
            <a:ext cx="3846903" cy="3789913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1169694" y="2160175"/>
            <a:ext cx="2835000" cy="1215000"/>
          </a:xfrm>
          <a:prstGeom prst="roundRect">
            <a:avLst>
              <a:gd name="adj" fmla="val 3228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 smtClean="0">
                <a:latin typeface="思源黑体 CN Bold"/>
              </a:rPr>
              <a:t>Bitmap</a:t>
            </a:r>
            <a:endParaRPr lang="zh-CN" altLang="en-US" sz="3600" dirty="0">
              <a:latin typeface="思源黑体 CN Bold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1160388" y="4995175"/>
            <a:ext cx="2835000" cy="1215000"/>
          </a:xfrm>
          <a:prstGeom prst="roundRect">
            <a:avLst>
              <a:gd name="adj" fmla="val 3228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 smtClean="0">
                <a:latin typeface="思源黑体 CN Bold"/>
              </a:rPr>
              <a:t>bitmap.cpp</a:t>
            </a:r>
            <a:endParaRPr lang="zh-CN" altLang="en-US" sz="3600" dirty="0">
              <a:latin typeface="思源黑体 CN Bold"/>
            </a:endParaRPr>
          </a:p>
        </p:txBody>
      </p:sp>
      <p:sp>
        <p:nvSpPr>
          <p:cNvPr id="8" name="标题 1"/>
          <p:cNvSpPr txBox="1">
            <a:spLocks/>
          </p:cNvSpPr>
          <p:nvPr/>
        </p:nvSpPr>
        <p:spPr>
          <a:xfrm>
            <a:off x="4319694" y="2341463"/>
            <a:ext cx="6120000" cy="9661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72783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31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5400" dirty="0" smtClean="0"/>
              <a:t>代理对象</a:t>
            </a:r>
            <a:endParaRPr lang="en-US" sz="5400" dirty="0" smtClean="0"/>
          </a:p>
        </p:txBody>
      </p:sp>
      <p:cxnSp>
        <p:nvCxnSpPr>
          <p:cNvPr id="10" name="直接箭头连接符 9"/>
          <p:cNvCxnSpPr>
            <a:stCxn id="5" idx="2"/>
          </p:cNvCxnSpPr>
          <p:nvPr/>
        </p:nvCxnSpPr>
        <p:spPr>
          <a:xfrm>
            <a:off x="2587194" y="3375175"/>
            <a:ext cx="0" cy="1440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圆角矩形 10"/>
          <p:cNvSpPr/>
          <p:nvPr/>
        </p:nvSpPr>
        <p:spPr>
          <a:xfrm>
            <a:off x="1169694" y="8111512"/>
            <a:ext cx="5499306" cy="3824792"/>
          </a:xfrm>
          <a:prstGeom prst="roundRect">
            <a:avLst>
              <a:gd name="adj" fmla="val 3228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 err="1" smtClean="0">
                <a:latin typeface="思源黑体 CN Bold"/>
              </a:rPr>
              <a:t>Skia</a:t>
            </a:r>
            <a:r>
              <a:rPr lang="zh-CN" altLang="en-US" sz="3600" dirty="0" smtClean="0">
                <a:latin typeface="思源黑体 CN Bold"/>
              </a:rPr>
              <a:t>引擎</a:t>
            </a:r>
            <a:endParaRPr lang="zh-CN" altLang="en-US" sz="3600" dirty="0">
              <a:latin typeface="思源黑体 CN Bold"/>
            </a:endParaRPr>
          </a:p>
        </p:txBody>
      </p:sp>
      <p:cxnSp>
        <p:nvCxnSpPr>
          <p:cNvPr id="12" name="直接箭头连接符 11"/>
          <p:cNvCxnSpPr/>
          <p:nvPr/>
        </p:nvCxnSpPr>
        <p:spPr>
          <a:xfrm>
            <a:off x="2587194" y="6435175"/>
            <a:ext cx="0" cy="1440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标题 1"/>
          <p:cNvSpPr txBox="1">
            <a:spLocks/>
          </p:cNvSpPr>
          <p:nvPr/>
        </p:nvSpPr>
        <p:spPr>
          <a:xfrm>
            <a:off x="4184694" y="5119621"/>
            <a:ext cx="6120000" cy="9661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172783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31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5400" dirty="0" smtClean="0"/>
              <a:t>代理对象</a:t>
            </a:r>
            <a:r>
              <a:rPr lang="en-US" altLang="zh-CN" sz="5400" dirty="0"/>
              <a:t>2</a:t>
            </a:r>
            <a:endParaRPr lang="en-US" sz="5400" dirty="0" smtClean="0"/>
          </a:p>
        </p:txBody>
      </p:sp>
      <p:sp>
        <p:nvSpPr>
          <p:cNvPr id="14" name="圆角矩形 13"/>
          <p:cNvSpPr/>
          <p:nvPr/>
        </p:nvSpPr>
        <p:spPr>
          <a:xfrm>
            <a:off x="1349694" y="8362726"/>
            <a:ext cx="2520000" cy="997449"/>
          </a:xfrm>
          <a:prstGeom prst="roundRect">
            <a:avLst>
              <a:gd name="adj" fmla="val 3228"/>
            </a:avLst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 err="1" smtClean="0">
                <a:latin typeface="思源黑体 CN Bold"/>
              </a:rPr>
              <a:t>SkBitmap</a:t>
            </a:r>
            <a:endParaRPr lang="zh-CN" altLang="en-US" sz="3600" dirty="0">
              <a:latin typeface="思源黑体 CN Bold"/>
            </a:endParaRPr>
          </a:p>
        </p:txBody>
      </p:sp>
      <p:cxnSp>
        <p:nvCxnSpPr>
          <p:cNvPr id="15" name="直接箭头连接符 14"/>
          <p:cNvCxnSpPr/>
          <p:nvPr/>
        </p:nvCxnSpPr>
        <p:spPr>
          <a:xfrm>
            <a:off x="14941772" y="19852571"/>
            <a:ext cx="2565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https://timgsa.baidu.com/timg?image&amp;quality=80&amp;size=b9999_10000&amp;sec=1590071172205&amp;di=c20e00a6196366742c765f9393e404ab&amp;imgtype=0&amp;src=http%3A%2F%2F08imgmini.eastday.com%2Fmobile%2F20180913%2F20180913143020_d41d8cd98f00b204e9800998ecf8427e_1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4693" y="8164517"/>
            <a:ext cx="6705397" cy="3771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直接箭头连接符 17"/>
          <p:cNvCxnSpPr>
            <a:stCxn id="11" idx="3"/>
          </p:cNvCxnSpPr>
          <p:nvPr/>
        </p:nvCxnSpPr>
        <p:spPr>
          <a:xfrm>
            <a:off x="6669000" y="10023908"/>
            <a:ext cx="2015694" cy="112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/>
          <p:nvPr/>
        </p:nvCxnSpPr>
        <p:spPr>
          <a:xfrm>
            <a:off x="15816982" y="10012641"/>
            <a:ext cx="2015694" cy="112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图片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2159" y="5001513"/>
            <a:ext cx="3812922" cy="139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91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LYING IMPRESSION FID FEIZHAO    qq:1964271550"/>
          <p:cNvSpPr/>
          <p:nvPr/>
        </p:nvSpPr>
        <p:spPr bwMode="auto">
          <a:xfrm>
            <a:off x="619" y="695"/>
            <a:ext cx="4325806" cy="444306"/>
          </a:xfrm>
          <a:prstGeom prst="rect">
            <a:avLst/>
          </a:prstGeom>
          <a:solidFill>
            <a:srgbClr val="33C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72786" tIns="86394" rIns="172786" bIns="86394" numCol="1" anchor="t" anchorCtr="0" compatLnSpc="1"/>
          <a:lstStyle/>
          <a:p>
            <a:endParaRPr lang="zh-CN" altLang="en-US" sz="3400">
              <a:solidFill>
                <a:prstClr val="black"/>
              </a:solidFill>
            </a:endParaRPr>
          </a:p>
        </p:txBody>
      </p:sp>
      <p:sp>
        <p:nvSpPr>
          <p:cNvPr id="9" name="FLYING IMPRESSION FID FEIZHAO    qq:1964271550"/>
          <p:cNvSpPr/>
          <p:nvPr/>
        </p:nvSpPr>
        <p:spPr bwMode="auto">
          <a:xfrm>
            <a:off x="4668342" y="695"/>
            <a:ext cx="4325806" cy="444306"/>
          </a:xfrm>
          <a:prstGeom prst="rect">
            <a:avLst/>
          </a:prstGeom>
          <a:solidFill>
            <a:srgbClr val="FCB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72786" tIns="86394" rIns="172786" bIns="86394" numCol="1" anchor="t" anchorCtr="0" compatLnSpc="1"/>
          <a:lstStyle/>
          <a:p>
            <a:endParaRPr lang="zh-CN" altLang="en-US" sz="3400">
              <a:solidFill>
                <a:prstClr val="black"/>
              </a:solidFill>
            </a:endParaRPr>
          </a:p>
        </p:txBody>
      </p:sp>
      <p:sp>
        <p:nvSpPr>
          <p:cNvPr id="10" name="FLYING IMPRESSION FID FEIZHAO    qq:1964271550"/>
          <p:cNvSpPr/>
          <p:nvPr/>
        </p:nvSpPr>
        <p:spPr bwMode="auto">
          <a:xfrm>
            <a:off x="9382692" y="695"/>
            <a:ext cx="4274001" cy="444306"/>
          </a:xfrm>
          <a:prstGeom prst="rect">
            <a:avLst/>
          </a:prstGeom>
          <a:solidFill>
            <a:srgbClr val="EB5F5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72786" tIns="86394" rIns="172786" bIns="86394" numCol="1" anchor="t" anchorCtr="0" compatLnSpc="1"/>
          <a:lstStyle/>
          <a:p>
            <a:endParaRPr lang="zh-CN" altLang="en-US" sz="3400">
              <a:solidFill>
                <a:prstClr val="black"/>
              </a:solidFill>
            </a:endParaRPr>
          </a:p>
        </p:txBody>
      </p:sp>
      <p:sp>
        <p:nvSpPr>
          <p:cNvPr id="11" name="FLYING IMPRESSION FID FEIZHAO    qq:1964271550"/>
          <p:cNvSpPr/>
          <p:nvPr/>
        </p:nvSpPr>
        <p:spPr bwMode="auto">
          <a:xfrm>
            <a:off x="14045238" y="695"/>
            <a:ext cx="4325806" cy="444306"/>
          </a:xfrm>
          <a:prstGeom prst="rect">
            <a:avLst/>
          </a:prstGeom>
          <a:solidFill>
            <a:srgbClr val="52C2D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72786" tIns="86394" rIns="172786" bIns="86394" numCol="1" anchor="t" anchorCtr="0" compatLnSpc="1"/>
          <a:lstStyle/>
          <a:p>
            <a:endParaRPr lang="zh-CN" altLang="en-US" sz="3400">
              <a:solidFill>
                <a:prstClr val="black"/>
              </a:solidFill>
            </a:endParaRPr>
          </a:p>
        </p:txBody>
      </p:sp>
      <p:sp>
        <p:nvSpPr>
          <p:cNvPr id="12" name="FLYING IMPRESSION FID FEIZHAO    qq:1964271550"/>
          <p:cNvSpPr/>
          <p:nvPr/>
        </p:nvSpPr>
        <p:spPr bwMode="auto">
          <a:xfrm>
            <a:off x="18712965" y="695"/>
            <a:ext cx="4325806" cy="444306"/>
          </a:xfrm>
          <a:prstGeom prst="rect">
            <a:avLst/>
          </a:prstGeom>
          <a:solidFill>
            <a:srgbClr val="36455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72786" tIns="86394" rIns="172786" bIns="86394" numCol="1" anchor="t" anchorCtr="0" compatLnSpc="1"/>
          <a:lstStyle/>
          <a:p>
            <a:endParaRPr lang="zh-CN" altLang="en-US" sz="3400">
              <a:solidFill>
                <a:prstClr val="black"/>
              </a:solidFill>
            </a:endParaRPr>
          </a:p>
        </p:txBody>
      </p:sp>
      <p:sp>
        <p:nvSpPr>
          <p:cNvPr id="13" name="FLYING IMPRESSION FID FEIZHAO    qq:1964271550"/>
          <p:cNvSpPr/>
          <p:nvPr/>
        </p:nvSpPr>
        <p:spPr bwMode="auto">
          <a:xfrm>
            <a:off x="18712963" y="11766611"/>
            <a:ext cx="4325806" cy="1193044"/>
          </a:xfrm>
          <a:prstGeom prst="rect">
            <a:avLst/>
          </a:prstGeom>
          <a:solidFill>
            <a:srgbClr val="33C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72786" tIns="86394" rIns="172786" bIns="86394" numCol="1" anchor="t" anchorCtr="0" compatLnSpc="1"/>
          <a:lstStyle/>
          <a:p>
            <a:endParaRPr lang="zh-CN" altLang="en-US" sz="3400">
              <a:solidFill>
                <a:prstClr val="black"/>
              </a:solidFill>
            </a:endParaRPr>
          </a:p>
        </p:txBody>
      </p:sp>
      <p:sp>
        <p:nvSpPr>
          <p:cNvPr id="14" name="FLYING IMPRESSION FID FEIZHAO    qq:1964271550"/>
          <p:cNvSpPr/>
          <p:nvPr/>
        </p:nvSpPr>
        <p:spPr bwMode="auto">
          <a:xfrm>
            <a:off x="14045236" y="11766611"/>
            <a:ext cx="4325806" cy="1193044"/>
          </a:xfrm>
          <a:prstGeom prst="rect">
            <a:avLst/>
          </a:prstGeom>
          <a:solidFill>
            <a:srgbClr val="FCB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72786" tIns="86394" rIns="172786" bIns="86394" numCol="1" anchor="t" anchorCtr="0" compatLnSpc="1"/>
          <a:lstStyle/>
          <a:p>
            <a:endParaRPr lang="zh-CN" altLang="en-US" sz="3400">
              <a:solidFill>
                <a:prstClr val="black"/>
              </a:solidFill>
            </a:endParaRPr>
          </a:p>
        </p:txBody>
      </p:sp>
      <p:sp>
        <p:nvSpPr>
          <p:cNvPr id="15" name="FLYING IMPRESSION FID FEIZHAO    qq:1964271550"/>
          <p:cNvSpPr/>
          <p:nvPr/>
        </p:nvSpPr>
        <p:spPr bwMode="auto">
          <a:xfrm>
            <a:off x="9382690" y="11766611"/>
            <a:ext cx="4274001" cy="1193044"/>
          </a:xfrm>
          <a:prstGeom prst="rect">
            <a:avLst/>
          </a:prstGeom>
          <a:solidFill>
            <a:srgbClr val="EB5F5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72786" tIns="86394" rIns="172786" bIns="86394" numCol="1" anchor="t" anchorCtr="0" compatLnSpc="1"/>
          <a:lstStyle/>
          <a:p>
            <a:endParaRPr lang="zh-CN" altLang="en-US" sz="3400">
              <a:solidFill>
                <a:prstClr val="black"/>
              </a:solidFill>
            </a:endParaRPr>
          </a:p>
        </p:txBody>
      </p:sp>
      <p:sp>
        <p:nvSpPr>
          <p:cNvPr id="16" name="FLYING IMPRESSION FID FEIZHAO    qq:1964271550"/>
          <p:cNvSpPr/>
          <p:nvPr/>
        </p:nvSpPr>
        <p:spPr bwMode="auto">
          <a:xfrm>
            <a:off x="4668340" y="11766611"/>
            <a:ext cx="4325806" cy="1193044"/>
          </a:xfrm>
          <a:prstGeom prst="rect">
            <a:avLst/>
          </a:prstGeom>
          <a:solidFill>
            <a:srgbClr val="52C2D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72786" tIns="86394" rIns="172786" bIns="86394" numCol="1" anchor="t" anchorCtr="0" compatLnSpc="1"/>
          <a:lstStyle/>
          <a:p>
            <a:endParaRPr lang="zh-CN" altLang="en-US" sz="3400">
              <a:solidFill>
                <a:prstClr val="black"/>
              </a:solidFill>
            </a:endParaRPr>
          </a:p>
        </p:txBody>
      </p:sp>
      <p:sp>
        <p:nvSpPr>
          <p:cNvPr id="17" name="FLYING IMPRESSION FID FEIZHAO    qq:1964271550"/>
          <p:cNvSpPr/>
          <p:nvPr/>
        </p:nvSpPr>
        <p:spPr bwMode="auto">
          <a:xfrm>
            <a:off x="617" y="11766611"/>
            <a:ext cx="4325806" cy="1193044"/>
          </a:xfrm>
          <a:prstGeom prst="rect">
            <a:avLst/>
          </a:prstGeom>
          <a:solidFill>
            <a:srgbClr val="36455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72786" tIns="86394" rIns="172786" bIns="86394" numCol="1" anchor="t" anchorCtr="0" compatLnSpc="1"/>
          <a:lstStyle/>
          <a:p>
            <a:endParaRPr lang="zh-CN" altLang="en-US" sz="3400">
              <a:solidFill>
                <a:prstClr val="black"/>
              </a:solidFill>
            </a:endParaRPr>
          </a:p>
        </p:txBody>
      </p:sp>
      <p:sp>
        <p:nvSpPr>
          <p:cNvPr id="18" name="FLYING IMPRESSION FID FEIZHAO    qq:1964271550"/>
          <p:cNvSpPr txBox="1"/>
          <p:nvPr>
            <p:custDataLst>
              <p:tags r:id="rId1"/>
            </p:custDataLst>
          </p:nvPr>
        </p:nvSpPr>
        <p:spPr>
          <a:xfrm>
            <a:off x="8358954" y="5116498"/>
            <a:ext cx="10267485" cy="183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340" dirty="0">
                <a:solidFill>
                  <a:srgbClr val="EB5F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</a:t>
            </a:r>
            <a:r>
              <a:rPr lang="en-US" altLang="zh-CN" sz="11340" dirty="0">
                <a:solidFill>
                  <a:srgbClr val="309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340" dirty="0">
                <a:solidFill>
                  <a:srgbClr val="3645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</a:t>
            </a:r>
            <a:endParaRPr lang="zh-CN" altLang="en-US" sz="11340" dirty="0">
              <a:solidFill>
                <a:srgbClr val="3645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FLYING IMPRESSION FID FEIZHAO    qq:1964271550"/>
          <p:cNvSpPr txBox="1"/>
          <p:nvPr>
            <p:custDataLst>
              <p:tags r:id="rId2"/>
            </p:custDataLst>
          </p:nvPr>
        </p:nvSpPr>
        <p:spPr>
          <a:xfrm>
            <a:off x="8324157" y="7035306"/>
            <a:ext cx="8775654" cy="458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984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码牛学院</a:t>
            </a:r>
            <a:r>
              <a:rPr lang="en-US" altLang="zh-CN" sz="1984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zh-CN" altLang="en-US" sz="1984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用代码码出牛逼人生</a:t>
            </a:r>
            <a:endParaRPr lang="zh-CN" altLang="en-US" sz="1984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 descr="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9539" y="4069571"/>
            <a:ext cx="4415646" cy="441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247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流程图: 过程 8"/>
          <p:cNvSpPr/>
          <p:nvPr/>
        </p:nvSpPr>
        <p:spPr>
          <a:xfrm>
            <a:off x="-229" y="5285834"/>
            <a:ext cx="23038235" cy="7694420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535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流程图: 过程 4"/>
          <p:cNvSpPr/>
          <p:nvPr/>
        </p:nvSpPr>
        <p:spPr>
          <a:xfrm>
            <a:off x="618" y="81670"/>
            <a:ext cx="23038235" cy="7694420"/>
          </a:xfrm>
          <a:prstGeom prst="flowChartProcess">
            <a:avLst/>
          </a:prstGeom>
          <a:solidFill>
            <a:srgbClr val="4D4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535">
              <a:solidFill>
                <a:srgbClr val="4D4D4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18" y="7860071"/>
            <a:ext cx="23037388" cy="179986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199">
              <a:latin typeface="黑体" panose="02010609060101010101" charset="-122"/>
              <a:ea typeface="黑体" panose="02010609060101010101" charset="-122"/>
            </a:endParaRPr>
          </a:p>
        </p:txBody>
      </p:sp>
      <p:cxnSp>
        <p:nvCxnSpPr>
          <p:cNvPr id="15" name="直线连接符 14"/>
          <p:cNvCxnSpPr/>
          <p:nvPr/>
        </p:nvCxnSpPr>
        <p:spPr>
          <a:xfrm>
            <a:off x="619" y="8160045"/>
            <a:ext cx="23038154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5893883" y="3958474"/>
            <a:ext cx="11250011" cy="2754165"/>
          </a:xfrm>
        </p:spPr>
        <p:txBody>
          <a:bodyPr>
            <a:noAutofit/>
          </a:bodyPr>
          <a:lstStyle/>
          <a:p>
            <a:pPr algn="ctr"/>
            <a:r>
              <a:rPr lang="zh-CN" altLang="en-US" sz="14001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</a:rPr>
              <a:t>谢谢观看</a:t>
            </a:r>
          </a:p>
        </p:txBody>
      </p:sp>
    </p:spTree>
    <p:extLst>
      <p:ext uri="{BB962C8B-B14F-4D97-AF65-F5344CB8AC3E}">
        <p14:creationId xmlns:p14="http://schemas.microsoft.com/office/powerpoint/2010/main" val="2028101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LYING IMPRESSION FID FEIZHAO    qq:1964271550"/>
          <p:cNvSpPr/>
          <p:nvPr/>
        </p:nvSpPr>
        <p:spPr bwMode="auto">
          <a:xfrm>
            <a:off x="0" y="348"/>
            <a:ext cx="4326038" cy="444330"/>
          </a:xfrm>
          <a:prstGeom prst="rect">
            <a:avLst/>
          </a:prstGeom>
          <a:solidFill>
            <a:srgbClr val="33C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72795" tIns="86398" rIns="172795" bIns="86398" numCol="1" anchor="t" anchorCtr="0" compatLnSpc="1"/>
          <a:lstStyle/>
          <a:p>
            <a:endParaRPr lang="zh-CN" altLang="en-US" sz="3400">
              <a:solidFill>
                <a:prstClr val="black"/>
              </a:solidFill>
            </a:endParaRPr>
          </a:p>
        </p:txBody>
      </p:sp>
      <p:sp>
        <p:nvSpPr>
          <p:cNvPr id="9" name="FLYING IMPRESSION FID FEIZHAO    qq:1964271550"/>
          <p:cNvSpPr/>
          <p:nvPr/>
        </p:nvSpPr>
        <p:spPr bwMode="auto">
          <a:xfrm>
            <a:off x="4667973" y="348"/>
            <a:ext cx="4326038" cy="444330"/>
          </a:xfrm>
          <a:prstGeom prst="rect">
            <a:avLst/>
          </a:prstGeom>
          <a:solidFill>
            <a:srgbClr val="FCB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72795" tIns="86398" rIns="172795" bIns="86398" numCol="1" anchor="t" anchorCtr="0" compatLnSpc="1"/>
          <a:lstStyle/>
          <a:p>
            <a:endParaRPr lang="zh-CN" altLang="en-US" sz="3400">
              <a:solidFill>
                <a:prstClr val="black"/>
              </a:solidFill>
            </a:endParaRPr>
          </a:p>
        </p:txBody>
      </p:sp>
      <p:sp>
        <p:nvSpPr>
          <p:cNvPr id="10" name="FLYING IMPRESSION FID FEIZHAO    qq:1964271550"/>
          <p:cNvSpPr/>
          <p:nvPr/>
        </p:nvSpPr>
        <p:spPr bwMode="auto">
          <a:xfrm>
            <a:off x="9382577" y="348"/>
            <a:ext cx="4274230" cy="444330"/>
          </a:xfrm>
          <a:prstGeom prst="rect">
            <a:avLst/>
          </a:prstGeom>
          <a:solidFill>
            <a:srgbClr val="EB5F5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72795" tIns="86398" rIns="172795" bIns="86398" numCol="1" anchor="t" anchorCtr="0" compatLnSpc="1"/>
          <a:lstStyle/>
          <a:p>
            <a:endParaRPr lang="zh-CN" altLang="en-US" sz="3400">
              <a:solidFill>
                <a:prstClr val="black"/>
              </a:solidFill>
            </a:endParaRPr>
          </a:p>
        </p:txBody>
      </p:sp>
      <p:sp>
        <p:nvSpPr>
          <p:cNvPr id="11" name="FLYING IMPRESSION FID FEIZHAO    qq:1964271550"/>
          <p:cNvSpPr/>
          <p:nvPr/>
        </p:nvSpPr>
        <p:spPr bwMode="auto">
          <a:xfrm>
            <a:off x="14045372" y="348"/>
            <a:ext cx="4326038" cy="444330"/>
          </a:xfrm>
          <a:prstGeom prst="rect">
            <a:avLst/>
          </a:prstGeom>
          <a:solidFill>
            <a:srgbClr val="52C2D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72795" tIns="86398" rIns="172795" bIns="86398" numCol="1" anchor="t" anchorCtr="0" compatLnSpc="1"/>
          <a:lstStyle/>
          <a:p>
            <a:endParaRPr lang="zh-CN" altLang="en-US" sz="3400">
              <a:solidFill>
                <a:prstClr val="black"/>
              </a:solidFill>
            </a:endParaRPr>
          </a:p>
        </p:txBody>
      </p:sp>
      <p:sp>
        <p:nvSpPr>
          <p:cNvPr id="12" name="FLYING IMPRESSION FID FEIZHAO    qq:1964271550"/>
          <p:cNvSpPr/>
          <p:nvPr/>
        </p:nvSpPr>
        <p:spPr bwMode="auto">
          <a:xfrm>
            <a:off x="18713350" y="348"/>
            <a:ext cx="4326038" cy="444330"/>
          </a:xfrm>
          <a:prstGeom prst="rect">
            <a:avLst/>
          </a:prstGeom>
          <a:solidFill>
            <a:srgbClr val="36455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72795" tIns="86398" rIns="172795" bIns="86398" numCol="1" anchor="t" anchorCtr="0" compatLnSpc="1"/>
          <a:lstStyle/>
          <a:p>
            <a:endParaRPr lang="zh-CN" altLang="en-US" sz="3400">
              <a:solidFill>
                <a:prstClr val="black"/>
              </a:solidFill>
            </a:endParaRPr>
          </a:p>
        </p:txBody>
      </p:sp>
      <p:sp>
        <p:nvSpPr>
          <p:cNvPr id="13" name="FLYING IMPRESSION FID FEIZHAO    qq:1964271550"/>
          <p:cNvSpPr/>
          <p:nvPr/>
        </p:nvSpPr>
        <p:spPr bwMode="auto">
          <a:xfrm>
            <a:off x="18713348" y="11766895"/>
            <a:ext cx="4326038" cy="1193108"/>
          </a:xfrm>
          <a:prstGeom prst="rect">
            <a:avLst/>
          </a:prstGeom>
          <a:solidFill>
            <a:srgbClr val="33C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72795" tIns="86398" rIns="172795" bIns="86398" numCol="1" anchor="t" anchorCtr="0" compatLnSpc="1"/>
          <a:lstStyle/>
          <a:p>
            <a:endParaRPr lang="zh-CN" altLang="en-US" sz="3400">
              <a:solidFill>
                <a:prstClr val="black"/>
              </a:solidFill>
            </a:endParaRPr>
          </a:p>
        </p:txBody>
      </p:sp>
      <p:sp>
        <p:nvSpPr>
          <p:cNvPr id="14" name="FLYING IMPRESSION FID FEIZHAO    qq:1964271550"/>
          <p:cNvSpPr/>
          <p:nvPr/>
        </p:nvSpPr>
        <p:spPr bwMode="auto">
          <a:xfrm>
            <a:off x="14045370" y="11766895"/>
            <a:ext cx="4326038" cy="1193108"/>
          </a:xfrm>
          <a:prstGeom prst="rect">
            <a:avLst/>
          </a:prstGeom>
          <a:solidFill>
            <a:srgbClr val="FCB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72795" tIns="86398" rIns="172795" bIns="86398" numCol="1" anchor="t" anchorCtr="0" compatLnSpc="1"/>
          <a:lstStyle/>
          <a:p>
            <a:endParaRPr lang="zh-CN" altLang="en-US" sz="3400">
              <a:solidFill>
                <a:prstClr val="black"/>
              </a:solidFill>
            </a:endParaRPr>
          </a:p>
        </p:txBody>
      </p:sp>
      <p:sp>
        <p:nvSpPr>
          <p:cNvPr id="15" name="FLYING IMPRESSION FID FEIZHAO    qq:1964271550"/>
          <p:cNvSpPr/>
          <p:nvPr/>
        </p:nvSpPr>
        <p:spPr bwMode="auto">
          <a:xfrm>
            <a:off x="9382575" y="11766895"/>
            <a:ext cx="4274230" cy="1193108"/>
          </a:xfrm>
          <a:prstGeom prst="rect">
            <a:avLst/>
          </a:prstGeom>
          <a:solidFill>
            <a:srgbClr val="EB5F5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72795" tIns="86398" rIns="172795" bIns="86398" numCol="1" anchor="t" anchorCtr="0" compatLnSpc="1"/>
          <a:lstStyle/>
          <a:p>
            <a:endParaRPr lang="zh-CN" altLang="en-US" sz="3400">
              <a:solidFill>
                <a:prstClr val="black"/>
              </a:solidFill>
            </a:endParaRPr>
          </a:p>
        </p:txBody>
      </p:sp>
      <p:sp>
        <p:nvSpPr>
          <p:cNvPr id="16" name="FLYING IMPRESSION FID FEIZHAO    qq:1964271550"/>
          <p:cNvSpPr/>
          <p:nvPr/>
        </p:nvSpPr>
        <p:spPr bwMode="auto">
          <a:xfrm>
            <a:off x="4667971" y="11766895"/>
            <a:ext cx="4326038" cy="1193108"/>
          </a:xfrm>
          <a:prstGeom prst="rect">
            <a:avLst/>
          </a:prstGeom>
          <a:solidFill>
            <a:srgbClr val="52C2D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72795" tIns="86398" rIns="172795" bIns="86398" numCol="1" anchor="t" anchorCtr="0" compatLnSpc="1"/>
          <a:lstStyle/>
          <a:p>
            <a:endParaRPr lang="zh-CN" altLang="en-US" sz="3400">
              <a:solidFill>
                <a:prstClr val="black"/>
              </a:solidFill>
            </a:endParaRPr>
          </a:p>
        </p:txBody>
      </p:sp>
      <p:sp>
        <p:nvSpPr>
          <p:cNvPr id="17" name="FLYING IMPRESSION FID FEIZHAO    qq:1964271550"/>
          <p:cNvSpPr/>
          <p:nvPr/>
        </p:nvSpPr>
        <p:spPr bwMode="auto">
          <a:xfrm>
            <a:off x="-2" y="11766895"/>
            <a:ext cx="4326038" cy="1193108"/>
          </a:xfrm>
          <a:prstGeom prst="rect">
            <a:avLst/>
          </a:prstGeom>
          <a:solidFill>
            <a:srgbClr val="36455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72795" tIns="86398" rIns="172795" bIns="86398" numCol="1" anchor="t" anchorCtr="0" compatLnSpc="1"/>
          <a:lstStyle/>
          <a:p>
            <a:endParaRPr lang="zh-CN" altLang="en-US" sz="3400">
              <a:solidFill>
                <a:prstClr val="black"/>
              </a:solidFill>
            </a:endParaRPr>
          </a:p>
        </p:txBody>
      </p:sp>
      <p:sp>
        <p:nvSpPr>
          <p:cNvPr id="18" name="FLYING IMPRESSION FID FEIZHAO    qq:1964271550"/>
          <p:cNvSpPr txBox="1"/>
          <p:nvPr>
            <p:custDataLst>
              <p:tags r:id="rId1"/>
            </p:custDataLst>
          </p:nvPr>
        </p:nvSpPr>
        <p:spPr>
          <a:xfrm>
            <a:off x="8358784" y="5116424"/>
            <a:ext cx="10268034" cy="1837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340" dirty="0">
                <a:solidFill>
                  <a:srgbClr val="EB5F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</a:t>
            </a:r>
            <a:r>
              <a:rPr lang="en-US" altLang="zh-CN" sz="11340" dirty="0">
                <a:solidFill>
                  <a:srgbClr val="309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340" dirty="0">
                <a:solidFill>
                  <a:srgbClr val="3645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</a:t>
            </a:r>
            <a:endParaRPr lang="zh-CN" altLang="en-US" sz="11340" dirty="0">
              <a:solidFill>
                <a:srgbClr val="3645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FLYING IMPRESSION FID FEIZHAO    qq:1964271550"/>
          <p:cNvSpPr txBox="1"/>
          <p:nvPr>
            <p:custDataLst>
              <p:tags r:id="rId2"/>
            </p:custDataLst>
          </p:nvPr>
        </p:nvSpPr>
        <p:spPr>
          <a:xfrm>
            <a:off x="8323985" y="7035334"/>
            <a:ext cx="8776124" cy="458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98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码牛学院</a:t>
            </a:r>
            <a:r>
              <a:rPr lang="en-US" altLang="zh-CN" sz="198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zh-CN" altLang="en-US" sz="198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用代码码出牛逼人生</a:t>
            </a:r>
            <a:endParaRPr lang="zh-CN" altLang="en-US" sz="1985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 descr="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9107" y="4069439"/>
            <a:ext cx="4415883" cy="44158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流程图: 过程 8"/>
          <p:cNvSpPr/>
          <p:nvPr/>
        </p:nvSpPr>
        <p:spPr>
          <a:xfrm>
            <a:off x="-846" y="5285768"/>
            <a:ext cx="23039469" cy="7694833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535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流程图: 过程 4"/>
          <p:cNvSpPr/>
          <p:nvPr/>
        </p:nvSpPr>
        <p:spPr>
          <a:xfrm>
            <a:off x="1" y="81325"/>
            <a:ext cx="23039469" cy="7694833"/>
          </a:xfrm>
          <a:prstGeom prst="flowChartProcess">
            <a:avLst/>
          </a:prstGeom>
          <a:solidFill>
            <a:srgbClr val="4D4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535">
              <a:solidFill>
                <a:srgbClr val="4D4D4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0" y="7860143"/>
            <a:ext cx="23038623" cy="179996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200">
              <a:latin typeface="黑体" panose="02010609060101010101" charset="-122"/>
              <a:ea typeface="黑体" panose="02010609060101010101" charset="-122"/>
            </a:endParaRPr>
          </a:p>
        </p:txBody>
      </p:sp>
      <p:cxnSp>
        <p:nvCxnSpPr>
          <p:cNvPr id="15" name="直线连接符 14"/>
          <p:cNvCxnSpPr/>
          <p:nvPr/>
        </p:nvCxnSpPr>
        <p:spPr>
          <a:xfrm>
            <a:off x="0" y="8160136"/>
            <a:ext cx="23039388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5893581" y="3958338"/>
            <a:ext cx="11250613" cy="2754313"/>
          </a:xfrm>
        </p:spPr>
        <p:txBody>
          <a:bodyPr>
            <a:noAutofit/>
          </a:bodyPr>
          <a:lstStyle/>
          <a:p>
            <a:pPr algn="ctr"/>
            <a:r>
              <a:rPr lang="zh-CN" altLang="en-US" sz="14000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</a:rPr>
              <a:t>谢谢观看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​​">
  <a:themeElements>
    <a:clrScheme name="蓝色暖调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wrap="none" lIns="91440" tIns="45720" rIns="91440" bIns="45720" rtlCol="0">
        <a:normAutofit/>
      </a:bodyPr>
      <a:lstStyle>
        <a:defPPr algn="ctr">
          <a:lnSpc>
            <a:spcPct val="150000"/>
          </a:lnSpc>
          <a:defRPr sz="3200">
            <a:solidFill>
              <a:srgbClr val="1577BA"/>
            </a:solidFill>
            <a:latin typeface="思源黑体 CN Normal" panose="020B0400000000000000" pitchFamily="34" charset="-122"/>
            <a:ea typeface="思源黑体 CN Normal" panose="020B0400000000000000" pitchFamily="34" charset="-122"/>
            <a:cs typeface="Source Han Sans CN Normal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1142</TotalTime>
  <Words>625</Words>
  <Application>Microsoft Office PowerPoint</Application>
  <PresentationFormat>自定义</PresentationFormat>
  <Paragraphs>137</Paragraphs>
  <Slides>21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8" baseType="lpstr">
      <vt:lpstr>Calibri Light</vt:lpstr>
      <vt:lpstr>Helvetica Neue</vt:lpstr>
      <vt:lpstr>MS Mincho</vt:lpstr>
      <vt:lpstr>Source Han Sans CN Normal</vt:lpstr>
      <vt:lpstr>等线</vt:lpstr>
      <vt:lpstr>等线 Light</vt:lpstr>
      <vt:lpstr>方正姚体</vt:lpstr>
      <vt:lpstr>黑体</vt:lpstr>
      <vt:lpstr>思源黑体 CN Bold</vt:lpstr>
      <vt:lpstr>思源黑体 CN Normal</vt:lpstr>
      <vt:lpstr>宋体</vt:lpstr>
      <vt:lpstr>微软雅黑</vt:lpstr>
      <vt:lpstr>Arial</vt:lpstr>
      <vt:lpstr>Calibri</vt:lpstr>
      <vt:lpstr>Times New Roman</vt:lpstr>
      <vt:lpstr>Wingdings</vt:lpstr>
      <vt:lpstr>Office 主题​​</vt:lpstr>
      <vt:lpstr>PowerPoint 演示文稿</vt:lpstr>
      <vt:lpstr>PowerPoint 演示文稿</vt:lpstr>
      <vt:lpstr>讲师介绍</vt:lpstr>
      <vt:lpstr>BBC阴间滤镜</vt:lpstr>
      <vt:lpstr>什么是Bitmap</vt:lpstr>
      <vt:lpstr>MediaCodec硬解是用的CPU解码吗？</vt:lpstr>
      <vt:lpstr>MediaPlayer播放架构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实际上的Bitmap</vt:lpstr>
      <vt:lpstr>PowerPoint 演示文稿</vt:lpstr>
      <vt:lpstr>谢谢观看</vt:lpstr>
      <vt:lpstr>PowerPoint 演示文稿</vt:lpstr>
      <vt:lpstr>谢谢观看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css布局</dc:title>
  <dc:creator>刘碎春</dc:creator>
  <cp:lastModifiedBy>Windows 用户</cp:lastModifiedBy>
  <cp:revision>1964</cp:revision>
  <dcterms:created xsi:type="dcterms:W3CDTF">2014-06-24T08:28:00Z</dcterms:created>
  <dcterms:modified xsi:type="dcterms:W3CDTF">2021-02-27T12:30:42Z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2052-11.1.0.9584</vt:lpwstr>
  </property>
</Properties>
</file>