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9"/>
  </p:notesMasterIdLst>
  <p:handoutMasterIdLst>
    <p:handoutMasterId r:id="rId40"/>
  </p:handoutMasterIdLst>
  <p:sldIdLst>
    <p:sldId id="321" r:id="rId2"/>
    <p:sldId id="669" r:id="rId3"/>
    <p:sldId id="725" r:id="rId4"/>
    <p:sldId id="726" r:id="rId5"/>
    <p:sldId id="671" r:id="rId6"/>
    <p:sldId id="737" r:id="rId7"/>
    <p:sldId id="736" r:id="rId8"/>
    <p:sldId id="710" r:id="rId9"/>
    <p:sldId id="711" r:id="rId10"/>
    <p:sldId id="697" r:id="rId11"/>
    <p:sldId id="428" r:id="rId12"/>
    <p:sldId id="727" r:id="rId13"/>
    <p:sldId id="728" r:id="rId14"/>
    <p:sldId id="730" r:id="rId15"/>
    <p:sldId id="733" r:id="rId16"/>
    <p:sldId id="734" r:id="rId17"/>
    <p:sldId id="664" r:id="rId18"/>
    <p:sldId id="702" r:id="rId19"/>
    <p:sldId id="680" r:id="rId20"/>
    <p:sldId id="678" r:id="rId21"/>
    <p:sldId id="739" r:id="rId22"/>
    <p:sldId id="740" r:id="rId23"/>
    <p:sldId id="741" r:id="rId24"/>
    <p:sldId id="742" r:id="rId25"/>
    <p:sldId id="743" r:id="rId26"/>
    <p:sldId id="744" r:id="rId27"/>
    <p:sldId id="745" r:id="rId28"/>
    <p:sldId id="746" r:id="rId29"/>
    <p:sldId id="747" r:id="rId30"/>
    <p:sldId id="748" r:id="rId31"/>
    <p:sldId id="749" r:id="rId32"/>
    <p:sldId id="750" r:id="rId33"/>
    <p:sldId id="751" r:id="rId34"/>
    <p:sldId id="752" r:id="rId35"/>
    <p:sldId id="753" r:id="rId36"/>
    <p:sldId id="754" r:id="rId37"/>
    <p:sldId id="755" r:id="rId38"/>
  </p:sldIdLst>
  <p:sldSz cx="23039388" cy="129603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8CA6741-D517-47A3-B4C6-5CB7F7DC5A2E}">
          <p14:sldIdLst>
            <p14:sldId id="321"/>
            <p14:sldId id="669"/>
            <p14:sldId id="725"/>
            <p14:sldId id="726"/>
            <p14:sldId id="671"/>
            <p14:sldId id="737"/>
            <p14:sldId id="736"/>
            <p14:sldId id="710"/>
            <p14:sldId id="711"/>
            <p14:sldId id="697"/>
            <p14:sldId id="428"/>
            <p14:sldId id="727"/>
            <p14:sldId id="728"/>
            <p14:sldId id="730"/>
            <p14:sldId id="733"/>
            <p14:sldId id="734"/>
            <p14:sldId id="664"/>
            <p14:sldId id="702"/>
            <p14:sldId id="680"/>
            <p14:sldId id="678"/>
            <p14:sldId id="739"/>
            <p14:sldId id="740"/>
            <p14:sldId id="741"/>
            <p14:sldId id="742"/>
            <p14:sldId id="743"/>
            <p14:sldId id="744"/>
            <p14:sldId id="745"/>
            <p14:sldId id="746"/>
            <p14:sldId id="747"/>
            <p14:sldId id="748"/>
            <p14:sldId id="749"/>
            <p14:sldId id="750"/>
            <p14:sldId id="751"/>
            <p14:sldId id="752"/>
            <p14:sldId id="753"/>
            <p14:sldId id="754"/>
            <p14:sldId id="75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69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896"/>
    <a:srgbClr val="4D4D4D"/>
    <a:srgbClr val="297FD5"/>
    <a:srgbClr val="7F8FA9"/>
    <a:srgbClr val="000000"/>
    <a:srgbClr val="1577BA"/>
    <a:srgbClr val="2B5259"/>
    <a:srgbClr val="090A3C"/>
    <a:srgbClr val="6F7378"/>
    <a:srgbClr val="0F1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896" autoAdjust="0"/>
  </p:normalViewPr>
  <p:slideViewPr>
    <p:cSldViewPr>
      <p:cViewPr varScale="1">
        <p:scale>
          <a:sx n="62" d="100"/>
          <a:sy n="62" d="100"/>
        </p:scale>
        <p:origin x="31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802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693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DAC0-913F-4CFB-852F-43CCF0357516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1DBA-2A2E-4F32-BB14-713FAEE65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62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B019A-55AE-4BF7-B4D3-0D825A3F122A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46743-8D4B-4DFC-A9C0-210E1C1A6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3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google.cn/reference/android/media/MediaCodec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 开场白</a:t>
            </a:r>
          </a:p>
        </p:txBody>
      </p:sp>
    </p:spTree>
    <p:extLst>
      <p:ext uri="{BB962C8B-B14F-4D97-AF65-F5344CB8AC3E}">
        <p14:creationId xmlns:p14="http://schemas.microsoft.com/office/powerpoint/2010/main" val="787226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https://developer.android.google.cn/reference/android/media/MediaCodec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0084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74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05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585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544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009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92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50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544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82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392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701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034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400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84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28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06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121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4</a:t>
            </a:r>
            <a:r>
              <a:rPr lang="zh-CN" altLang="en-US"/>
              <a:t>、 课程目标</a:t>
            </a:r>
          </a:p>
        </p:txBody>
      </p:sp>
    </p:spTree>
    <p:extLst>
      <p:ext uri="{BB962C8B-B14F-4D97-AF65-F5344CB8AC3E}">
        <p14:creationId xmlns:p14="http://schemas.microsoft.com/office/powerpoint/2010/main" val="2435258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17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5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49282E3-8B8D-4B1F-84B1-46FA92F43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9924" y="2121058"/>
            <a:ext cx="17279541" cy="4512122"/>
          </a:xfrm>
        </p:spPr>
        <p:txBody>
          <a:bodyPr anchor="b"/>
          <a:lstStyle>
            <a:lvl1pPr algn="ctr"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8D8608C2-ED2A-4C6A-AB89-F46CC8C99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9924" y="6807185"/>
            <a:ext cx="17279541" cy="3129084"/>
          </a:xfrm>
        </p:spPr>
        <p:txBody>
          <a:bodyPr/>
          <a:lstStyle>
            <a:lvl1pPr marL="0" indent="0" algn="ctr">
              <a:buNone/>
              <a:defRPr sz="4535"/>
            </a:lvl1pPr>
            <a:lvl2pPr marL="863971" indent="0" algn="ctr">
              <a:buNone/>
              <a:defRPr sz="3779"/>
            </a:lvl2pPr>
            <a:lvl3pPr marL="1727942" indent="0" algn="ctr">
              <a:buNone/>
              <a:defRPr sz="3401"/>
            </a:lvl3pPr>
            <a:lvl4pPr marL="2591913" indent="0" algn="ctr">
              <a:buNone/>
              <a:defRPr sz="3024"/>
            </a:lvl4pPr>
            <a:lvl5pPr marL="3455883" indent="0" algn="ctr">
              <a:buNone/>
              <a:defRPr sz="3024"/>
            </a:lvl5pPr>
            <a:lvl6pPr marL="4319854" indent="0" algn="ctr">
              <a:buNone/>
              <a:defRPr sz="3024"/>
            </a:lvl6pPr>
            <a:lvl7pPr marL="5183825" indent="0" algn="ctr">
              <a:buNone/>
              <a:defRPr sz="3024"/>
            </a:lvl7pPr>
            <a:lvl8pPr marL="6047796" indent="0" algn="ctr">
              <a:buNone/>
              <a:defRPr sz="3024"/>
            </a:lvl8pPr>
            <a:lvl9pPr marL="6911767" indent="0" algn="ctr">
              <a:buNone/>
              <a:defRPr sz="3024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91B1BE7-D128-4C61-B201-3867EF75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3376C00-A104-44DC-9EB5-3DCD8170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FECE43-707A-439E-A27B-426A9A60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6755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826C720-706C-4EBD-A492-E3A7844D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C86093E-9668-4FF4-8E5F-172B604E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9CA1FC3-9C94-4F50-A644-E0FFD7AF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F256C60-BD93-4EBE-A077-8B120401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44FF5A8-525D-428B-9A46-34F5DA93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9378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C3DA0C8-80A6-408C-9302-8C70D7B1C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6487562" y="690018"/>
            <a:ext cx="4967868" cy="109832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2EDC558-6C06-4A6E-A7A9-955BE0470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3958" y="690018"/>
            <a:ext cx="14615612" cy="1098329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6D4AB11-9001-493C-AE64-B98D46ED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E83C42-6CAC-4E87-B5F3-3EB403F7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90B83C1-2E73-4B31-9F61-4616310B1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591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3815185" y="12067752"/>
            <a:ext cx="8895440" cy="806509"/>
            <a:chOff x="13815185" y="12067752"/>
            <a:chExt cx="8895440" cy="806509"/>
          </a:xfrm>
        </p:grpSpPr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9BA6A0B2-7212-4940-B20B-F4D59FD12162}"/>
                </a:ext>
              </a:extLst>
            </p:cNvPr>
            <p:cNvGrpSpPr/>
            <p:nvPr userDrawn="1"/>
          </p:nvGrpSpPr>
          <p:grpSpPr>
            <a:xfrm>
              <a:off x="14759692" y="12228510"/>
              <a:ext cx="7950933" cy="475658"/>
              <a:chOff x="15969848" y="12230840"/>
              <a:chExt cx="6480820" cy="475658"/>
            </a:xfrm>
          </p:grpSpPr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id="{C1BD0C29-A1CB-432B-BD72-BD1C560C6B22}"/>
                  </a:ext>
                </a:extLst>
              </p:cNvPr>
              <p:cNvSpPr txBox="1"/>
              <p:nvPr userDrawn="1"/>
            </p:nvSpPr>
            <p:spPr>
              <a:xfrm>
                <a:off x="15969848" y="12244833"/>
                <a:ext cx="34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AA59E0D3-D086-4C73-A629-108E4B253682}"/>
                  </a:ext>
                </a:extLst>
              </p:cNvPr>
              <p:cNvSpPr txBox="1"/>
              <p:nvPr userDrawn="1"/>
            </p:nvSpPr>
            <p:spPr>
              <a:xfrm>
                <a:off x="19264890" y="12230840"/>
                <a:ext cx="3185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1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2" name="矩形 1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11" name="标题占位符 1">
            <a:extLst>
              <a:ext uri="{FF2B5EF4-FFF2-40B4-BE49-F238E27FC236}">
                <a16:creationId xmlns="" xmlns:a16="http://schemas.microsoft.com/office/drawing/2014/main" id="{EA6C54D6-C8C8-4305-995F-2B10D81B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08" y="519000"/>
            <a:ext cx="21599654" cy="110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0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13815185" y="12067752"/>
            <a:ext cx="8895440" cy="806509"/>
            <a:chOff x="13815185" y="12067752"/>
            <a:chExt cx="8895440" cy="806509"/>
          </a:xfrm>
        </p:grpSpPr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9BA6A0B2-7212-4940-B20B-F4D59FD12162}"/>
                </a:ext>
              </a:extLst>
            </p:cNvPr>
            <p:cNvGrpSpPr/>
            <p:nvPr userDrawn="1"/>
          </p:nvGrpSpPr>
          <p:grpSpPr>
            <a:xfrm>
              <a:off x="14759692" y="12228510"/>
              <a:ext cx="7950933" cy="475658"/>
              <a:chOff x="15969848" y="12230840"/>
              <a:chExt cx="6480820" cy="475658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="" xmlns:a16="http://schemas.microsoft.com/office/drawing/2014/main" id="{C1BD0C29-A1CB-432B-BD72-BD1C560C6B22}"/>
                  </a:ext>
                </a:extLst>
              </p:cNvPr>
              <p:cNvSpPr txBox="1"/>
              <p:nvPr userDrawn="1"/>
            </p:nvSpPr>
            <p:spPr>
              <a:xfrm>
                <a:off x="15969848" y="12244833"/>
                <a:ext cx="34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id="{AA59E0D3-D086-4C73-A629-108E4B253682}"/>
                  </a:ext>
                </a:extLst>
              </p:cNvPr>
              <p:cNvSpPr txBox="1"/>
              <p:nvPr userDrawn="1"/>
            </p:nvSpPr>
            <p:spPr>
              <a:xfrm>
                <a:off x="19264890" y="12230840"/>
                <a:ext cx="3185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3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2" name="矩形 1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11" name="标题占位符 1">
            <a:extLst>
              <a:ext uri="{FF2B5EF4-FFF2-40B4-BE49-F238E27FC236}">
                <a16:creationId xmlns="" xmlns:a16="http://schemas.microsoft.com/office/drawing/2014/main" id="{EA6C54D6-C8C8-4305-995F-2B10D81B9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08" y="519000"/>
            <a:ext cx="21599654" cy="110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单击此处编辑标题样式</a:t>
            </a:r>
          </a:p>
        </p:txBody>
      </p:sp>
      <p:sp>
        <p:nvSpPr>
          <p:cNvPr id="6" name="文本占位符 10">
            <a:extLst>
              <a:ext uri="{FF2B5EF4-FFF2-40B4-BE49-F238E27FC236}">
                <a16:creationId xmlns="" xmlns:a16="http://schemas.microsoft.com/office/drawing/2014/main" id="{BC0E6AFA-BE06-4A56-B047-70A6D6CA60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5662" y="2232004"/>
            <a:ext cx="19648063" cy="9828172"/>
          </a:xfrm>
          <a:prstGeom prst="rect">
            <a:avLst/>
          </a:prstGeom>
        </p:spPr>
        <p:txBody>
          <a:bodyPr/>
          <a:lstStyle>
            <a:lvl1pPr marL="863578" indent="-863578">
              <a:buClr>
                <a:srgbClr val="1577BA"/>
              </a:buClr>
              <a:buFont typeface="Arial" panose="020B0604020202020204" pitchFamily="34" charset="0"/>
              <a:buChar char="•"/>
              <a:defRPr lang="zh-CN" altLang="en-US" sz="6400" b="0" kern="12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>
              <a:defRPr sz="4800"/>
            </a:lvl2pPr>
          </a:lstStyle>
          <a:p>
            <a:pPr marL="863578" lvl="0" indent="-863578" algn="l" defTabSz="2303722" rtl="0" eaLnBrk="1" latinLnBrk="0" hangingPunct="1">
              <a:lnSpc>
                <a:spcPct val="150000"/>
              </a:lnSpc>
              <a:spcBef>
                <a:spcPts val="247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编辑文本样式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108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348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828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4037037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575305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11640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B5593B8-22E2-46F9-91A6-F313B203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5554BED-F445-4F0E-9891-BC3CE9C04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AA24DFD-E769-4DCE-BA8F-B26DA098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15AD33A-AD5E-4623-B0D2-824106B4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4B2FBED-DC87-44FE-B2C7-60CFDB3E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05722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203171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3569382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055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268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092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01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ACD073-5CB6-421F-90FF-73B57945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958" y="3231089"/>
            <a:ext cx="19871472" cy="5391145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266875B-E1A3-4C2A-BE3C-AADFC7AD7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1958" y="8673236"/>
            <a:ext cx="19871472" cy="2835076"/>
          </a:xfrm>
        </p:spPr>
        <p:txBody>
          <a:bodyPr/>
          <a:lstStyle>
            <a:lvl1pPr marL="0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1pPr>
            <a:lvl2pPr marL="863971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2pPr>
            <a:lvl3pPr marL="1727942" indent="0">
              <a:buNone/>
              <a:defRPr sz="3401">
                <a:solidFill>
                  <a:schemeClr val="tx1">
                    <a:tint val="75000"/>
                  </a:schemeClr>
                </a:solidFill>
              </a:defRPr>
            </a:lvl3pPr>
            <a:lvl4pPr marL="259191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4pPr>
            <a:lvl5pPr marL="345588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5pPr>
            <a:lvl6pPr marL="4319854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6pPr>
            <a:lvl7pPr marL="5183825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7pPr>
            <a:lvl8pPr marL="6047796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8pPr>
            <a:lvl9pPr marL="6911767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0DDD003-20AD-47C5-B54D-1C682F1F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64A3E55-3CD2-42CD-A501-15AC6AA3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0722275-D3FC-4596-9770-D08573D6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7043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1698859-49B0-4B7F-869E-032F79FB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577CB95-0C20-4B37-9414-CFB378595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3958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8682EB9-268D-4B57-BD9A-3D61C88EC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63690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ACC0AAD-2071-4B38-AA7D-1FBE7E14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E74A773-31D7-4D75-A372-1C064CD9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4CBEE25-D204-4471-9438-961B0B5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7139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EE5502C-3B0C-4B02-A414-81DF1905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59" y="690019"/>
            <a:ext cx="19871472" cy="25050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DF04704-7C32-4246-AC18-8CDD9BF6D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6960" y="3177087"/>
            <a:ext cx="9746740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1BB3DEA-BFC9-4231-BFBE-80499F246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6960" y="4734128"/>
            <a:ext cx="9746740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C4E6BD28-5582-43AE-AB67-34F9DFDF8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663690" y="3177087"/>
            <a:ext cx="9794741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2B281AAB-BCF6-4291-8D7E-269AFF698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663690" y="4734128"/>
            <a:ext cx="9794741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FC1F4C6-ACD2-431A-BEA9-029F7D54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5CC6F6B-08B8-4D46-B033-7C43DF4D4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B5ED0D3-8140-474A-947D-5BC47A34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2794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3E74FC1-9D17-4335-8A63-F3D799BF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8ED7DFC0-A498-48BE-9043-E9B9DB5CA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7DCAC06C-48CB-4A7B-9023-AB77F499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168FCC90-490C-4729-8D6A-72FE62CD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440B7B46-19A4-418B-868F-CF0AE3E3B52D}"/>
              </a:ext>
            </a:extLst>
          </p:cNvPr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</p:spTree>
    <p:extLst>
      <p:ext uri="{BB962C8B-B14F-4D97-AF65-F5344CB8AC3E}">
        <p14:creationId xmlns:p14="http://schemas.microsoft.com/office/powerpoint/2010/main" val="323528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CCE6601-4BCE-4FD4-96B8-F48FD175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CB55EDDF-5AC2-43CC-B9FE-7C302754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9B0BA2A-93D5-4242-BABF-F51590BE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814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4BDD72A-7666-49A9-A019-DCEECA87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49F0111-5005-41FE-977E-174BF4C9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>
              <a:defRPr sz="6047"/>
            </a:lvl1pPr>
            <a:lvl2pPr>
              <a:defRPr sz="5291"/>
            </a:lvl2pPr>
            <a:lvl3pPr>
              <a:defRPr sz="4535"/>
            </a:lvl3pPr>
            <a:lvl4pPr>
              <a:defRPr sz="3779"/>
            </a:lvl4pPr>
            <a:lvl5pPr>
              <a:defRPr sz="3779"/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D415857-2CA1-4655-8977-C2302B7DA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2EF10C8-2A42-4A49-AA6D-7227F4C1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B60FFEB-B3FB-4500-A47E-89686716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B3CB5BE-70CA-4DFA-87B4-6848EB2A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468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35D32AE-5CD1-4370-B86F-075669EA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D65391CF-B324-4F3C-B0BE-265226F4C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 marL="0" indent="0">
              <a:buNone/>
              <a:defRPr sz="6047"/>
            </a:lvl1pPr>
            <a:lvl2pPr marL="863971" indent="0">
              <a:buNone/>
              <a:defRPr sz="5291"/>
            </a:lvl2pPr>
            <a:lvl3pPr marL="1727942" indent="0">
              <a:buNone/>
              <a:defRPr sz="4535"/>
            </a:lvl3pPr>
            <a:lvl4pPr marL="2591913" indent="0">
              <a:buNone/>
              <a:defRPr sz="3779"/>
            </a:lvl4pPr>
            <a:lvl5pPr marL="3455883" indent="0">
              <a:buNone/>
              <a:defRPr sz="3779"/>
            </a:lvl5pPr>
            <a:lvl6pPr marL="4319854" indent="0">
              <a:buNone/>
              <a:defRPr sz="3779"/>
            </a:lvl6pPr>
            <a:lvl7pPr marL="5183825" indent="0">
              <a:buNone/>
              <a:defRPr sz="3779"/>
            </a:lvl7pPr>
            <a:lvl8pPr marL="6047796" indent="0">
              <a:buNone/>
              <a:defRPr sz="3779"/>
            </a:lvl8pPr>
            <a:lvl9pPr marL="6911767" indent="0">
              <a:buNone/>
              <a:defRPr sz="3779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6A6D082-052D-40EE-B78C-68C0C4357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B13C8BF-75CB-4319-ACE4-7D77AD29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B63A3AF-9AFF-4D55-8C2B-32FB8FDE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77B6167-A360-4368-BEA0-23F5DDA0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462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BC0F57BF-37FB-4CB6-903B-464CA7EB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958" y="690019"/>
            <a:ext cx="19871472" cy="25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431A91A-5BFA-4DF1-8581-DC86148A1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958" y="3450093"/>
            <a:ext cx="19871472" cy="822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894281D-B287-407A-9369-7378652F3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395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84F8-6015-41F6-B7C9-6E32EB8C507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717A8E9-48DA-4B1F-8856-7C50D3681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1798" y="12012325"/>
            <a:ext cx="7775793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313D997-5809-42E4-9558-8E9B47FB5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7156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0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9" r:id="rId16"/>
    <p:sldLayoutId id="2147483674" r:id="rId17"/>
    <p:sldLayoutId id="2147483675" r:id="rId18"/>
    <p:sldLayoutId id="2147483677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sldNum="0" hdr="0" dt="0"/>
  <p:txStyles>
    <p:titleStyle>
      <a:lvl1pPr algn="l" defTabSz="1727942" rtl="0" eaLnBrk="1" latinLnBrk="0" hangingPunct="1">
        <a:lnSpc>
          <a:spcPct val="90000"/>
        </a:lnSpc>
        <a:spcBef>
          <a:spcPct val="0"/>
        </a:spcBef>
        <a:buNone/>
        <a:defRPr sz="83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5" indent="-431985" algn="l" defTabSz="1727942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1pPr>
      <a:lvl2pPr marL="1295956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159927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779" kern="1200">
          <a:solidFill>
            <a:schemeClr val="tx1"/>
          </a:solidFill>
          <a:latin typeface="+mn-lt"/>
          <a:ea typeface="+mn-ea"/>
          <a:cs typeface="+mn-cs"/>
        </a:defRPr>
      </a:lvl3pPr>
      <a:lvl4pPr marL="3023898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887869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75184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61581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479781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7343752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1pPr>
      <a:lvl2pPr marL="863971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2pPr>
      <a:lvl3pPr marL="1727942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3pPr>
      <a:lvl4pPr marL="259191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45588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319854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183825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047796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6911767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6.png"/><Relationship Id="rId4" Type="http://schemas.openxmlformats.org/officeDocument/2006/relationships/hyperlink" Target="http://rtmpdump.mplayerhq.h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图: 过程 15"/>
          <p:cNvSpPr/>
          <p:nvPr/>
        </p:nvSpPr>
        <p:spPr>
          <a:xfrm>
            <a:off x="0" y="10260439"/>
            <a:ext cx="23039469" cy="2699911"/>
          </a:xfrm>
          <a:prstGeom prst="flowChartProcess">
            <a:avLst/>
          </a:prstGeom>
          <a:solidFill>
            <a:srgbClr val="87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97D501F0-FA97-4424-A9C8-A6EA4D49898C}"/>
              </a:ext>
            </a:extLst>
          </p:cNvPr>
          <p:cNvGrpSpPr/>
          <p:nvPr/>
        </p:nvGrpSpPr>
        <p:grpSpPr>
          <a:xfrm>
            <a:off x="3836180" y="4500175"/>
            <a:ext cx="15367028" cy="4980305"/>
            <a:chOff x="5266365" y="4481724"/>
            <a:chExt cx="13633330" cy="4980305"/>
          </a:xfrm>
        </p:grpSpPr>
        <p:sp>
          <p:nvSpPr>
            <p:cNvPr id="10" name="TextBox 29">
              <a:extLst>
                <a:ext uri="{FF2B5EF4-FFF2-40B4-BE49-F238E27FC236}">
                  <a16:creationId xmlns="" xmlns:a16="http://schemas.microsoft.com/office/drawing/2014/main" id="{F9D43B12-AC98-4BB4-933D-F127548715CE}"/>
                </a:ext>
              </a:extLst>
            </p:cNvPr>
            <p:cNvSpPr txBox="1"/>
            <p:nvPr/>
          </p:nvSpPr>
          <p:spPr>
            <a:xfrm>
              <a:off x="5266365" y="4481724"/>
              <a:ext cx="13633330" cy="1585153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altLang="zh-CN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《android</a:t>
              </a:r>
              <a:r>
                <a:rPr lang="zh-CN" altLang="en-US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移动互联网高级开发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》</a:t>
              </a:r>
              <a:endParaRPr lang="zh-CN" altLang="en-US" sz="80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53">
              <a:extLst>
                <a:ext uri="{FF2B5EF4-FFF2-40B4-BE49-F238E27FC236}">
                  <a16:creationId xmlns="" xmlns:a16="http://schemas.microsoft.com/office/drawing/2014/main" id="{371E43EE-F17E-4BD8-91BC-7673B2926E02}"/>
                </a:ext>
              </a:extLst>
            </p:cNvPr>
            <p:cNvSpPr txBox="1"/>
            <p:nvPr/>
          </p:nvSpPr>
          <p:spPr>
            <a:xfrm>
              <a:off x="6460865" y="6385171"/>
              <a:ext cx="10935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直播公开课</a:t>
              </a:r>
            </a:p>
          </p:txBody>
        </p:sp>
        <p:sp>
          <p:nvSpPr>
            <p:cNvPr id="17" name="TextBox 53">
              <a:extLst>
                <a:ext uri="{FF2B5EF4-FFF2-40B4-BE49-F238E27FC236}">
                  <a16:creationId xmlns="" xmlns:a16="http://schemas.microsoft.com/office/drawing/2014/main" id="{F9DF0C96-B9CE-45CD-B3CE-CD65703A3DCD}"/>
                </a:ext>
              </a:extLst>
            </p:cNvPr>
            <p:cNvSpPr txBox="1"/>
            <p:nvPr/>
          </p:nvSpPr>
          <p:spPr>
            <a:xfrm>
              <a:off x="6615530" y="8815698"/>
              <a:ext cx="1093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用代码码出自己牛逼的人生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Noto Sans CJK SC Medium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039803" y="1465187"/>
            <a:ext cx="10453405" cy="1729988"/>
            <a:chOff x="7039803" y="1465187"/>
            <a:chExt cx="10453405" cy="1729988"/>
          </a:xfrm>
        </p:grpSpPr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5C12BDFC-3B32-44E8-B922-9E5F28858A76}"/>
                </a:ext>
              </a:extLst>
            </p:cNvPr>
            <p:cNvGrpSpPr/>
            <p:nvPr/>
          </p:nvGrpSpPr>
          <p:grpSpPr>
            <a:xfrm>
              <a:off x="7039803" y="1715925"/>
              <a:ext cx="4845398" cy="1276993"/>
              <a:chOff x="5624694" y="1705372"/>
              <a:chExt cx="4845398" cy="1276993"/>
            </a:xfrm>
          </p:grpSpPr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7CFD3F3B-22A9-43D9-92D9-0F4143BD8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4694" y="1705372"/>
                <a:ext cx="3800574" cy="1276993"/>
              </a:xfrm>
              <a:prstGeom prst="rect">
                <a:avLst/>
              </a:prstGeom>
            </p:spPr>
          </p:pic>
          <p:sp>
            <p:nvSpPr>
              <p:cNvPr id="14" name="十字形 13">
                <a:extLst>
                  <a:ext uri="{FF2B5EF4-FFF2-40B4-BE49-F238E27FC236}">
                    <a16:creationId xmlns="" xmlns:a16="http://schemas.microsoft.com/office/drawing/2014/main" id="{14A66B0D-B6B1-4CA2-A936-35E77C56E115}"/>
                  </a:ext>
                </a:extLst>
              </p:cNvPr>
              <p:cNvSpPr/>
              <p:nvPr/>
            </p:nvSpPr>
            <p:spPr>
              <a:xfrm>
                <a:off x="9930092" y="2073868"/>
                <a:ext cx="540000" cy="540000"/>
              </a:xfrm>
              <a:prstGeom prst="plus">
                <a:avLst>
                  <a:gd name="adj" fmla="val 42882"/>
                </a:avLst>
              </a:prstGeom>
              <a:solidFill>
                <a:srgbClr val="15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577B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8" name="图片 17" descr="logo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90025" y="1465187"/>
              <a:ext cx="1729988" cy="172998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2779694" y="1610361"/>
              <a:ext cx="4713514" cy="127699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b="1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码牛学院</a:t>
              </a:r>
              <a:endParaRPr lang="en-US" altLang="zh-CN" sz="36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代码成就人生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1248" y="10531662"/>
            <a:ext cx="2369510" cy="2427632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1248" y="7900824"/>
            <a:ext cx="2369510" cy="2427632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1248" y="5266353"/>
            <a:ext cx="2369510" cy="2427632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1248" y="2631885"/>
            <a:ext cx="2369510" cy="2427632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1248" y="1050"/>
            <a:ext cx="2369510" cy="242400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22347034" y="10531662"/>
            <a:ext cx="691108" cy="2427632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22347034" y="7900824"/>
            <a:ext cx="691108" cy="2427632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22347034" y="5266353"/>
            <a:ext cx="691108" cy="2427632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22347034" y="2631885"/>
            <a:ext cx="691108" cy="2427632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22347034" y="1050"/>
            <a:ext cx="691108" cy="242400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2371288" y="1463"/>
            <a:ext cx="7167347" cy="1487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69" dirty="0" smtClean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马上要开班啦</a:t>
            </a:r>
            <a:endParaRPr lang="zh-CN" altLang="en-US" sz="9069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899103" y="9166615"/>
            <a:ext cx="55996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400" dirty="0"/>
              <a:t>叮当老师的</a:t>
            </a:r>
            <a:r>
              <a:rPr lang="en-US" altLang="zh-CN" sz="3400" dirty="0"/>
              <a:t>QQ</a:t>
            </a:r>
            <a:r>
              <a:rPr lang="zh-CN" altLang="en-US" sz="3400" dirty="0"/>
              <a:t>：</a:t>
            </a:r>
            <a:r>
              <a:rPr lang="en-US" altLang="zh-CN" sz="3400" dirty="0"/>
              <a:t>1979846055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9694" y="3735175"/>
            <a:ext cx="4725000" cy="50182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10" y="1213050"/>
            <a:ext cx="9342391" cy="1296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89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1578748" y="402534"/>
            <a:ext cx="21599655" cy="1100941"/>
          </a:xfrm>
          <a:prstGeom prst="rect">
            <a:avLst/>
          </a:prstGeom>
        </p:spPr>
        <p:txBody>
          <a:bodyPr vert="horz" lIns="121917" tIns="60959" rIns="121917" bIns="60959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533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908" y="519000"/>
            <a:ext cx="21599654" cy="1100967"/>
          </a:xfrm>
        </p:spPr>
        <p:txBody>
          <a:bodyPr/>
          <a:lstStyle/>
          <a:p>
            <a:r>
              <a:rPr lang="zh-CN" altLang="en-US" dirty="0"/>
              <a:t>你</a:t>
            </a:r>
            <a:r>
              <a:rPr lang="zh-CN" altLang="en-US" dirty="0" smtClean="0"/>
              <a:t>为什么学习音视频学不好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="" xmlns:a16="http://schemas.microsoft.com/office/drawing/2014/main" id="{BF9D7028-D0A1-4512-A862-597CDC3CC558}"/>
              </a:ext>
            </a:extLst>
          </p:cNvPr>
          <p:cNvSpPr/>
          <p:nvPr/>
        </p:nvSpPr>
        <p:spPr>
          <a:xfrm>
            <a:off x="1034694" y="2520175"/>
            <a:ext cx="21284868" cy="7830000"/>
          </a:xfrm>
          <a:prstGeom prst="roundRect">
            <a:avLst>
              <a:gd name="adj" fmla="val 49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内容占位符 2">
            <a:extLst>
              <a:ext uri="{FF2B5EF4-FFF2-40B4-BE49-F238E27FC236}">
                <a16:creationId xmlns="" xmlns:a16="http://schemas.microsoft.com/office/drawing/2014/main" id="{1D73E10A-8605-407B-900B-DFE4E639CD2A}"/>
              </a:ext>
            </a:extLst>
          </p:cNvPr>
          <p:cNvSpPr txBox="1">
            <a:spLocks/>
          </p:cNvSpPr>
          <p:nvPr/>
        </p:nvSpPr>
        <p:spPr>
          <a:xfrm>
            <a:off x="1691811" y="3195175"/>
            <a:ext cx="19970633" cy="5230825"/>
          </a:xfrm>
          <a:prstGeom prst="rect">
            <a:avLst/>
          </a:prstGeom>
        </p:spPr>
        <p:txBody>
          <a:bodyPr/>
          <a:lstStyle>
            <a:lvl1pPr marL="431985" indent="-431985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5956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927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98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7869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Font typeface="+mj-lt"/>
              <a:buAutoNum type="arabicPeriod"/>
            </a:pPr>
            <a:r>
              <a:rPr lang="zh-CN" altLang="en-US" sz="36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音</a:t>
            </a:r>
            <a:r>
              <a:rPr lang="zh-CN" altLang="en-US" sz="36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视频的博客，内容很多，所有的内容会告诉你使用</a:t>
            </a:r>
            <a:r>
              <a:rPr lang="en-US" altLang="zh-CN" sz="3600" dirty="0" err="1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FFmpeg</a:t>
            </a:r>
            <a:r>
              <a:rPr lang="en-US" altLang="zh-CN" sz="36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</a:t>
            </a:r>
            <a:r>
              <a:rPr lang="en-US" altLang="zh-CN" sz="3600" dirty="0" err="1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Api</a:t>
            </a:r>
            <a:r>
              <a:rPr lang="en-US" altLang="zh-CN" sz="36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36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和</a:t>
            </a:r>
            <a:r>
              <a:rPr lang="en-US" altLang="zh-CN" sz="3600" dirty="0" err="1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MediaCodec</a:t>
            </a:r>
            <a:r>
              <a:rPr lang="zh-CN" altLang="en-US" sz="36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的使用</a:t>
            </a:r>
            <a:endParaRPr lang="en-US" altLang="zh-CN" sz="3600" dirty="0" smtClean="0">
              <a:solidFill>
                <a:srgbClr val="4D4D4D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742950" indent="-742950" algn="just">
              <a:buFont typeface="+mj-lt"/>
              <a:buAutoNum type="arabicPeriod"/>
            </a:pPr>
            <a:endParaRPr lang="en-US" altLang="zh-CN" sz="3600" dirty="0">
              <a:solidFill>
                <a:srgbClr val="4D4D4D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zh-CN" altLang="en-US" sz="36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学完后发现并没有完整形成自己的技术体系。</a:t>
            </a:r>
            <a:r>
              <a:rPr lang="zh-CN" altLang="en-US" sz="36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音</a:t>
            </a:r>
            <a:r>
              <a:rPr lang="zh-CN" altLang="en-US" sz="36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视频开发的核心在于音视频。</a:t>
            </a:r>
            <a:endParaRPr lang="en-US" altLang="zh-CN" sz="3600" dirty="0" smtClean="0">
              <a:solidFill>
                <a:srgbClr val="4D4D4D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742950" indent="-742950" algn="just">
              <a:buFont typeface="+mj-lt"/>
              <a:buAutoNum type="arabicPeriod"/>
            </a:pPr>
            <a:endParaRPr lang="en-US" altLang="zh-CN" sz="3600" dirty="0" smtClean="0">
              <a:solidFill>
                <a:srgbClr val="4D4D4D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zh-CN" altLang="en-US" sz="36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音视频最难的部分是 编码，编码理解清楚了，关于音视频那套</a:t>
            </a:r>
            <a:r>
              <a:rPr lang="en-US" altLang="zh-CN" sz="3600" dirty="0" err="1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Api</a:t>
            </a:r>
            <a:r>
              <a:rPr lang="zh-CN" altLang="en-US" sz="36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自然而然的就理解了。</a:t>
            </a:r>
            <a:endParaRPr lang="en-US" altLang="zh-CN" sz="3600" dirty="0" smtClean="0">
              <a:solidFill>
                <a:srgbClr val="4D4D4D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742950" indent="-742950" algn="just">
              <a:buFont typeface="+mj-lt"/>
              <a:buAutoNum type="arabicPeriod"/>
            </a:pPr>
            <a:endParaRPr lang="en-US" altLang="zh-CN" sz="3600" dirty="0">
              <a:solidFill>
                <a:srgbClr val="4D4D4D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zh-CN" altLang="en-US" sz="36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是谁对音视频来进行编码呢，对！就是</a:t>
            </a:r>
            <a:r>
              <a:rPr lang="en-US" altLang="zh-CN" sz="36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H264  </a:t>
            </a:r>
            <a:r>
              <a:rPr lang="zh-CN" altLang="en-US" sz="36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36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对</a:t>
            </a:r>
            <a:r>
              <a:rPr lang="en-US" altLang="zh-CN" sz="36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H264</a:t>
            </a:r>
            <a:r>
              <a:rPr lang="zh-CN" altLang="en-US" sz="36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的理解程度，可以转换城你对整个音视频技术的理解深度</a:t>
            </a:r>
            <a:endParaRPr lang="zh-CN" altLang="en-US" sz="3600" dirty="0">
              <a:solidFill>
                <a:srgbClr val="4D4D4D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6255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8782" y="701129"/>
            <a:ext cx="2157543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en-US" altLang="zh-CN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RTMP</a:t>
            </a:r>
          </a:p>
        </p:txBody>
      </p: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78362" y="2592279"/>
            <a:ext cx="10905037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01" dirty="0"/>
              <a:t>Real Time Messaging Protocol</a:t>
            </a:r>
            <a:r>
              <a:rPr lang="zh-CN" altLang="en-US" sz="3401" dirty="0"/>
              <a:t>（实时消息传输协议）</a:t>
            </a:r>
            <a:endParaRPr kumimoji="1" lang="zh-CN" altLang="en-US" sz="3401" dirty="0"/>
          </a:p>
        </p:txBody>
      </p:sp>
      <p:sp>
        <p:nvSpPr>
          <p:cNvPr id="15" name="文本框 14"/>
          <p:cNvSpPr txBox="1"/>
          <p:nvPr/>
        </p:nvSpPr>
        <p:spPr>
          <a:xfrm>
            <a:off x="12918817" y="2592279"/>
            <a:ext cx="4546822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401" dirty="0"/>
              <a:t>基于</a:t>
            </a:r>
            <a:r>
              <a:rPr kumimoji="1" lang="en-US" altLang="zh-CN" sz="3401" dirty="0"/>
              <a:t>TCP</a:t>
            </a:r>
            <a:r>
              <a:rPr kumimoji="1" lang="zh-CN" altLang="en-US" sz="3401" dirty="0"/>
              <a:t>的应用层协议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694" y="3207960"/>
            <a:ext cx="9356788" cy="8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7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9017" y="701508"/>
            <a:ext cx="93042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en-US" altLang="zh-CN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LIBRTMP</a:t>
            </a: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48560" y="2535087"/>
            <a:ext cx="6756273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01" dirty="0">
                <a:hlinkClick r:id="rId4"/>
              </a:rPr>
              <a:t>http://rtmpdump.mplayerhq.hu/</a:t>
            </a:r>
            <a:endParaRPr kumimoji="1" lang="zh-CN" altLang="en-US" sz="3401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352" y="168824"/>
            <a:ext cx="7376034" cy="1137004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82732" y="3688797"/>
            <a:ext cx="10514866" cy="218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401" dirty="0"/>
              <a:t>C</a:t>
            </a:r>
            <a:r>
              <a:rPr kumimoji="1" lang="zh-CN" altLang="en-US" sz="3401" dirty="0"/>
              <a:t>语言开源</a:t>
            </a:r>
            <a:r>
              <a:rPr kumimoji="1" lang="en-US" altLang="zh-CN" sz="3401" dirty="0"/>
              <a:t>RTMP</a:t>
            </a:r>
            <a:r>
              <a:rPr kumimoji="1" lang="zh-CN" altLang="en-US" sz="3401" dirty="0"/>
              <a:t>库，封装 </a:t>
            </a:r>
            <a:r>
              <a:rPr kumimoji="1" lang="en-US" altLang="zh-CN" sz="3401" dirty="0"/>
              <a:t>Socket</a:t>
            </a:r>
            <a:r>
              <a:rPr kumimoji="1" lang="zh-CN" altLang="en-US" sz="3401" dirty="0"/>
              <a:t> 建立</a:t>
            </a:r>
            <a:r>
              <a:rPr kumimoji="1" lang="en-US" altLang="zh-CN" sz="3401" dirty="0"/>
              <a:t>TCP</a:t>
            </a:r>
            <a:r>
              <a:rPr kumimoji="1" lang="zh-CN" altLang="en-US" sz="3401" dirty="0"/>
              <a:t>通信，</a:t>
            </a:r>
            <a:endParaRPr kumimoji="1" lang="en-US" altLang="zh-CN" sz="3401" dirty="0"/>
          </a:p>
          <a:p>
            <a:r>
              <a:rPr kumimoji="1" lang="zh-CN" altLang="en-US" sz="3401" dirty="0"/>
              <a:t>并实现了</a:t>
            </a:r>
            <a:r>
              <a:rPr kumimoji="1" lang="en-US" altLang="zh-CN" sz="3401" dirty="0"/>
              <a:t>RTMP</a:t>
            </a:r>
            <a:r>
              <a:rPr kumimoji="1" lang="zh-CN" altLang="en-US" sz="3401" dirty="0"/>
              <a:t>数据的收发。</a:t>
            </a:r>
            <a:endParaRPr kumimoji="1" lang="en-US" altLang="zh-CN" sz="3401" dirty="0"/>
          </a:p>
          <a:p>
            <a:endParaRPr kumimoji="1" lang="en-US" altLang="zh-CN" sz="3401" dirty="0"/>
          </a:p>
          <a:p>
            <a:r>
              <a:rPr kumimoji="1" lang="zh-CN" altLang="en-US" sz="3401" dirty="0">
                <a:solidFill>
                  <a:srgbClr val="FF0000"/>
                </a:solidFill>
              </a:rPr>
              <a:t>正如 </a:t>
            </a:r>
            <a:r>
              <a:rPr kumimoji="1" lang="en-US" altLang="zh-CN" sz="3401" dirty="0">
                <a:solidFill>
                  <a:srgbClr val="FF0000"/>
                </a:solidFill>
              </a:rPr>
              <a:t>OKHTTP </a:t>
            </a:r>
            <a:r>
              <a:rPr kumimoji="1" lang="zh-CN" altLang="en-US" sz="3401" dirty="0">
                <a:solidFill>
                  <a:srgbClr val="FF0000"/>
                </a:solidFill>
              </a:rPr>
              <a:t>封装了</a:t>
            </a:r>
            <a:r>
              <a:rPr kumimoji="1" lang="en-US" altLang="zh-CN" sz="3401" dirty="0">
                <a:solidFill>
                  <a:srgbClr val="FF0000"/>
                </a:solidFill>
              </a:rPr>
              <a:t>Socket</a:t>
            </a:r>
            <a:r>
              <a:rPr kumimoji="1" lang="zh-CN" altLang="en-US" sz="3401" dirty="0">
                <a:solidFill>
                  <a:srgbClr val="FF0000"/>
                </a:solidFill>
              </a:rPr>
              <a:t>完成</a:t>
            </a:r>
            <a:r>
              <a:rPr kumimoji="1" lang="en-US" altLang="zh-CN" sz="3401" dirty="0">
                <a:solidFill>
                  <a:srgbClr val="FF0000"/>
                </a:solidFill>
              </a:rPr>
              <a:t>HTTP</a:t>
            </a:r>
            <a:r>
              <a:rPr kumimoji="1" lang="zh-CN" altLang="en-US" sz="3401" dirty="0">
                <a:solidFill>
                  <a:srgbClr val="FF0000"/>
                </a:solidFill>
              </a:rPr>
              <a:t>数据的收发！</a:t>
            </a:r>
          </a:p>
        </p:txBody>
      </p:sp>
    </p:spTree>
    <p:extLst>
      <p:ext uri="{BB962C8B-B14F-4D97-AF65-F5344CB8AC3E}">
        <p14:creationId xmlns:p14="http://schemas.microsoft.com/office/powerpoint/2010/main" val="5178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9017" y="701509"/>
            <a:ext cx="93042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en-US" altLang="zh-CN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RTMP</a:t>
            </a:r>
            <a:r>
              <a:rPr lang="zh-CN" altLang="en-US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直播实现流程</a:t>
            </a:r>
            <a:endParaRPr lang="en-US" altLang="zh-CN" sz="5036" dirty="0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393" y="3644871"/>
            <a:ext cx="16893092" cy="581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9017" y="701509"/>
            <a:ext cx="93042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en-US" altLang="zh-CN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RTMP</a:t>
            </a:r>
            <a:r>
              <a:rPr lang="zh-CN" altLang="en-US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视频包数据</a:t>
            </a:r>
            <a:endParaRPr lang="en-US" altLang="zh-CN" sz="5036" dirty="0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709" y="2251925"/>
            <a:ext cx="10244233" cy="26608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509" y="5265175"/>
            <a:ext cx="12793185" cy="6105836"/>
          </a:xfrm>
          <a:prstGeom prst="rect">
            <a:avLst/>
          </a:prstGeom>
        </p:spPr>
      </p:pic>
      <p:sp>
        <p:nvSpPr>
          <p:cNvPr id="2" name="左大括号 1"/>
          <p:cNvSpPr/>
          <p:nvPr/>
        </p:nvSpPr>
        <p:spPr>
          <a:xfrm rot="5400000">
            <a:off x="11605664" y="-798206"/>
            <a:ext cx="496153" cy="119180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88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9017" y="701509"/>
            <a:ext cx="93042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zh-CN" altLang="en-US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视频编码</a:t>
            </a:r>
            <a:r>
              <a:rPr lang="en-US" altLang="zh-CN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——H264</a:t>
            </a: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6412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48559" y="2274407"/>
            <a:ext cx="12203982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401" dirty="0"/>
              <a:t>视频编码格式，使用</a:t>
            </a:r>
            <a:r>
              <a:rPr kumimoji="1" lang="en-US" altLang="zh-CN" sz="3401" dirty="0"/>
              <a:t>H.264</a:t>
            </a:r>
            <a:r>
              <a:rPr kumimoji="1" lang="zh-CN" altLang="en-US" sz="3401" dirty="0"/>
              <a:t>编码算法</a:t>
            </a:r>
            <a:r>
              <a:rPr kumimoji="1" lang="en-US" altLang="zh-CN" sz="3401" dirty="0"/>
              <a:t>(</a:t>
            </a:r>
            <a:r>
              <a:rPr kumimoji="1" lang="zh-CN" altLang="en-US" sz="3401" dirty="0"/>
              <a:t>压缩算法</a:t>
            </a:r>
            <a:r>
              <a:rPr kumimoji="1" lang="en-US" altLang="zh-CN" sz="3401" dirty="0"/>
              <a:t>)</a:t>
            </a:r>
            <a:r>
              <a:rPr kumimoji="1" lang="zh-CN" altLang="en-US" sz="3401" dirty="0"/>
              <a:t>压缩视频数据。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887" y="3477910"/>
            <a:ext cx="19103492" cy="3191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87" y="7377175"/>
            <a:ext cx="14063626" cy="3383910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/>
        </p:nvGraphicFramePr>
        <p:xfrm>
          <a:off x="3260314" y="7353752"/>
          <a:ext cx="14956402" cy="362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6402"/>
              </a:tblGrid>
              <a:tr h="362150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6400"/>
                    </a:p>
                  </a:txBody>
                  <a:tcPr marL="172795" marR="172795" marT="86398" marB="8639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</a:t>
            </a:r>
            <a:r>
              <a:rPr lang="en-US" altLang="zh-CN" dirty="0" err="1" smtClean="0"/>
              <a:t>MediaCodec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07807AF-B76F-46E4-B72F-1032A91DD7F2}"/>
              </a:ext>
            </a:extLst>
          </p:cNvPr>
          <p:cNvGrpSpPr/>
          <p:nvPr/>
        </p:nvGrpSpPr>
        <p:grpSpPr>
          <a:xfrm>
            <a:off x="2429695" y="2763116"/>
            <a:ext cx="18179999" cy="7434118"/>
            <a:chOff x="2339695" y="2713929"/>
            <a:chExt cx="18179999" cy="743411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F7FD57A8-EBC2-4D34-9382-4700749070E5}"/>
                </a:ext>
              </a:extLst>
            </p:cNvPr>
            <p:cNvSpPr/>
            <p:nvPr/>
          </p:nvSpPr>
          <p:spPr>
            <a:xfrm>
              <a:off x="2339695" y="2713929"/>
              <a:ext cx="18179999" cy="7434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762000" dist="50800" dir="5400000" sx="101000" sy="101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xmlns="" id="{B93D995B-8464-41E5-80F3-05607ECF1D1F}"/>
                </a:ext>
              </a:extLst>
            </p:cNvPr>
            <p:cNvSpPr txBox="1"/>
            <p:nvPr/>
          </p:nvSpPr>
          <p:spPr>
            <a:xfrm>
              <a:off x="2812193" y="3415988"/>
              <a:ext cx="17707501" cy="55092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r>
                <a:rPr lang="en-US" altLang="zh-CN" sz="3200" dirty="0" err="1"/>
                <a:t>MediaCodec</a:t>
              </a:r>
              <a:r>
                <a:rPr lang="zh-CN" altLang="en-US" sz="3200" dirty="0"/>
                <a:t>是</a:t>
              </a:r>
              <a:r>
                <a:rPr lang="en-US" altLang="zh-CN" sz="3200" dirty="0"/>
                <a:t>Android</a:t>
              </a:r>
              <a:r>
                <a:rPr lang="zh-CN" altLang="en-US" sz="3200" dirty="0"/>
                <a:t>提供的用于对音视频进行编解码的类，它通过访问底层</a:t>
              </a:r>
              <a:r>
                <a:rPr lang="zh-CN" altLang="en-US" sz="3200" dirty="0" smtClean="0"/>
                <a:t>的</a:t>
              </a:r>
              <a:r>
                <a:rPr lang="zh-CN" altLang="en-US" sz="3200" dirty="0"/>
                <a:t>编解码器</a:t>
              </a:r>
              <a:r>
                <a:rPr lang="zh-CN" altLang="en-US" sz="3200" dirty="0" smtClean="0"/>
                <a:t>来实现音</a:t>
              </a:r>
              <a:endParaRPr lang="en-US" altLang="zh-CN" sz="3200" dirty="0" smtClean="0"/>
            </a:p>
            <a:p>
              <a:endParaRPr lang="en-US" altLang="zh-CN" sz="3200" dirty="0"/>
            </a:p>
            <a:p>
              <a:r>
                <a:rPr lang="zh-CN" altLang="en-US" sz="3200" dirty="0" smtClean="0"/>
                <a:t>视频的</a:t>
              </a:r>
              <a:r>
                <a:rPr lang="zh-CN" altLang="en-US" sz="3200" dirty="0"/>
                <a:t>功能。是</a:t>
              </a:r>
              <a:r>
                <a:rPr lang="en-US" altLang="zh-CN" sz="3200" dirty="0"/>
                <a:t>Android media</a:t>
              </a:r>
              <a:r>
                <a:rPr lang="zh-CN" altLang="en-US" sz="3200" dirty="0"/>
                <a:t>基础框架的</a:t>
              </a:r>
              <a:r>
                <a:rPr lang="zh-CN" altLang="en-US" sz="3200" dirty="0" smtClean="0"/>
                <a:t>一部分</a:t>
              </a:r>
              <a:endParaRPr lang="en-US" altLang="zh-CN" sz="3200" dirty="0" smtClean="0"/>
            </a:p>
            <a:p>
              <a:endParaRPr lang="en-US" altLang="zh-CN" sz="3200" dirty="0">
                <a:solidFill>
                  <a:schemeClr val="bg2">
                    <a:lumMod val="50000"/>
                  </a:schemeClr>
                </a:solidFill>
              </a:endParaRPr>
            </a:p>
            <a:p>
              <a:r>
                <a:rPr lang="zh-CN" altLang="en-US" sz="3200" dirty="0" smtClean="0">
                  <a:solidFill>
                    <a:schemeClr val="bg2">
                      <a:lumMod val="50000"/>
                    </a:schemeClr>
                  </a:solidFill>
                </a:rPr>
                <a:t>历程</a:t>
              </a:r>
              <a:r>
                <a:rPr lang="en-US" altLang="zh-CN" sz="3200" dirty="0" smtClean="0">
                  <a:solidFill>
                    <a:schemeClr val="bg2">
                      <a:lumMod val="50000"/>
                    </a:schemeClr>
                  </a:solidFill>
                </a:rPr>
                <a:t>:</a:t>
              </a:r>
            </a:p>
            <a:p>
              <a:endParaRPr lang="en-US" altLang="zh-CN" sz="3200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r>
                <a:rPr lang="en-US" altLang="zh-CN" sz="3200" dirty="0"/>
                <a:t>Android 4.1, API16</a:t>
              </a:r>
              <a:r>
                <a:rPr lang="zh-CN" altLang="en-US" sz="3200" dirty="0"/>
                <a:t>，</a:t>
              </a:r>
              <a:r>
                <a:rPr lang="en-US" altLang="zh-CN" sz="3200" dirty="0" err="1"/>
                <a:t>MediaCodec</a:t>
              </a:r>
              <a:r>
                <a:rPr lang="zh-CN" altLang="en-US" sz="3200" dirty="0"/>
                <a:t>的首个</a:t>
              </a:r>
              <a:r>
                <a:rPr lang="zh-CN" altLang="en-US" sz="3200" dirty="0" smtClean="0"/>
                <a:t>版本</a:t>
              </a:r>
              <a:endParaRPr lang="en-US" altLang="zh-CN" sz="3200" dirty="0"/>
            </a:p>
            <a:p>
              <a:endParaRPr lang="en-US" altLang="zh-CN" sz="3200" dirty="0" smtClean="0"/>
            </a:p>
            <a:p>
              <a:r>
                <a:rPr lang="en-US" altLang="zh-CN" sz="3200" dirty="0" smtClean="0"/>
                <a:t>Android </a:t>
              </a:r>
              <a:r>
                <a:rPr lang="en-US" altLang="zh-CN" sz="3200" dirty="0"/>
                <a:t>4.3, API18</a:t>
              </a:r>
              <a:r>
                <a:rPr lang="zh-CN" altLang="en-US" sz="3200" dirty="0"/>
                <a:t>，扩展了一种通过 </a:t>
              </a:r>
              <a:r>
                <a:rPr lang="en-US" altLang="zh-CN" sz="3200" dirty="0"/>
                <a:t>Surface </a:t>
              </a:r>
              <a:r>
                <a:rPr lang="zh-CN" altLang="en-US" sz="3200" dirty="0"/>
                <a:t>提供输入的方法（</a:t>
              </a:r>
              <a:r>
                <a:rPr lang="en-US" altLang="zh-CN" sz="3200" dirty="0" err="1"/>
                <a:t>createInputSurface</a:t>
              </a:r>
              <a:r>
                <a:rPr lang="zh-CN" altLang="en-US" sz="3200" dirty="0" smtClean="0"/>
                <a:t>），</a:t>
              </a:r>
              <a:endParaRPr lang="en-US" altLang="zh-CN" sz="3200" dirty="0" smtClean="0"/>
            </a:p>
            <a:p>
              <a:endParaRPr lang="en-US" altLang="zh-CN" sz="3200" dirty="0"/>
            </a:p>
            <a:p>
              <a:r>
                <a:rPr lang="en-US" altLang="zh-CN" sz="3200" dirty="0" smtClean="0"/>
                <a:t>Android </a:t>
              </a:r>
              <a:r>
                <a:rPr lang="en-US" altLang="zh-CN" sz="3200" dirty="0"/>
                <a:t>5.0, API21</a:t>
              </a:r>
              <a:r>
                <a:rPr lang="zh-CN" altLang="en-US" sz="3200" dirty="0"/>
                <a:t>，引入了“异步</a:t>
              </a:r>
              <a:r>
                <a:rPr lang="zh-CN" altLang="en-US" sz="3200" dirty="0" smtClean="0"/>
                <a:t>模式。</a:t>
              </a:r>
              <a:r>
                <a:rPr lang="en-US" altLang="zh-CN" sz="3200" dirty="0" smtClean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9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8800" dirty="0" err="1" smtClean="0"/>
              <a:t>MediaCodec</a:t>
            </a:r>
            <a:r>
              <a:rPr lang="zh-CN" altLang="en-US" sz="8800" dirty="0" smtClean="0"/>
              <a:t>通过</a:t>
            </a:r>
            <a:r>
              <a:rPr lang="zh-CN" altLang="en-US" sz="8800" dirty="0"/>
              <a:t>访问底层的编解码器</a:t>
            </a:r>
            <a:endParaRPr lang="zh-CN" altLang="en-US" dirty="0"/>
          </a:p>
        </p:txBody>
      </p:sp>
      <p:sp>
        <p:nvSpPr>
          <p:cNvPr id="7" name="文本框 10">
            <a:extLst>
              <a:ext uri="{FF2B5EF4-FFF2-40B4-BE49-F238E27FC236}">
                <a16:creationId xmlns:a16="http://schemas.microsoft.com/office/drawing/2014/main" xmlns="" id="{B93D995B-8464-41E5-80F3-05607ECF1D1F}"/>
              </a:ext>
            </a:extLst>
          </p:cNvPr>
          <p:cNvSpPr txBox="1"/>
          <p:nvPr/>
        </p:nvSpPr>
        <p:spPr>
          <a:xfrm>
            <a:off x="5579694" y="11880175"/>
            <a:ext cx="1770750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这里的底层指的是什么</a:t>
            </a:r>
            <a:r>
              <a:rPr lang="en-US" altLang="zh-CN" sz="2400" dirty="0" smtClean="0">
                <a:solidFill>
                  <a:srgbClr val="FF0000"/>
                </a:solidFill>
              </a:rPr>
              <a:t>?  Android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Sdk</a:t>
            </a:r>
            <a:r>
              <a:rPr lang="zh-CN" altLang="en-US" sz="2400" dirty="0" smtClean="0">
                <a:solidFill>
                  <a:srgbClr val="FF0000"/>
                </a:solidFill>
              </a:rPr>
              <a:t>层  </a:t>
            </a:r>
            <a:r>
              <a:rPr lang="en-US" altLang="zh-CN" sz="2400" dirty="0" smtClean="0">
                <a:solidFill>
                  <a:srgbClr val="FF0000"/>
                </a:solidFill>
              </a:rPr>
              <a:t>Native</a:t>
            </a:r>
            <a:r>
              <a:rPr lang="zh-CN" altLang="en-US" sz="2400" dirty="0" smtClean="0">
                <a:solidFill>
                  <a:srgbClr val="FF0000"/>
                </a:solidFill>
              </a:rPr>
              <a:t>层，还是</a:t>
            </a:r>
            <a:r>
              <a:rPr lang="en-US" altLang="zh-CN" sz="2400" dirty="0" smtClean="0">
                <a:solidFill>
                  <a:srgbClr val="FF0000"/>
                </a:solidFill>
              </a:rPr>
              <a:t>CPU</a:t>
            </a:r>
            <a:r>
              <a:rPr lang="zh-CN" altLang="en-US" sz="2400" dirty="0" smtClean="0">
                <a:solidFill>
                  <a:srgbClr val="FF0000"/>
                </a:solidFill>
              </a:rPr>
              <a:t>层</a:t>
            </a:r>
            <a:endParaRPr lang="en-US" altLang="zh-CN" sz="2400" dirty="0" smtClean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88" y="4410175"/>
            <a:ext cx="8030168" cy="505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MediaCodec</a:t>
            </a:r>
            <a:r>
              <a:rPr lang="zh-CN" altLang="en-US" dirty="0" smtClean="0"/>
              <a:t>硬解是用的</a:t>
            </a:r>
            <a:r>
              <a:rPr lang="en-US" altLang="zh-CN" dirty="0" smtClean="0"/>
              <a:t>CPU</a:t>
            </a:r>
            <a:r>
              <a:rPr lang="zh-CN" altLang="en-US" dirty="0" smtClean="0"/>
              <a:t>解码吗？</a:t>
            </a:r>
            <a:endParaRPr lang="zh-CN" altLang="en-US" dirty="0"/>
          </a:p>
        </p:txBody>
      </p:sp>
      <p:sp>
        <p:nvSpPr>
          <p:cNvPr id="5" name="矩形: 圆角 12">
            <a:extLst>
              <a:ext uri="{FF2B5EF4-FFF2-40B4-BE49-F238E27FC236}">
                <a16:creationId xmlns="" xmlns:a16="http://schemas.microsoft.com/office/drawing/2014/main" id="{BF9D7028-D0A1-4512-A862-597CDC3CC558}"/>
              </a:ext>
            </a:extLst>
          </p:cNvPr>
          <p:cNvSpPr/>
          <p:nvPr/>
        </p:nvSpPr>
        <p:spPr>
          <a:xfrm>
            <a:off x="584694" y="2520175"/>
            <a:ext cx="21960000" cy="5760000"/>
          </a:xfrm>
          <a:prstGeom prst="roundRect">
            <a:avLst>
              <a:gd name="adj" fmla="val 49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="" xmlns:a16="http://schemas.microsoft.com/office/drawing/2014/main" id="{1D73E10A-8605-407B-900B-DFE4E639CD2A}"/>
              </a:ext>
            </a:extLst>
          </p:cNvPr>
          <p:cNvSpPr txBox="1">
            <a:spLocks/>
          </p:cNvSpPr>
          <p:nvPr/>
        </p:nvSpPr>
        <p:spPr>
          <a:xfrm>
            <a:off x="1396461" y="3195176"/>
            <a:ext cx="20265983" cy="3336906"/>
          </a:xfrm>
          <a:prstGeom prst="rect">
            <a:avLst/>
          </a:prstGeom>
        </p:spPr>
        <p:txBody>
          <a:bodyPr/>
          <a:lstStyle>
            <a:lvl1pPr marL="431985" indent="-431985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5956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927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98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7869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2800" b="1" dirty="0" smtClean="0">
                <a:solidFill>
                  <a:schemeClr val="bg2">
                    <a:lumMod val="75000"/>
                  </a:schemeClr>
                </a:solidFill>
              </a:rPr>
              <a:t>解码芯片</a:t>
            </a:r>
            <a:r>
              <a:rPr lang="en-US" altLang="zh-CN" sz="2800" b="1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zh-CN" altLang="en-US" sz="2800" dirty="0" smtClean="0"/>
              <a:t>移动</a:t>
            </a:r>
            <a:r>
              <a:rPr lang="zh-CN" altLang="en-US" sz="2800" dirty="0"/>
              <a:t>端</a:t>
            </a:r>
            <a:r>
              <a:rPr lang="en-US" altLang="zh-CN" sz="2800" dirty="0" err="1"/>
              <a:t>SoC</a:t>
            </a:r>
            <a:r>
              <a:rPr lang="zh-CN" altLang="en-US" sz="2800" dirty="0"/>
              <a:t>的视频硬解码靠的是</a:t>
            </a:r>
            <a:r>
              <a:rPr lang="en-US" altLang="zh-CN" sz="2800" dirty="0" err="1"/>
              <a:t>SoC</a:t>
            </a:r>
            <a:r>
              <a:rPr lang="zh-CN" altLang="en-US" sz="2800" dirty="0"/>
              <a:t>里的</a:t>
            </a:r>
            <a:r>
              <a:rPr lang="en-US" altLang="zh-CN" sz="2800" dirty="0"/>
              <a:t>DSP</a:t>
            </a:r>
            <a:r>
              <a:rPr lang="zh-CN" altLang="en-US" sz="2800" dirty="0"/>
              <a:t>芯片</a:t>
            </a:r>
            <a:r>
              <a:rPr lang="zh-CN" altLang="en-US" sz="2800" dirty="0" smtClean="0"/>
              <a:t>，不是</a:t>
            </a:r>
            <a:r>
              <a:rPr lang="en-US" altLang="zh-CN" sz="2800" dirty="0" smtClean="0"/>
              <a:t>GPU</a:t>
            </a:r>
            <a:r>
              <a:rPr lang="zh-CN" altLang="en-US" sz="2800" dirty="0" smtClean="0"/>
              <a:t>也不是</a:t>
            </a:r>
            <a:r>
              <a:rPr lang="en-US" altLang="zh-CN" sz="2800" dirty="0" smtClean="0"/>
              <a:t>CPU </a:t>
            </a:r>
          </a:p>
          <a:p>
            <a:pPr marL="0" indent="0" algn="just">
              <a:buNone/>
            </a:pPr>
            <a:endParaRPr lang="en-US" altLang="zh-CN" sz="2800" dirty="0" smtClean="0"/>
          </a:p>
          <a:p>
            <a:pPr marL="0" indent="0" algn="just">
              <a:buNone/>
            </a:pPr>
            <a:r>
              <a:rPr lang="zh-CN" altLang="en-US" sz="2800" b="1" u="sng" dirty="0" smtClean="0">
                <a:solidFill>
                  <a:schemeClr val="bg2">
                    <a:lumMod val="75000"/>
                  </a:schemeClr>
                </a:solidFill>
              </a:rPr>
              <a:t>硬解码</a:t>
            </a:r>
            <a:r>
              <a:rPr lang="en-US" altLang="zh-CN" sz="28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zh-CN" altLang="en-US" sz="2800" dirty="0" smtClean="0"/>
              <a:t>指</a:t>
            </a:r>
            <a:r>
              <a:rPr lang="zh-CN" altLang="en-US" sz="2800" dirty="0"/>
              <a:t>的是系统将</a:t>
            </a:r>
            <a:r>
              <a:rPr lang="en-US" altLang="zh-CN" sz="2800" dirty="0" err="1"/>
              <a:t>flv</a:t>
            </a:r>
            <a:r>
              <a:rPr lang="en-US" altLang="zh-CN" sz="2800" dirty="0"/>
              <a:t>(</a:t>
            </a:r>
            <a:r>
              <a:rPr lang="zh-CN" altLang="en-US" sz="2800" dirty="0"/>
              <a:t>举个例子</a:t>
            </a:r>
            <a:r>
              <a:rPr lang="en-US" altLang="zh-CN" sz="2800" dirty="0"/>
              <a:t>)</a:t>
            </a:r>
            <a:r>
              <a:rPr lang="zh-CN" altLang="en-US" sz="2800" dirty="0"/>
              <a:t>文件分离成</a:t>
            </a:r>
            <a:r>
              <a:rPr lang="en-US" altLang="zh-CN" sz="2800" dirty="0"/>
              <a:t>H.264</a:t>
            </a:r>
            <a:r>
              <a:rPr lang="zh-CN" altLang="en-US" sz="2800" dirty="0"/>
              <a:t>视频数据流和</a:t>
            </a:r>
            <a:r>
              <a:rPr lang="en-US" altLang="zh-CN" sz="2800" dirty="0" err="1"/>
              <a:t>aac</a:t>
            </a:r>
            <a:r>
              <a:rPr lang="zh-CN" altLang="en-US" sz="2800" dirty="0"/>
              <a:t>音频数据流，然后再将</a:t>
            </a:r>
            <a:r>
              <a:rPr lang="en-US" altLang="zh-CN" sz="2800" dirty="0"/>
              <a:t>H.264</a:t>
            </a:r>
            <a:r>
              <a:rPr lang="zh-CN" altLang="en-US" sz="2800" dirty="0"/>
              <a:t>视频数据流</a:t>
            </a:r>
            <a:r>
              <a:rPr lang="zh-CN" altLang="en-US" sz="2800" dirty="0" smtClean="0"/>
              <a:t>转交</a:t>
            </a:r>
            <a:endParaRPr lang="en-US" altLang="zh-CN" sz="2800" dirty="0" smtClean="0"/>
          </a:p>
          <a:p>
            <a:pPr marL="0" indent="0" algn="just">
              <a:buNone/>
            </a:pPr>
            <a:r>
              <a:rPr lang="zh-CN" altLang="en-US" sz="2800" dirty="0" smtClean="0"/>
              <a:t>给</a:t>
            </a:r>
            <a:r>
              <a:rPr lang="en-US" altLang="zh-CN" sz="2800" dirty="0"/>
              <a:t>DSP</a:t>
            </a:r>
            <a:r>
              <a:rPr lang="zh-CN" altLang="en-US" sz="2800" dirty="0"/>
              <a:t>芯片进行处理，</a:t>
            </a:r>
            <a:r>
              <a:rPr lang="en-US" altLang="zh-CN" sz="2800" dirty="0"/>
              <a:t>DSP</a:t>
            </a:r>
            <a:r>
              <a:rPr lang="zh-CN" altLang="en-US" sz="2800" dirty="0"/>
              <a:t>将处理好的一帧帧画面转交给</a:t>
            </a:r>
            <a:r>
              <a:rPr lang="en-US" altLang="zh-CN" sz="2800" dirty="0"/>
              <a:t>GPU/CPU</a:t>
            </a:r>
            <a:r>
              <a:rPr lang="zh-CN" altLang="en-US" sz="2800" dirty="0"/>
              <a:t>然后显示在屏幕上，这就是视频硬解码的过程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pPr marL="0" indent="0" algn="just">
              <a:buNone/>
            </a:pPr>
            <a:endParaRPr lang="en-US" altLang="zh-CN" sz="2800" dirty="0" smtClean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indent="0" algn="just">
              <a:buNone/>
            </a:pPr>
            <a:r>
              <a:rPr lang="en-US" altLang="zh-CN" sz="2800" dirty="0" smtClean="0">
                <a:solidFill>
                  <a:schemeClr val="bg2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DSP</a:t>
            </a:r>
            <a:r>
              <a:rPr lang="zh-CN" altLang="en-US" sz="2800" dirty="0" smtClean="0">
                <a:solidFill>
                  <a:schemeClr val="bg2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芯片</a:t>
            </a:r>
            <a:r>
              <a:rPr lang="en-US" altLang="zh-CN" sz="2800" dirty="0" smtClean="0">
                <a:solidFill>
                  <a:schemeClr val="bg2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: </a:t>
            </a:r>
            <a:r>
              <a:rPr lang="zh-CN" altLang="en-US" sz="28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虽然</a:t>
            </a:r>
            <a:r>
              <a:rPr lang="zh-CN" altLang="en-US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目前手机</a:t>
            </a:r>
            <a:r>
              <a:rPr lang="en-US" altLang="zh-CN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CPU</a:t>
            </a:r>
            <a:r>
              <a:rPr lang="zh-CN" altLang="en-US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足够强大，但智能手机所需要处理的任务也越来越多</a:t>
            </a:r>
            <a:r>
              <a:rPr lang="zh-CN" altLang="en-US" sz="28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，如果将视频解码 编码加入到</a:t>
            </a:r>
            <a:r>
              <a:rPr lang="en-US" altLang="zh-CN" sz="2800" dirty="0" err="1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cpu</a:t>
            </a:r>
            <a:r>
              <a:rPr lang="zh-CN" altLang="en-US" sz="28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中无疑大大</a:t>
            </a:r>
            <a:r>
              <a:rPr lang="zh-CN" altLang="en-US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降低手机的流畅度，而专用芯片的加入可以有效地解决这个问题，</a:t>
            </a:r>
            <a:r>
              <a:rPr lang="en-US" altLang="zh-CN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DSP</a:t>
            </a:r>
            <a:r>
              <a:rPr lang="zh-CN" altLang="en-US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就是这样一款专用芯片</a:t>
            </a:r>
            <a:r>
              <a:rPr lang="zh-CN" altLang="en-US" sz="28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。</a:t>
            </a:r>
            <a:endParaRPr lang="zh-CN" altLang="en-US" sz="28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indent="0" algn="just">
              <a:buNone/>
            </a:pPr>
            <a:r>
              <a:rPr lang="en-US" altLang="zh-CN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DSP</a:t>
            </a:r>
            <a:r>
              <a:rPr lang="zh-CN" altLang="en-US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芯片也许并不如</a:t>
            </a:r>
            <a:r>
              <a:rPr lang="en-US" altLang="zh-CN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CPU</a:t>
            </a:r>
            <a:r>
              <a:rPr lang="zh-CN" altLang="en-US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那样广为人知，但它的确在智能手机中扮演着重要的角色，它可以带来更好地语音、音频、图像体验，这绝对会提升手机单项功能的能力，让手机运行速度更快。</a:t>
            </a:r>
            <a:endParaRPr lang="en-US" altLang="zh-CN" sz="28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694" y="8280175"/>
            <a:ext cx="5928874" cy="44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2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5218661" y="3960176"/>
            <a:ext cx="166960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8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移动互联网高级开发</a:t>
            </a:r>
            <a:endParaRPr lang="zh-CN" altLang="zh-CN" sz="88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4967202" y="5881392"/>
            <a:ext cx="4286286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用代码码出精彩的人生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694" y="3150175"/>
            <a:ext cx="3525506" cy="35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MediaCodec</a:t>
            </a:r>
            <a:r>
              <a:rPr lang="zh-CN" altLang="en-US" dirty="0" smtClean="0"/>
              <a:t>的编码模式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694" y="2610175"/>
            <a:ext cx="17040254" cy="6185066"/>
          </a:xfrm>
          <a:prstGeom prst="rect">
            <a:avLst/>
          </a:prstGeom>
        </p:spPr>
      </p:pic>
      <p:sp>
        <p:nvSpPr>
          <p:cNvPr id="5" name="文本框 10">
            <a:extLst>
              <a:ext uri="{FF2B5EF4-FFF2-40B4-BE49-F238E27FC236}">
                <a16:creationId xmlns:a16="http://schemas.microsoft.com/office/drawing/2014/main" xmlns="" id="{B93D995B-8464-41E5-80F3-05607ECF1D1F}"/>
              </a:ext>
            </a:extLst>
          </p:cNvPr>
          <p:cNvSpPr txBox="1"/>
          <p:nvPr/>
        </p:nvSpPr>
        <p:spPr>
          <a:xfrm>
            <a:off x="5579694" y="11880175"/>
            <a:ext cx="1770750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zh-CN" altLang="en-US" sz="2800" dirty="0" smtClean="0"/>
              <a:t>官方的确实官方的，说明看不懂就罢了，图也看不懂</a:t>
            </a:r>
            <a:r>
              <a:rPr lang="en-US" altLang="zh-CN" sz="2800" dirty="0" smtClean="0"/>
              <a:t>?  </a:t>
            </a:r>
            <a:r>
              <a:rPr lang="zh-CN" altLang="en-US" sz="2800" dirty="0" smtClean="0"/>
              <a:t>气人不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33516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046437" y="2532310"/>
            <a:ext cx="4949611" cy="4490657"/>
            <a:chOff x="4787200" y="1339866"/>
            <a:chExt cx="2619239" cy="2376369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4969750" y="1339866"/>
              <a:ext cx="2255725" cy="226524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4535">
                <a:solidFill>
                  <a:srgbClr val="1475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787200" y="1742338"/>
              <a:ext cx="2619239" cy="1973897"/>
              <a:chOff x="4787200" y="1742338"/>
              <a:chExt cx="2619239" cy="1973897"/>
            </a:xfrm>
          </p:grpSpPr>
          <p:sp>
            <p:nvSpPr>
              <p:cNvPr id="5" name="Freeform 8"/>
              <p:cNvSpPr/>
              <p:nvPr/>
            </p:nvSpPr>
            <p:spPr bwMode="auto">
              <a:xfrm>
                <a:off x="4858635" y="2462172"/>
                <a:ext cx="2477963" cy="1254063"/>
              </a:xfrm>
              <a:custGeom>
                <a:avLst/>
                <a:gdLst>
                  <a:gd name="T0" fmla="*/ 3963 w 3963"/>
                  <a:gd name="T1" fmla="*/ 0 h 1997"/>
                  <a:gd name="T2" fmla="*/ 3963 w 3963"/>
                  <a:gd name="T3" fmla="*/ 16 h 1997"/>
                  <a:gd name="T4" fmla="*/ 1982 w 3963"/>
                  <a:gd name="T5" fmla="*/ 1997 h 1997"/>
                  <a:gd name="T6" fmla="*/ 0 w 3963"/>
                  <a:gd name="T7" fmla="*/ 16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63" h="1997">
                    <a:moveTo>
                      <a:pt x="3963" y="0"/>
                    </a:moveTo>
                    <a:cubicBezTo>
                      <a:pt x="3963" y="5"/>
                      <a:pt x="3963" y="11"/>
                      <a:pt x="3963" y="16"/>
                    </a:cubicBezTo>
                    <a:cubicBezTo>
                      <a:pt x="3963" y="1110"/>
                      <a:pt x="3076" y="1997"/>
                      <a:pt x="1982" y="1997"/>
                    </a:cubicBezTo>
                    <a:cubicBezTo>
                      <a:pt x="888" y="1997"/>
                      <a:pt x="0" y="1110"/>
                      <a:pt x="0" y="16"/>
                    </a:cubicBezTo>
                  </a:path>
                </a:pathLst>
              </a:custGeom>
              <a:noFill/>
              <a:ln w="8" cap="flat" cmpd="sng">
                <a:solidFill>
                  <a:srgbClr val="4E4B49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4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Oval 9"/>
              <p:cNvSpPr>
                <a:spLocks noChangeArrowheads="1"/>
              </p:cNvSpPr>
              <p:nvPr/>
            </p:nvSpPr>
            <p:spPr bwMode="auto">
              <a:xfrm>
                <a:off x="7266746" y="2379623"/>
                <a:ext cx="139693" cy="139693"/>
              </a:xfrm>
              <a:prstGeom prst="ellipse">
                <a:avLst/>
              </a:prstGeom>
              <a:solidFill>
                <a:srgbClr val="1475B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4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Oval 10"/>
              <p:cNvSpPr>
                <a:spLocks noChangeArrowheads="1"/>
              </p:cNvSpPr>
              <p:nvPr/>
            </p:nvSpPr>
            <p:spPr bwMode="auto">
              <a:xfrm>
                <a:off x="4787200" y="2379623"/>
                <a:ext cx="138106" cy="139693"/>
              </a:xfrm>
              <a:prstGeom prst="ellipse">
                <a:avLst/>
              </a:prstGeom>
              <a:solidFill>
                <a:srgbClr val="1475B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4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TextBox 13"/>
              <p:cNvSpPr txBox="1">
                <a:spLocks noChangeArrowheads="1"/>
              </p:cNvSpPr>
              <p:nvPr/>
            </p:nvSpPr>
            <p:spPr bwMode="auto">
              <a:xfrm>
                <a:off x="5187759" y="1742338"/>
                <a:ext cx="1728113" cy="1588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8901" dirty="0">
                    <a:solidFill>
                      <a:srgbClr val="F8F8F8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04</a:t>
                </a:r>
                <a:endParaRPr lang="zh-CN" altLang="en-US" sz="18901" dirty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5941663" y="7769903"/>
            <a:ext cx="11156145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7011898" y="7891641"/>
            <a:ext cx="10444027" cy="7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399" dirty="0">
                <a:ea typeface="思源黑体 CN Bold" panose="020B0800000000000000" pitchFamily="34" charset="-122"/>
              </a:rPr>
              <a:t>学习过程中 我们是否有以下几种经历</a:t>
            </a:r>
            <a:endParaRPr lang="zh-CN" altLang="en-US" sz="4399" dirty="0"/>
          </a:p>
        </p:txBody>
      </p:sp>
    </p:spTree>
    <p:extLst>
      <p:ext uri="{BB962C8B-B14F-4D97-AF65-F5344CB8AC3E}">
        <p14:creationId xmlns:p14="http://schemas.microsoft.com/office/powerpoint/2010/main" val="101041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1579815" y="403188"/>
            <a:ext cx="21597341" cy="1100824"/>
          </a:xfrm>
          <a:prstGeom prst="rect">
            <a:avLst/>
          </a:prstGeom>
        </p:spPr>
        <p:txBody>
          <a:bodyPr vert="horz" lIns="121904" tIns="60953" rIns="121904" bIns="60953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5335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10268" y="1484879"/>
            <a:ext cx="16603220" cy="7109237"/>
          </a:xfrm>
          <a:prstGeom prst="rect">
            <a:avLst/>
          </a:prstGeom>
        </p:spPr>
        <p:txBody>
          <a:bodyPr vert="horz" wrap="square" lIns="91432" tIns="45716" rIns="91432" bIns="45716" rtlCol="0">
            <a:normAutofit/>
          </a:bodyPr>
          <a:lstStyle/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1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我们的现状是怎么样的</a:t>
            </a:r>
            <a:r>
              <a:rPr lang="en-US" altLang="zh-CN" sz="31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?  </a:t>
            </a:r>
            <a:r>
              <a:rPr lang="zh-CN" altLang="en-US" sz="3199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对自己未来很迷茫</a:t>
            </a:r>
            <a:endParaRPr lang="en-US" altLang="zh-CN" sz="3199" b="1" dirty="0">
              <a:solidFill>
                <a:srgbClr val="FF13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endParaRPr lang="en-US" altLang="zh-CN" sz="3199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199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公司技术落后，</a:t>
            </a:r>
            <a:r>
              <a:rPr lang="zh-CN" altLang="en-US" sz="31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工作的主要就是写业务代码，没机会接触到行业先进的技术</a:t>
            </a:r>
            <a:endParaRPr lang="en-US" altLang="zh-CN" sz="3199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endParaRPr lang="en-US" altLang="zh-CN" sz="3199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199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想进</a:t>
            </a:r>
            <a:r>
              <a:rPr lang="en-US" altLang="zh-CN" sz="3199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BATJ</a:t>
            </a:r>
            <a:r>
              <a:rPr lang="zh-CN" altLang="en-US" sz="31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一线互联网公司，但是面试总是通不过</a:t>
            </a:r>
            <a:endParaRPr lang="en-US" altLang="zh-CN" sz="3199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endParaRPr lang="en-US" altLang="zh-CN" sz="3199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1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工作多年了，但是技术水平和刚刚</a:t>
            </a:r>
            <a:r>
              <a:rPr lang="zh-CN" altLang="en-US" sz="3199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毕业一到两年的工程师差距不大</a:t>
            </a:r>
            <a:endParaRPr lang="en-US" altLang="zh-CN" sz="3199" b="1" dirty="0">
              <a:solidFill>
                <a:srgbClr val="FF13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endParaRPr lang="en-US" altLang="zh-CN" sz="3199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1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万一被</a:t>
            </a:r>
            <a:r>
              <a:rPr lang="zh-CN" altLang="en-US" sz="3199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公司裁员或是离职</a:t>
            </a:r>
            <a:r>
              <a:rPr lang="zh-CN" altLang="en-US" sz="31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后很难在找到同等待遇的岗位</a:t>
            </a:r>
          </a:p>
        </p:txBody>
      </p:sp>
    </p:spTree>
    <p:extLst>
      <p:ext uri="{BB962C8B-B14F-4D97-AF65-F5344CB8AC3E}">
        <p14:creationId xmlns:p14="http://schemas.microsoft.com/office/powerpoint/2010/main" val="84135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291" dirty="0"/>
              <a:t>我们能为您带来什么样的服务</a:t>
            </a:r>
            <a:endParaRPr lang="en-US" sz="5291" dirty="0"/>
          </a:p>
        </p:txBody>
      </p:sp>
      <p:sp>
        <p:nvSpPr>
          <p:cNvPr id="2" name="圆角矩形 1"/>
          <p:cNvSpPr/>
          <p:nvPr/>
        </p:nvSpPr>
        <p:spPr>
          <a:xfrm>
            <a:off x="2119694" y="2527283"/>
            <a:ext cx="18452255" cy="7824280"/>
          </a:xfrm>
          <a:prstGeom prst="roundRect">
            <a:avLst>
              <a:gd name="adj" fmla="val 6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  <p:sp>
        <p:nvSpPr>
          <p:cNvPr id="4" name="同侧圆角矩形 3"/>
          <p:cNvSpPr/>
          <p:nvPr/>
        </p:nvSpPr>
        <p:spPr>
          <a:xfrm>
            <a:off x="2119695" y="2527282"/>
            <a:ext cx="18435956" cy="1581157"/>
          </a:xfrm>
          <a:prstGeom prst="round2SameRect">
            <a:avLst>
              <a:gd name="adj1" fmla="val 34475"/>
              <a:gd name="adj2" fmla="val 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  <p:sp>
        <p:nvSpPr>
          <p:cNvPr id="10" name="标题 2"/>
          <p:cNvSpPr txBox="1">
            <a:spLocks/>
          </p:cNvSpPr>
          <p:nvPr/>
        </p:nvSpPr>
        <p:spPr>
          <a:xfrm>
            <a:off x="8056298" y="2767434"/>
            <a:ext cx="10799208" cy="1100849"/>
          </a:xfrm>
          <a:prstGeom prst="rect">
            <a:avLst/>
          </a:prstGeom>
        </p:spPr>
        <p:txBody>
          <a:bodyPr vert="horz" lIns="172786" tIns="86394" rIns="172786" bIns="863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sz="5291" dirty="0">
                <a:solidFill>
                  <a:schemeClr val="bg1"/>
                </a:solidFill>
              </a:rPr>
              <a:t>VIP</a:t>
            </a:r>
            <a:r>
              <a:rPr lang="zh-CN" altLang="en-US" sz="5291" dirty="0">
                <a:solidFill>
                  <a:schemeClr val="bg1"/>
                </a:solidFill>
              </a:rPr>
              <a:t>课程服务体系</a:t>
            </a:r>
            <a:endParaRPr lang="en-US" sz="5291" dirty="0">
              <a:solidFill>
                <a:schemeClr val="bg1"/>
              </a:solidFill>
            </a:endParaRPr>
          </a:p>
        </p:txBody>
      </p:sp>
      <p:sp>
        <p:nvSpPr>
          <p:cNvPr id="11" name="标题 2"/>
          <p:cNvSpPr txBox="1">
            <a:spLocks/>
          </p:cNvSpPr>
          <p:nvPr/>
        </p:nvSpPr>
        <p:spPr>
          <a:xfrm>
            <a:off x="2524967" y="4348587"/>
            <a:ext cx="10799208" cy="5742167"/>
          </a:xfrm>
          <a:prstGeom prst="rect">
            <a:avLst/>
          </a:prstGeom>
        </p:spPr>
        <p:txBody>
          <a:bodyPr vert="horz" lIns="172786" tIns="86394" rIns="172786" bIns="863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647997" indent="-647997">
              <a:buFont typeface="+mj-lt"/>
              <a:buAutoNum type="arabicPeriod"/>
            </a:pPr>
            <a:r>
              <a:rPr lang="en-US" sz="2646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位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多年经验老师直播教学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每周一  周四  周六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</a:rPr>
              <a:t> 20:30-22:30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直播分享干货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en-US" sz="2646" dirty="0">
                <a:solidFill>
                  <a:schemeClr val="bg2">
                    <a:lumMod val="25000"/>
                  </a:schemeClr>
                </a:solidFill>
              </a:rPr>
              <a:t>7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</a:rPr>
              <a:t>24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小时终生答疑服务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终生学习新技术权限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en-US" sz="2646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个月完整直播学习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一线企业内推计划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线上教育唯一一家承诺 毕业未满三年 未涨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</a:rPr>
              <a:t>5K 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全面退费服务</a:t>
            </a:r>
            <a:endParaRPr lang="en-US" sz="2646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标题 2"/>
          <p:cNvSpPr txBox="1">
            <a:spLocks/>
          </p:cNvSpPr>
          <p:nvPr/>
        </p:nvSpPr>
        <p:spPr>
          <a:xfrm>
            <a:off x="12950310" y="4344226"/>
            <a:ext cx="10799208" cy="5742167"/>
          </a:xfrm>
          <a:prstGeom prst="rect">
            <a:avLst/>
          </a:prstGeom>
        </p:spPr>
        <p:txBody>
          <a:bodyPr vert="horz" lIns="172786" tIns="86394" rIns="172786" bIns="863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提供视频，源码，</a:t>
            </a:r>
            <a:r>
              <a:rPr lang="en-US" altLang="zh-CN" sz="2646" dirty="0" err="1">
                <a:solidFill>
                  <a:schemeClr val="bg2">
                    <a:lumMod val="25000"/>
                  </a:schemeClr>
                </a:solidFill>
              </a:rPr>
              <a:t>ppt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，以及笔记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专题结束有对应考试，考核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学习计划制定，制定你专属的学习计划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职业规划，打造你自己的生涯梦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面试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辅导服务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学习方式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轮询直播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11589045" y="4108439"/>
            <a:ext cx="13606" cy="624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222662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1579815" y="403188"/>
            <a:ext cx="21597341" cy="1100824"/>
          </a:xfrm>
          <a:prstGeom prst="rect">
            <a:avLst/>
          </a:prstGeom>
        </p:spPr>
        <p:txBody>
          <a:bodyPr vert="horz" lIns="121904" tIns="60953" rIns="121904" bIns="60953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5335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851" y="409731"/>
            <a:ext cx="21597338" cy="1100849"/>
          </a:xfrm>
        </p:spPr>
        <p:txBody>
          <a:bodyPr/>
          <a:lstStyle/>
          <a:p>
            <a:r>
              <a:rPr lang="zh-CN" altLang="en-US" dirty="0" smtClean="0"/>
              <a:t>一线大厂面试诀窍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79787" y="3330515"/>
            <a:ext cx="16603220" cy="7109237"/>
          </a:xfrm>
          <a:prstGeom prst="rect">
            <a:avLst/>
          </a:prstGeom>
        </p:spPr>
        <p:txBody>
          <a:bodyPr vert="horz" wrap="square" lIns="91432" tIns="45716" rIns="91432" bIns="45716" rtlCol="0">
            <a:normAutofit/>
          </a:bodyPr>
          <a:lstStyle/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199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简历包装</a:t>
            </a:r>
            <a:r>
              <a:rPr lang="en-US" altLang="zh-CN" sz="3199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简历一定要吸引，把最好的两个项目经验放在最前面</a:t>
            </a:r>
            <a:endParaRPr lang="en-US" altLang="zh-CN" sz="3199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endParaRPr lang="en-US" altLang="zh-CN" sz="3199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199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备战简历</a:t>
            </a:r>
            <a:r>
              <a:rPr lang="en-US" altLang="zh-CN" sz="3199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简历里面的技术写自己最熟悉和擅长的，每个技术准备对应的连环炮</a:t>
            </a:r>
            <a:endParaRPr lang="en-US" altLang="zh-CN" sz="3199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endParaRPr lang="en-US" altLang="zh-CN" sz="3199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199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深挖底层</a:t>
            </a:r>
            <a:r>
              <a:rPr lang="en-US" altLang="zh-CN" sz="3199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底层技术一时半会学不懂，找到高频点，如虚拟机原理，区别，准备</a:t>
            </a:r>
            <a:r>
              <a:rPr lang="en-US" altLang="zh-CN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5</a:t>
            </a:r>
            <a:r>
              <a:rPr lang="zh-CN" altLang="en-US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个左右</a:t>
            </a:r>
            <a:endParaRPr lang="en-US" altLang="zh-CN" sz="3199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endParaRPr lang="en-US" altLang="zh-CN" sz="3199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199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吃闹架构</a:t>
            </a:r>
            <a:r>
              <a:rPr lang="en-US" altLang="zh-CN" sz="3199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架构一定要好好看，比如</a:t>
            </a:r>
            <a:r>
              <a:rPr lang="en-US" altLang="zh-CN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Glide</a:t>
            </a:r>
            <a:r>
              <a:rPr lang="zh-CN" altLang="en-US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3199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Okhttp</a:t>
            </a:r>
            <a:r>
              <a:rPr lang="zh-CN" altLang="en-US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MVVM</a:t>
            </a:r>
            <a:r>
              <a:rPr lang="zh-CN" altLang="en-US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MVP</a:t>
            </a:r>
            <a:r>
              <a:rPr lang="zh-CN" altLang="en-US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架构实现一定要掌握</a:t>
            </a:r>
            <a:endParaRPr lang="en-US" altLang="zh-CN" sz="3199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endParaRPr lang="en-US" altLang="zh-CN" sz="3199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199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掌握源码</a:t>
            </a:r>
            <a:r>
              <a:rPr lang="en-US" altLang="zh-CN" sz="3199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简一定要了解</a:t>
            </a:r>
            <a:r>
              <a:rPr lang="en-US" altLang="zh-CN" sz="3199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FrameWork</a:t>
            </a:r>
            <a:r>
              <a:rPr lang="zh-CN" altLang="en-US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层源码，如</a:t>
            </a:r>
            <a:r>
              <a:rPr lang="en-US" altLang="zh-CN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AMS</a:t>
            </a:r>
            <a:r>
              <a:rPr lang="zh-CN" altLang="en-US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PMS</a:t>
            </a:r>
            <a:r>
              <a:rPr lang="zh-CN" altLang="en-US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Handler</a:t>
            </a:r>
            <a:r>
              <a:rPr lang="zh-CN" altLang="en-US" sz="3199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，属性动画</a:t>
            </a:r>
          </a:p>
        </p:txBody>
      </p:sp>
    </p:spTree>
    <p:extLst>
      <p:ext uri="{BB962C8B-B14F-4D97-AF65-F5344CB8AC3E}">
        <p14:creationId xmlns:p14="http://schemas.microsoft.com/office/powerpoint/2010/main" val="6169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6"/>
          <p:cNvSpPr>
            <a:spLocks noGrp="1"/>
          </p:cNvSpPr>
          <p:nvPr/>
        </p:nvSpPr>
        <p:spPr>
          <a:xfrm>
            <a:off x="721067" y="561261"/>
            <a:ext cx="21597341" cy="1100824"/>
          </a:xfrm>
          <a:prstGeom prst="rect">
            <a:avLst/>
          </a:prstGeom>
        </p:spPr>
        <p:txBody>
          <a:bodyPr vert="horz" lIns="121904" tIns="60953" rIns="121904" bIns="60953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6601" b="1">
                <a:solidFill>
                  <a:srgbClr val="1475B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如何快速学习提升</a:t>
            </a:r>
            <a:endParaRPr lang="zh-CN" altLang="en-US" sz="6601" b="1" dirty="0">
              <a:solidFill>
                <a:srgbClr val="1475B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2098379" y="2111376"/>
            <a:ext cx="19388954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 marL="609634" indent="-609634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4535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自学</a:t>
            </a:r>
            <a:endParaRPr lang="zh-CN" altLang="en-US" sz="4535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67505" y="2901248"/>
            <a:ext cx="187990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4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要找学习资料，网上资料不准确，官方文档无人总结</a:t>
            </a:r>
            <a:endParaRPr lang="en-US" altLang="zh-CN" sz="40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4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4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碰到问题耗很久，很难找人帮忙指点、解答</a:t>
            </a:r>
            <a:endParaRPr lang="en-US" altLang="zh-CN" sz="40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4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4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太耗时、太低效</a:t>
            </a:r>
            <a:endParaRPr lang="en-US" altLang="zh-CN" sz="40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4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4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没有实际的项目可以实践，学了感觉没用</a:t>
            </a:r>
            <a:endParaRPr lang="en-US" altLang="zh-CN" sz="40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4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4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学不全面、学不系统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4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太难、太苦逼了、坚持不下去</a:t>
            </a:r>
            <a:endParaRPr lang="en-US" altLang="zh-CN" sz="40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6912" y="10118795"/>
            <a:ext cx="11561496" cy="851443"/>
          </a:xfrm>
          <a:prstGeom prst="rect">
            <a:avLst/>
          </a:prstGeom>
          <a:noFill/>
        </p:spPr>
        <p:txBody>
          <a:bodyPr wrap="square" lIns="172775" tIns="86388" rIns="172775" bIns="86388" rtlCol="0">
            <a:spAutoFit/>
          </a:bodyPr>
          <a:lstStyle/>
          <a:p>
            <a:r>
              <a:rPr lang="zh-CN" altLang="en-US" sz="4399" b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但是，现在你不需要这么苦逼了！！！</a:t>
            </a:r>
          </a:p>
        </p:txBody>
      </p:sp>
    </p:spTree>
    <p:extLst>
      <p:ext uri="{BB962C8B-B14F-4D97-AF65-F5344CB8AC3E}">
        <p14:creationId xmlns:p14="http://schemas.microsoft.com/office/powerpoint/2010/main" val="186085555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42"/>
          <p:cNvSpPr>
            <a:spLocks noGrp="1"/>
          </p:cNvSpPr>
          <p:nvPr>
            <p:ph type="title"/>
          </p:nvPr>
        </p:nvSpPr>
        <p:spPr>
          <a:xfrm>
            <a:off x="4058270" y="1339973"/>
            <a:ext cx="21597338" cy="1100849"/>
          </a:xfrm>
        </p:spPr>
        <p:txBody>
          <a:bodyPr/>
          <a:lstStyle/>
          <a:p>
            <a:r>
              <a:rPr lang="en-US" altLang="zh-CN"/>
              <a:t> </a:t>
            </a:r>
            <a:r>
              <a:rPr lang="zh-CN" altLang="en-US"/>
              <a:t>怎么成为</a:t>
            </a:r>
            <a:r>
              <a:rPr lang="en-US" altLang="zh-CN"/>
              <a:t>Android</a:t>
            </a:r>
            <a:r>
              <a:rPr lang="zh-CN" altLang="en-US"/>
              <a:t>高级工程师？</a:t>
            </a:r>
            <a:endParaRPr lang="zh-CN" altLang="en-US" dirty="0"/>
          </a:p>
        </p:txBody>
      </p:sp>
      <p:sp>
        <p:nvSpPr>
          <p:cNvPr id="6" name="íṡḷïdè"/>
          <p:cNvSpPr txBox="1"/>
          <p:nvPr/>
        </p:nvSpPr>
        <p:spPr>
          <a:xfrm>
            <a:off x="323209" y="3524082"/>
            <a:ext cx="20493257" cy="2748715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buSzPct val="25000"/>
            </a:pPr>
            <a:r>
              <a:rPr lang="zh-CN" altLang="en-US" sz="3600" dirty="0">
                <a:latin typeface="思源黑体 CN Normal" panose="020B0400000000000000" charset="-122"/>
                <a:ea typeface="思源黑体 CN Normal" panose="020B0400000000000000" charset="-122"/>
              </a:rPr>
              <a:t>课程简介：深入讲解</a:t>
            </a:r>
            <a:r>
              <a:rPr lang="en-US" altLang="zh-CN" sz="3600" dirty="0">
                <a:solidFill>
                  <a:srgbClr val="1475B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Android</a:t>
            </a:r>
            <a:r>
              <a:rPr lang="zh-CN" altLang="en-US" sz="3600" dirty="0">
                <a:solidFill>
                  <a:srgbClr val="1475B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内核、性能优化、架构设计、高级音视频</a:t>
            </a:r>
            <a:r>
              <a:rPr lang="zh-CN" altLang="en-US" sz="3600" dirty="0">
                <a:latin typeface="思源黑体 CN Normal" panose="020B0400000000000000" charset="-122"/>
                <a:ea typeface="思源黑体 CN Normal" panose="020B0400000000000000" charset="-122"/>
              </a:rPr>
              <a:t>技术</a:t>
            </a:r>
            <a:endParaRPr lang="en-US" altLang="zh-CN" sz="3600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algn="ctr">
              <a:lnSpc>
                <a:spcPct val="150000"/>
              </a:lnSpc>
              <a:buSzPct val="25000"/>
            </a:pPr>
            <a:endParaRPr lang="en-US" sz="1999" u="sng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452575" y="6799350"/>
            <a:ext cx="4477119" cy="3780582"/>
            <a:chOff x="2008388" y="7835069"/>
            <a:chExt cx="4477599" cy="3780986"/>
          </a:xfrm>
        </p:grpSpPr>
        <p:sp>
          <p:nvSpPr>
            <p:cNvPr id="32" name="îṣḻïdé"/>
            <p:cNvSpPr/>
            <p:nvPr/>
          </p:nvSpPr>
          <p:spPr bwMode="auto">
            <a:xfrm>
              <a:off x="3511827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32" tIns="45716" rIns="91432" bIns="45716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39" indent="-225439" algn="ctr" fontAlgn="base">
                <a:spcBef>
                  <a:spcPct val="0"/>
                </a:spcBef>
                <a:spcAft>
                  <a:spcPct val="0"/>
                </a:spcAft>
              </a:pPr>
              <a:endParaRPr sz="3600" kern="0">
                <a:solidFill>
                  <a:prstClr val="black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30" name="iṡľíďe"/>
            <p:cNvSpPr/>
            <p:nvPr/>
          </p:nvSpPr>
          <p:spPr bwMode="auto">
            <a:xfrm>
              <a:off x="2008388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2" tIns="45716" rIns="91432" bIns="45716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240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2400">
                  <a:latin typeface="思源黑体 CN Normal" panose="020B0400000000000000" charset="-122"/>
                  <a:ea typeface="思源黑体 CN Normal" panose="020B0400000000000000" charset="-122"/>
                </a:rPr>
                <a:t>在小型企业，技术视野太窄，没经历过正规的移动开发流程</a:t>
              </a:r>
              <a:endParaRPr lang="en-US" altLang="zh-CN" sz="240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31" name="íşļiḋê"/>
            <p:cNvSpPr txBox="1"/>
            <p:nvPr/>
          </p:nvSpPr>
          <p:spPr bwMode="auto">
            <a:xfrm>
              <a:off x="2008388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2" tIns="45716" rIns="91432" bIns="45716" anchor="b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3199">
                  <a:latin typeface="思源黑体 CN Normal" panose="020B0400000000000000" charset="-122"/>
                  <a:ea typeface="思源黑体 CN Normal" panose="020B0400000000000000" charset="-122"/>
                </a:rPr>
                <a:t>缺少一线互联网公司经验</a:t>
              </a:r>
              <a:endParaRPr lang="en-US" altLang="zh-CN" sz="3199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872724" y="8183963"/>
              <a:ext cx="736178" cy="831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4000" b="1">
                  <a:latin typeface="思源黑体 CN Normal" panose="020B0400000000000000" charset="-122"/>
                  <a:ea typeface="思源黑体 CN Normal" panose="020B0400000000000000" charset="-122"/>
                </a:rPr>
                <a:t>01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726484" y="6799350"/>
            <a:ext cx="4716908" cy="3780582"/>
            <a:chOff x="6671356" y="7835069"/>
            <a:chExt cx="4717415" cy="3780986"/>
          </a:xfrm>
        </p:grpSpPr>
        <p:sp>
          <p:nvSpPr>
            <p:cNvPr id="28" name="ïŝḷîdê"/>
            <p:cNvSpPr/>
            <p:nvPr/>
          </p:nvSpPr>
          <p:spPr bwMode="auto">
            <a:xfrm>
              <a:off x="8360165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32" tIns="45716" rIns="91432" bIns="45716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39" indent="-225439" algn="ctr" fontAlgn="base">
                <a:spcBef>
                  <a:spcPct val="0"/>
                </a:spcBef>
                <a:spcAft>
                  <a:spcPct val="0"/>
                </a:spcAft>
              </a:pPr>
              <a:endParaRPr sz="3600" kern="0">
                <a:solidFill>
                  <a:prstClr val="black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26" name="ïṧľíḋè"/>
            <p:cNvSpPr/>
            <p:nvPr/>
          </p:nvSpPr>
          <p:spPr bwMode="auto">
            <a:xfrm>
              <a:off x="6725966" y="10157264"/>
              <a:ext cx="4662805" cy="1458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2" tIns="45716" rIns="91432" bIns="45716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240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2400">
                  <a:latin typeface="思源黑体 CN Normal" panose="020B0400000000000000" charset="-122"/>
                  <a:ea typeface="思源黑体 CN Normal" panose="020B0400000000000000" charset="-122"/>
                </a:rPr>
                <a:t>长期从事简单的</a:t>
              </a:r>
              <a:r>
                <a:rPr lang="en-US" altLang="zh-CN" sz="2400">
                  <a:latin typeface="思源黑体 CN Normal" panose="020B0400000000000000" charset="-122"/>
                  <a:ea typeface="思源黑体 CN Normal" panose="020B0400000000000000" charset="-122"/>
                </a:rPr>
                <a:t>UI</a:t>
              </a:r>
              <a:r>
                <a:rPr lang="zh-CN" altLang="en-US" sz="2400">
                  <a:latin typeface="思源黑体 CN Normal" panose="020B0400000000000000" charset="-122"/>
                  <a:ea typeface="思源黑体 CN Normal" panose="020B0400000000000000" charset="-122"/>
                </a:rPr>
                <a:t>界面开发，对原理和底层开发了解不深</a:t>
              </a:r>
              <a:endParaRPr lang="en-US" altLang="zh-CN" sz="240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 algn="ctr">
                <a:lnSpc>
                  <a:spcPct val="130000"/>
                </a:lnSpc>
              </a:pPr>
              <a:endParaRPr lang="en-US" altLang="zh-CN" sz="240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27" name="ïṡļíḋê"/>
            <p:cNvSpPr txBox="1"/>
            <p:nvPr/>
          </p:nvSpPr>
          <p:spPr bwMode="auto">
            <a:xfrm>
              <a:off x="6856726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2" tIns="45716" rIns="91432" bIns="45716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3199">
                  <a:latin typeface="思源黑体 CN Normal" panose="020B0400000000000000" charset="-122"/>
                  <a:ea typeface="思源黑体 CN Normal" panose="020B0400000000000000" charset="-122"/>
                </a:rPr>
                <a:t>基础知识薄弱</a:t>
              </a:r>
              <a:endParaRPr lang="en-US" altLang="zh-CN" sz="3199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671356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8645359" y="8132047"/>
              <a:ext cx="736178" cy="831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4000" b="1" dirty="0">
                  <a:latin typeface="思源黑体 CN Normal" panose="020B0400000000000000" charset="-122"/>
                  <a:ea typeface="思源黑体 CN Normal" panose="020B0400000000000000" charset="-122"/>
                </a:rPr>
                <a:t>02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1705097" y="6799350"/>
            <a:ext cx="4662469" cy="3780582"/>
            <a:chOff x="11519694" y="7835069"/>
            <a:chExt cx="4662969" cy="3780986"/>
          </a:xfrm>
        </p:grpSpPr>
        <p:sp>
          <p:nvSpPr>
            <p:cNvPr id="24" name="ísľîḍe"/>
            <p:cNvSpPr/>
            <p:nvPr/>
          </p:nvSpPr>
          <p:spPr bwMode="auto">
            <a:xfrm>
              <a:off x="13208503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32" tIns="45716" rIns="91432" bIns="45716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39" indent="-225439" algn="ctr" fontAlgn="base">
                <a:spcBef>
                  <a:spcPct val="0"/>
                </a:spcBef>
                <a:spcAft>
                  <a:spcPct val="0"/>
                </a:spcAft>
              </a:pPr>
              <a:endParaRPr sz="3600" kern="0">
                <a:solidFill>
                  <a:prstClr val="black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22" name="ïŝ1îdè"/>
            <p:cNvSpPr/>
            <p:nvPr/>
          </p:nvSpPr>
          <p:spPr bwMode="auto">
            <a:xfrm>
              <a:off x="11705064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2" tIns="45716" rIns="91432" bIns="45716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240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2400">
                  <a:latin typeface="思源黑体 CN Normal" panose="020B0400000000000000" charset="-122"/>
                  <a:ea typeface="思源黑体 CN Normal" panose="020B0400000000000000" charset="-122"/>
                </a:rPr>
                <a:t>长期在小型软件公司、外包公司工作，只接触部分开发内容</a:t>
              </a:r>
            </a:p>
          </p:txBody>
        </p:sp>
        <p:sp>
          <p:nvSpPr>
            <p:cNvPr id="23" name="î$1íḍe"/>
            <p:cNvSpPr txBox="1"/>
            <p:nvPr/>
          </p:nvSpPr>
          <p:spPr bwMode="auto">
            <a:xfrm>
              <a:off x="11705064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2" tIns="45716" rIns="91432" bIns="45716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3199">
                  <a:latin typeface="思源黑体 CN Normal" panose="020B0400000000000000" charset="-122"/>
                  <a:ea typeface="思源黑体 CN Normal" panose="020B0400000000000000" charset="-122"/>
                </a:rPr>
                <a:t>项目经验零碎</a:t>
              </a:r>
              <a:endParaRPr lang="en-US" altLang="zh-CN" sz="3199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519694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13478259" y="8183963"/>
              <a:ext cx="736178" cy="831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4000" b="1" dirty="0">
                  <a:latin typeface="思源黑体 CN Normal" panose="020B0400000000000000" charset="-122"/>
                  <a:ea typeface="思源黑体 CN Normal" panose="020B0400000000000000" charset="-122"/>
                </a:rPr>
                <a:t>03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6367513" y="6799350"/>
            <a:ext cx="4662469" cy="3780582"/>
            <a:chOff x="16368032" y="7835069"/>
            <a:chExt cx="4662968" cy="3780986"/>
          </a:xfrm>
        </p:grpSpPr>
        <p:sp>
          <p:nvSpPr>
            <p:cNvPr id="20" name="ïṧļiḋê"/>
            <p:cNvSpPr/>
            <p:nvPr/>
          </p:nvSpPr>
          <p:spPr bwMode="auto">
            <a:xfrm>
              <a:off x="18056840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32" tIns="45716" rIns="91432" bIns="45716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39" indent="-225439" algn="ctr" fontAlgn="base">
                <a:spcBef>
                  <a:spcPct val="0"/>
                </a:spcBef>
                <a:spcAft>
                  <a:spcPct val="0"/>
                </a:spcAft>
              </a:pPr>
              <a:endParaRPr sz="3600" kern="0">
                <a:solidFill>
                  <a:prstClr val="black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18" name="îṧlidê"/>
            <p:cNvSpPr/>
            <p:nvPr/>
          </p:nvSpPr>
          <p:spPr bwMode="auto">
            <a:xfrm>
              <a:off x="16553401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2" tIns="45716" rIns="91432" bIns="45716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240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2400">
                  <a:latin typeface="思源黑体 CN Normal" panose="020B0400000000000000" charset="-122"/>
                  <a:ea typeface="思源黑体 CN Normal" panose="020B0400000000000000" charset="-122"/>
                </a:rPr>
                <a:t>只招收真心想和我们一起学习，共同进步的朋友。</a:t>
              </a:r>
              <a:endParaRPr lang="en-US" altLang="zh-CN" sz="2400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19" name="îşļiḑé"/>
            <p:cNvSpPr txBox="1"/>
            <p:nvPr/>
          </p:nvSpPr>
          <p:spPr bwMode="auto">
            <a:xfrm>
              <a:off x="16553401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2" tIns="45716" rIns="91432" bIns="45716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3199">
                  <a:latin typeface="思源黑体 CN Normal" panose="020B0400000000000000" charset="-122"/>
                  <a:ea typeface="思源黑体 CN Normal" panose="020B0400000000000000" charset="-122"/>
                </a:rPr>
                <a:t>渴望快速提升自己</a:t>
              </a:r>
              <a:endParaRPr lang="en-US" altLang="zh-CN" sz="3199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6368032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18326597" y="8183963"/>
              <a:ext cx="736178" cy="831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4000" b="1" dirty="0">
                  <a:latin typeface="思源黑体 CN Normal" panose="020B0400000000000000" charset="-122"/>
                  <a:ea typeface="思源黑体 CN Normal" panose="020B0400000000000000" charset="-122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437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9" y="695"/>
            <a:ext cx="23038154" cy="2330939"/>
          </a:xfrm>
          <a:prstGeom prst="rect">
            <a:avLst/>
          </a:prstGeom>
          <a:solidFill>
            <a:srgbClr val="1577B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  <p:sp>
        <p:nvSpPr>
          <p:cNvPr id="16" name="标题 6"/>
          <p:cNvSpPr>
            <a:spLocks noGrp="1"/>
          </p:cNvSpPr>
          <p:nvPr/>
        </p:nvSpPr>
        <p:spPr>
          <a:xfrm>
            <a:off x="721067" y="615796"/>
            <a:ext cx="21597341" cy="1100824"/>
          </a:xfrm>
          <a:prstGeom prst="rect">
            <a:avLst/>
          </a:prstGeom>
        </p:spPr>
        <p:txBody>
          <a:bodyPr vert="horz" lIns="121904" tIns="60953" rIns="121904" bIns="60953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529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腾讯课堂权威保障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66398" y="3000240"/>
            <a:ext cx="3928439" cy="1139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803" dirty="0">
                <a:solidFill>
                  <a:schemeClr val="accent1"/>
                </a:solidFill>
              </a:rPr>
              <a:t>01</a:t>
            </a:r>
            <a:endParaRPr lang="zh-CN" altLang="en-US" sz="6803" dirty="0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39403" y="3208444"/>
            <a:ext cx="3928439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35" dirty="0"/>
              <a:t>支付保障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39403" y="4128953"/>
            <a:ext cx="10733932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46" dirty="0"/>
              <a:t>腾讯课堂为保障学员支付安全，采用淘宝中间机制，直接打款给腾讯，同时监督码牛教学质量和后续服务</a:t>
            </a:r>
          </a:p>
        </p:txBody>
      </p:sp>
      <p:sp>
        <p:nvSpPr>
          <p:cNvPr id="4" name="矩形 3"/>
          <p:cNvSpPr/>
          <p:nvPr/>
        </p:nvSpPr>
        <p:spPr>
          <a:xfrm>
            <a:off x="2494606" y="4037617"/>
            <a:ext cx="1059538" cy="86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  <p:sp>
        <p:nvSpPr>
          <p:cNvPr id="11" name="文本框 10"/>
          <p:cNvSpPr txBox="1"/>
          <p:nvPr/>
        </p:nvSpPr>
        <p:spPr>
          <a:xfrm>
            <a:off x="2266398" y="6270565"/>
            <a:ext cx="3928439" cy="1139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803" dirty="0">
                <a:solidFill>
                  <a:schemeClr val="accent1"/>
                </a:solidFill>
              </a:rPr>
              <a:t>02</a:t>
            </a:r>
            <a:endParaRPr lang="zh-CN" altLang="en-US" sz="6803" dirty="0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39403" y="6478767"/>
            <a:ext cx="3928439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35" dirty="0"/>
              <a:t>师资力量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896455" y="7646360"/>
            <a:ext cx="10733932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46" dirty="0"/>
              <a:t>师资来自于一线</a:t>
            </a:r>
            <a:r>
              <a:rPr lang="en-US" altLang="zh-CN" sz="2646" dirty="0"/>
              <a:t>BAT</a:t>
            </a:r>
            <a:r>
              <a:rPr lang="zh-CN" altLang="en-US" sz="2646" dirty="0"/>
              <a:t>，有着雄厚的技术实力和经验，同时大部分师资也是网易特邀讲师，有着丰富的授课经验</a:t>
            </a:r>
          </a:p>
        </p:txBody>
      </p:sp>
      <p:sp>
        <p:nvSpPr>
          <p:cNvPr id="14" name="矩形 13"/>
          <p:cNvSpPr/>
          <p:nvPr/>
        </p:nvSpPr>
        <p:spPr>
          <a:xfrm>
            <a:off x="2494606" y="7307940"/>
            <a:ext cx="1059538" cy="86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68286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962931" y="6216487"/>
            <a:ext cx="3085966" cy="596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89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David </a:t>
            </a:r>
            <a:r>
              <a:rPr lang="zh-CN" altLang="en-US" sz="189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 </a:t>
            </a:r>
            <a:r>
              <a:rPr lang="en-US" altLang="zh-CN" sz="1890" b="1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复旦大学工程硕士</a:t>
            </a:r>
            <a:r>
              <a:rPr lang="en-US" altLang="zh-CN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</a:t>
            </a:r>
            <a:r>
              <a:rPr lang="zh-CN" altLang="zh-CN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原</a:t>
            </a:r>
            <a:r>
              <a:rPr lang="en-US" altLang="zh-CN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Oppo</a:t>
            </a:r>
            <a:r>
              <a:rPr lang="zh-CN" altLang="en-US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讲师，</a:t>
            </a:r>
            <a:r>
              <a:rPr lang="en-US" altLang="zh-CN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专注技术十年，产品控、代码控，拥有丰富的项目经验，主持研发了多个成功上线的大型互联网项目。热爱互联网，热衷于各种Android底层技术，精通NDK  </a:t>
            </a:r>
            <a:r>
              <a:rPr lang="en-US" altLang="zh-CN" sz="1890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架构和前端开发，擅长移动互联网高并发、可维护性架构设计，有丰富的实战经验</a:t>
            </a:r>
            <a:r>
              <a:rPr lang="en-US" altLang="zh-CN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。 </a:t>
            </a:r>
          </a:p>
          <a:p>
            <a:pPr algn="l"/>
            <a:endParaRPr lang="en-US" altLang="zh-CN" sz="189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89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10372" y="6023776"/>
            <a:ext cx="3567229" cy="422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646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River</a:t>
            </a:r>
            <a:r>
              <a:rPr lang="en-US" altLang="zh-CN" sz="170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《Android开发入门与实战第二版》作者之一</a:t>
            </a:r>
            <a:r>
              <a:rPr lang="zh-CN" altLang="en-US" sz="170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，《NFC：Arduino、Android与PhoneGap近场通信》译者，国内首批</a:t>
            </a:r>
            <a:r>
              <a:rPr lang="en-US" altLang="zh-CN" sz="170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70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开发，曾任职于银联，华夏幸福等知名公司，擅长项目重构，架构，以及性能优化，拥有多年的项目开发以及管理经验，原网易特邀</a:t>
            </a:r>
            <a:r>
              <a:rPr lang="en-US" altLang="zh-CN" sz="170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70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讲师。授课风格幽默风趣，有激情，注重站在学员的角度考虑问题。</a:t>
            </a:r>
            <a:endParaRPr lang="en-US" altLang="zh-CN" sz="1701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701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26090" y="6216486"/>
            <a:ext cx="3207091" cy="4047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89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Zee</a:t>
            </a:r>
            <a:r>
              <a:rPr lang="zh-CN" altLang="en-US" sz="189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en-US" altLang="zh-CN" sz="189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中南大学计算机信息专业毕业，前新浪架构师，58同城项目负责人。8年Android行业从业经验，</a:t>
            </a:r>
            <a:r>
              <a:rPr lang="zh-CN" altLang="en-US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丰富的项目研发以及管理经验，原</a:t>
            </a:r>
            <a:r>
              <a:rPr lang="en-US" altLang="zh-CN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网易特邀Android讲师，对架构方面有深入的研究。</a:t>
            </a:r>
            <a:r>
              <a:rPr lang="zh-CN" altLang="en-US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授课激情有活力，能耐心帮助学员解决项目中遇到的问题。</a:t>
            </a:r>
            <a:endParaRPr lang="en-US" altLang="zh-CN" sz="189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89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089" y="2337011"/>
            <a:ext cx="3032690" cy="3057797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1962930" y="12007554"/>
            <a:ext cx="18176370" cy="432619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David</a:t>
            </a:r>
            <a:r>
              <a:rPr lang="zh-CN" altLang="en-US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1051917835</a:t>
            </a:r>
            <a:endParaRPr lang="zh-CN" altLang="en-US" sz="170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931" y="2307760"/>
            <a:ext cx="2876514" cy="30190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372" y="2349221"/>
            <a:ext cx="3072597" cy="303337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4638051" y="6184476"/>
            <a:ext cx="3279381" cy="4204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Andy </a:t>
            </a:r>
            <a:r>
              <a:rPr lang="zh-CN" altLang="en-US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华中科技大学计算机相关专业硕士，全栈工程师，精通前端和后端。曾任职于华为，阿里巴巴等知名公司。</a:t>
            </a:r>
            <a:r>
              <a:rPr lang="en-US" altLang="zh-CN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讲师，拥有多年的项目开发经验和管理经验，注重为学员解决疑难问题，授课逻辑严谨而风趣。格言是“授业不只要有广度，更要有深度</a:t>
            </a:r>
            <a:endParaRPr lang="en-US" altLang="zh-CN" sz="189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6" name="Picture 2" descr="http://10.url.cn/eth/ajNVdqHZLLCGm1Yz7Pmpj9BuoiamYtw6sibLuxkibicst4q2rIxCnfgCpA6kpgrTLJKfghFmupDaa2g/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051" y="2367921"/>
            <a:ext cx="2804189" cy="295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710167" y="377360"/>
            <a:ext cx="10799208" cy="1100849"/>
          </a:xfrm>
        </p:spPr>
        <p:txBody>
          <a:bodyPr/>
          <a:lstStyle/>
          <a:p>
            <a:r>
              <a:rPr lang="zh-CN" altLang="en-US" dirty="0" smtClean="0"/>
              <a:t>师资力量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8493206" y="6124319"/>
            <a:ext cx="3279381" cy="379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Damon</a:t>
            </a: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zh-CN" altLang="en-US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华中科技大学计算机相关专业硕士，十余年互联网从业经验；曾就职于华为，小米，担任项目经理，技术经理等； </a:t>
            </a:r>
            <a:r>
              <a:rPr lang="en-US" altLang="zh-CN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zh-CN" altLang="en-US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专精领域：精通</a:t>
            </a:r>
            <a:r>
              <a:rPr lang="en-US" altLang="zh-CN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 </a:t>
            </a:r>
            <a:r>
              <a:rPr lang="en-US" altLang="zh-CN" sz="1890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FrameWork</a:t>
            </a:r>
            <a:r>
              <a:rPr lang="zh-CN" altLang="en-US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源码及性能优化；华为鸿蒙系统架构设计，专注</a:t>
            </a:r>
            <a:r>
              <a:rPr lang="en-US" altLang="zh-CN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NDK</a:t>
            </a:r>
            <a:r>
              <a:rPr lang="zh-CN" altLang="en-US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底层设计与开发。</a:t>
            </a:r>
            <a:endParaRPr lang="en-US" altLang="zh-CN" sz="189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349" y="2367920"/>
            <a:ext cx="2951188" cy="29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10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zh-CN" altLang="en-US"/>
              <a:t>学员疑问</a:t>
            </a:r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719920" y="2767782"/>
            <a:ext cx="15938979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92" indent="-742992">
              <a:lnSpc>
                <a:spcPct val="150000"/>
              </a:lnSpc>
              <a:buFont typeface="+mj-lt"/>
              <a:buAutoNum type="arabicParenR"/>
            </a:pPr>
            <a:r>
              <a:rPr lang="zh-CN" alt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 我需要掌握哪些基础，才能开始学习</a:t>
            </a:r>
            <a:r>
              <a:rPr lang="en-US" altLang="zh-CN" sz="4000" dirty="0">
                <a:latin typeface="思源黑体 CN Normal" panose="020B0400000000000000" charset="-122"/>
                <a:ea typeface="思源黑体 CN Normal" panose="020B0400000000000000" charset="-122"/>
              </a:rPr>
              <a:t>Android</a:t>
            </a:r>
            <a:r>
              <a:rPr lang="zh-CN" alt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高级课程。</a:t>
            </a:r>
            <a:endParaRPr lang="en-US" altLang="zh-CN" sz="4000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742992" indent="-742992">
              <a:lnSpc>
                <a:spcPct val="150000"/>
              </a:lnSpc>
              <a:buFont typeface="+mj-lt"/>
              <a:buAutoNum type="arabicParenR"/>
            </a:pPr>
            <a:r>
              <a:rPr 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怎么构建一套符合自己自身情况的知识体系。</a:t>
            </a:r>
            <a:endParaRPr lang="en-US" altLang="zh-CN" sz="4000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742992" indent="-742992">
              <a:lnSpc>
                <a:spcPct val="150000"/>
              </a:lnSpc>
              <a:buFont typeface="+mj-lt"/>
              <a:buAutoNum type="arabicParenR"/>
            </a:pPr>
            <a:r>
              <a:rPr 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互联网公司中的开发，和传统</a:t>
            </a:r>
            <a:r>
              <a:rPr lang="en-US" altLang="zh-CN" sz="4000" dirty="0">
                <a:latin typeface="思源黑体 CN Normal" panose="020B0400000000000000" charset="-122"/>
                <a:ea typeface="思源黑体 CN Normal" panose="020B0400000000000000" charset="-122"/>
              </a:rPr>
              <a:t>IT</a:t>
            </a:r>
            <a:r>
              <a:rPr lang="zh-CN" alt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行业或者外包公司有什么区别？</a:t>
            </a:r>
            <a:endParaRPr lang="en-US" altLang="zh-CN" sz="4000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742992" indent="-742992">
              <a:lnSpc>
                <a:spcPct val="150000"/>
              </a:lnSpc>
              <a:buFont typeface="+mj-lt"/>
              <a:buAutoNum type="arabicParenR"/>
            </a:pPr>
            <a:r>
              <a:rPr 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学完这套课程，我需要多久时间？现在加入还能跟上课程进度吗？</a:t>
            </a:r>
            <a:endParaRPr lang="en-US" altLang="zh-CN" sz="4000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742992" indent="-742992">
              <a:lnSpc>
                <a:spcPct val="150000"/>
              </a:lnSpc>
              <a:buFont typeface="+mj-lt"/>
              <a:buAutoNum type="arabicParenR"/>
            </a:pPr>
            <a:r>
              <a:rPr 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去一线互联网公司面试，有没有要特别注意的地方。</a:t>
            </a:r>
            <a:endParaRPr lang="en-US" altLang="zh-CN" sz="4000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742992" indent="-742992">
              <a:lnSpc>
                <a:spcPct val="150000"/>
              </a:lnSpc>
              <a:buFont typeface="+mj-lt"/>
              <a:buAutoNum type="arabicParenR"/>
            </a:pPr>
            <a:r>
              <a:rPr 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课程内容讲解的深度如何。</a:t>
            </a:r>
            <a:endParaRPr lang="en-US" altLang="zh-CN" sz="4000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742992" indent="-742992">
              <a:lnSpc>
                <a:spcPct val="150000"/>
              </a:lnSpc>
              <a:buFont typeface="+mj-lt"/>
              <a:buAutoNum type="arabicParenR"/>
            </a:pPr>
            <a:r>
              <a:rPr 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已经工作</a:t>
            </a:r>
            <a:r>
              <a:rPr lang="en-US" altLang="zh-CN" sz="4000" dirty="0">
                <a:latin typeface="思源黑体 CN Normal" panose="020B0400000000000000" charset="-122"/>
                <a:ea typeface="思源黑体 CN Normal" panose="020B0400000000000000" charset="-122"/>
              </a:rPr>
              <a:t>5</a:t>
            </a:r>
            <a:r>
              <a:rPr lang="zh-CN" alt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年或者更久时间了，来学习这个课程还有用吗？</a:t>
            </a:r>
            <a:endParaRPr lang="en-US" sz="40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303001" y="3019113"/>
            <a:ext cx="7648045" cy="6054542"/>
            <a:chOff x="1688302" y="1725284"/>
            <a:chExt cx="4047198" cy="3203947"/>
          </a:xfrm>
        </p:grpSpPr>
        <p:sp>
          <p:nvSpPr>
            <p:cNvPr id="8" name="文本框 7"/>
            <p:cNvSpPr txBox="1"/>
            <p:nvPr/>
          </p:nvSpPr>
          <p:spPr>
            <a:xfrm>
              <a:off x="1688302" y="4664907"/>
              <a:ext cx="4047198" cy="264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46" b="1" dirty="0"/>
                <a:t>视频资料加叮当老师微信 （</a:t>
              </a:r>
              <a:r>
                <a:rPr lang="en-US" altLang="zh-CN" sz="2646" b="1" dirty="0"/>
                <a:t>1979846055</a:t>
              </a:r>
              <a:r>
                <a:rPr lang="zh-CN" altLang="en-US" sz="2646" b="1" dirty="0"/>
                <a:t>）</a:t>
              </a:r>
            </a:p>
          </p:txBody>
        </p:sp>
        <p:pic>
          <p:nvPicPr>
            <p:cNvPr id="10" name="图片 9" descr="叮当老师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8061" y="1725284"/>
              <a:ext cx="2665562" cy="2665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205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962418" y="6216472"/>
            <a:ext cx="30861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David </a:t>
            </a:r>
            <a:r>
              <a:rPr lang="zh-CN" altLang="en-US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 </a:t>
            </a:r>
            <a:r>
              <a:rPr lang="en-US" altLang="zh-CN" sz="2000" b="1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复旦大学工程硕士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</a:t>
            </a:r>
            <a:r>
              <a:rPr lang="zh-CN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原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Oppo</a:t>
            </a: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</a:t>
            </a:r>
            <a:r>
              <a:rPr lang="zh-CN" altLang="en-US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10333" y="6023751"/>
            <a:ext cx="3567420" cy="12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</a:t>
            </a:r>
            <a:r>
              <a:rPr lang="en-US" altLang="zh-CN" sz="2000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River</a:t>
            </a:r>
            <a:r>
              <a:rPr lang="zh-CN" altLang="en-US" sz="2000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《</a:t>
            </a:r>
            <a:r>
              <a:rPr lang="en-US" altLang="zh-CN" sz="2000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Android开发入门与实战第二版》</a:t>
            </a:r>
            <a:r>
              <a:rPr lang="en-US" altLang="zh-CN" sz="2000" dirty="0" err="1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作者之一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25809" y="6118917"/>
            <a:ext cx="3207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Zee</a:t>
            </a:r>
            <a:r>
              <a:rPr lang="zh-CN" altLang="en-US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中南大学计算机信息专业毕业，前新浪架构师，58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同城项目负责人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810" y="2336787"/>
            <a:ext cx="3032852" cy="3057961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1956014" y="8240294"/>
            <a:ext cx="18177344" cy="432619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David</a:t>
            </a:r>
            <a:r>
              <a:rPr lang="zh-CN" altLang="en-US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1051917835</a:t>
            </a:r>
            <a:endParaRPr lang="zh-CN" altLang="en-US" sz="170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417" y="2307536"/>
            <a:ext cx="2876669" cy="30192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333" y="2349001"/>
            <a:ext cx="3072761" cy="303353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4638217" y="6184461"/>
            <a:ext cx="3279556" cy="1354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Andy </a:t>
            </a:r>
            <a:r>
              <a:rPr lang="zh-CN" altLang="en-US" sz="2079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华中</a:t>
            </a:r>
            <a:r>
              <a:rPr lang="zh-CN" altLang="en-US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科技大学计算机相关专业硕士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，腾讯架构师</a:t>
            </a:r>
            <a:r>
              <a:rPr lang="en-US" altLang="zh-CN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189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6" name="Picture 2" descr="http://10.url.cn/eth/ajNVdqHZLLCGm1Yz7Pmpj9BuoiamYtw6sibLuxkibicst4q2rIxCnfgCpA6kpgrTLJKfghFmupDaa2g/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218" y="2367700"/>
            <a:ext cx="2804339" cy="2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709587" y="377033"/>
            <a:ext cx="10799787" cy="1100907"/>
          </a:xfrm>
        </p:spPr>
        <p:txBody>
          <a:bodyPr/>
          <a:lstStyle/>
          <a:p>
            <a:r>
              <a:rPr lang="zh-CN" altLang="en-US" dirty="0" smtClean="0"/>
              <a:t>讲师介绍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8493580" y="6124299"/>
            <a:ext cx="3279556" cy="94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Damon</a:t>
            </a: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前三星研发高级工程师</a:t>
            </a:r>
            <a:endParaRPr lang="en-US" altLang="zh-CN" sz="189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731" y="2367699"/>
            <a:ext cx="2951347" cy="29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845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272" y="409405"/>
            <a:ext cx="21598496" cy="1100907"/>
          </a:xfrm>
        </p:spPr>
        <p:txBody>
          <a:bodyPr/>
          <a:lstStyle/>
          <a:p>
            <a:r>
              <a:rPr lang="zh-CN" altLang="en-US" dirty="0"/>
              <a:t>训练</a:t>
            </a:r>
            <a:r>
              <a:rPr lang="zh-CN" altLang="en-US" dirty="0" smtClean="0"/>
              <a:t>营专属活动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94" y="2655175"/>
            <a:ext cx="14358862" cy="94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430" y="473769"/>
            <a:ext cx="21596181" cy="1100790"/>
          </a:xfrm>
        </p:spPr>
        <p:txBody>
          <a:bodyPr/>
          <a:lstStyle/>
          <a:p>
            <a:r>
              <a:rPr lang="zh-CN" altLang="en-US" dirty="0" smtClean="0"/>
              <a:t>视频</a:t>
            </a:r>
            <a:r>
              <a:rPr lang="en-US" altLang="zh-CN" dirty="0" smtClean="0"/>
              <a:t>+</a:t>
            </a:r>
            <a:r>
              <a:rPr lang="zh-CN" altLang="en-US" dirty="0" smtClean="0"/>
              <a:t>资料</a:t>
            </a:r>
            <a:r>
              <a:rPr lang="en-US" altLang="zh-CN" dirty="0" smtClean="0"/>
              <a:t>+</a:t>
            </a:r>
            <a:r>
              <a:rPr lang="zh-CN" altLang="en-US" dirty="0" smtClean="0"/>
              <a:t>报名请加叮当老师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524" y="4365175"/>
            <a:ext cx="5964996" cy="633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291" dirty="0"/>
              <a:t>我们能为您带来什么样的服务</a:t>
            </a:r>
            <a:endParaRPr lang="en-US" sz="5291" dirty="0"/>
          </a:p>
        </p:txBody>
      </p:sp>
      <p:sp>
        <p:nvSpPr>
          <p:cNvPr id="2" name="圆角矩形 1"/>
          <p:cNvSpPr/>
          <p:nvPr/>
        </p:nvSpPr>
        <p:spPr>
          <a:xfrm>
            <a:off x="2119694" y="2527283"/>
            <a:ext cx="18452255" cy="7824280"/>
          </a:xfrm>
          <a:prstGeom prst="roundRect">
            <a:avLst>
              <a:gd name="adj" fmla="val 6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  <p:sp>
        <p:nvSpPr>
          <p:cNvPr id="4" name="同侧圆角矩形 3"/>
          <p:cNvSpPr/>
          <p:nvPr/>
        </p:nvSpPr>
        <p:spPr>
          <a:xfrm>
            <a:off x="2119695" y="2527282"/>
            <a:ext cx="18435956" cy="1581157"/>
          </a:xfrm>
          <a:prstGeom prst="round2SameRect">
            <a:avLst>
              <a:gd name="adj1" fmla="val 34475"/>
              <a:gd name="adj2" fmla="val 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  <p:sp>
        <p:nvSpPr>
          <p:cNvPr id="10" name="标题 2"/>
          <p:cNvSpPr txBox="1">
            <a:spLocks/>
          </p:cNvSpPr>
          <p:nvPr/>
        </p:nvSpPr>
        <p:spPr>
          <a:xfrm>
            <a:off x="8056298" y="2767434"/>
            <a:ext cx="10799208" cy="1100849"/>
          </a:xfrm>
          <a:prstGeom prst="rect">
            <a:avLst/>
          </a:prstGeom>
        </p:spPr>
        <p:txBody>
          <a:bodyPr vert="horz" lIns="172786" tIns="86394" rIns="172786" bIns="863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sz="5291" dirty="0">
                <a:solidFill>
                  <a:schemeClr val="bg1"/>
                </a:solidFill>
              </a:rPr>
              <a:t>VIP</a:t>
            </a:r>
            <a:r>
              <a:rPr lang="zh-CN" altLang="en-US" sz="5291" dirty="0">
                <a:solidFill>
                  <a:schemeClr val="bg1"/>
                </a:solidFill>
              </a:rPr>
              <a:t>课程服务体系</a:t>
            </a:r>
            <a:endParaRPr lang="en-US" sz="5291" dirty="0">
              <a:solidFill>
                <a:schemeClr val="bg1"/>
              </a:solidFill>
            </a:endParaRPr>
          </a:p>
        </p:txBody>
      </p:sp>
      <p:sp>
        <p:nvSpPr>
          <p:cNvPr id="11" name="标题 2"/>
          <p:cNvSpPr txBox="1">
            <a:spLocks/>
          </p:cNvSpPr>
          <p:nvPr/>
        </p:nvSpPr>
        <p:spPr>
          <a:xfrm>
            <a:off x="2524967" y="4348587"/>
            <a:ext cx="10799208" cy="5742167"/>
          </a:xfrm>
          <a:prstGeom prst="rect">
            <a:avLst/>
          </a:prstGeom>
        </p:spPr>
        <p:txBody>
          <a:bodyPr vert="horz" lIns="172786" tIns="86394" rIns="172786" bIns="863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647997" indent="-647997">
              <a:buFont typeface="+mj-lt"/>
              <a:buAutoNum type="arabicPeriod"/>
            </a:pPr>
            <a:r>
              <a:rPr lang="en-US" sz="2646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位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多年经验老师直播教学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每周一  周四  周六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</a:rPr>
              <a:t> 20:30-22:30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直播分享干货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en-US" sz="2646" dirty="0">
                <a:solidFill>
                  <a:schemeClr val="bg2">
                    <a:lumMod val="25000"/>
                  </a:schemeClr>
                </a:solidFill>
              </a:rPr>
              <a:t>7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</a:rPr>
              <a:t>24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小时终生答疑服务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终生学习新技术权限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en-US" sz="2646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个月完整直播学习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一线企业内推计划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线上教育唯一一家承诺 毕业未满三年 未涨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</a:rPr>
              <a:t>5K 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全面退费服务</a:t>
            </a:r>
            <a:endParaRPr lang="en-US" sz="2646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标题 2"/>
          <p:cNvSpPr txBox="1">
            <a:spLocks/>
          </p:cNvSpPr>
          <p:nvPr/>
        </p:nvSpPr>
        <p:spPr>
          <a:xfrm>
            <a:off x="12950310" y="4344226"/>
            <a:ext cx="10799208" cy="5742167"/>
          </a:xfrm>
          <a:prstGeom prst="rect">
            <a:avLst/>
          </a:prstGeom>
        </p:spPr>
        <p:txBody>
          <a:bodyPr vert="horz" lIns="172786" tIns="86394" rIns="172786" bIns="863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提供视频，源码，</a:t>
            </a:r>
            <a:r>
              <a:rPr lang="en-US" altLang="zh-CN" sz="2646" dirty="0" err="1">
                <a:solidFill>
                  <a:schemeClr val="bg2">
                    <a:lumMod val="25000"/>
                  </a:schemeClr>
                </a:solidFill>
              </a:rPr>
              <a:t>ppt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，以及笔记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专题结束有对应考试，考核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学习计划制定，制定你专属的学习计划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职业规划，打造你自己的生涯梦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面试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辅导服务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  <a:p>
            <a:pPr marL="647997" indent="-647997">
              <a:buFont typeface="+mj-lt"/>
              <a:buAutoNum type="arabicPeriod"/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学习方式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</a:rPr>
              <a:t>轮询直播</a:t>
            </a:r>
            <a:endParaRPr lang="en-US" altLang="zh-CN" sz="2646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11589045" y="4108439"/>
            <a:ext cx="13606" cy="624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26208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615" y="10531885"/>
            <a:ext cx="2369640" cy="242776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pPr defTabSz="1727993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615" y="7900901"/>
            <a:ext cx="2369640" cy="242776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pPr defTabSz="1727993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615" y="5266285"/>
            <a:ext cx="2369640" cy="242776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pPr defTabSz="1727993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615" y="2631673"/>
            <a:ext cx="2369640" cy="242776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pPr defTabSz="1727993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615" y="696"/>
            <a:ext cx="2369640" cy="242413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pPr defTabSz="1727993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22347627" y="10531885"/>
            <a:ext cx="691146" cy="242776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pPr defTabSz="1727993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22347627" y="7900901"/>
            <a:ext cx="691146" cy="242776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pPr defTabSz="1727993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22347627" y="5266285"/>
            <a:ext cx="691146" cy="242776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pPr defTabSz="1727993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22347627" y="2631673"/>
            <a:ext cx="691146" cy="242776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pPr defTabSz="1727993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22347627" y="696"/>
            <a:ext cx="691146" cy="242413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pPr defTabSz="1727993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2370785" y="1107"/>
            <a:ext cx="7167347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课程配套服务</a:t>
            </a:r>
          </a:p>
        </p:txBody>
      </p:sp>
      <p:sp>
        <p:nvSpPr>
          <p:cNvPr id="157" name="ïśľîḍè"/>
          <p:cNvSpPr txBox="1"/>
          <p:nvPr/>
        </p:nvSpPr>
        <p:spPr>
          <a:xfrm>
            <a:off x="3972299" y="3294432"/>
            <a:ext cx="3395728" cy="136909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86" tIns="86394" rIns="172786" bIns="86394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8" name="íṥlîḍe"/>
          <p:cNvSpPr txBox="1"/>
          <p:nvPr/>
        </p:nvSpPr>
        <p:spPr>
          <a:xfrm>
            <a:off x="3972299" y="2350108"/>
            <a:ext cx="3395728" cy="9443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72786" tIns="86394" rIns="172786" bIns="86394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答疑服务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72299" y="3378424"/>
            <a:ext cx="3323734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</a:rPr>
              <a:t>专门的答疑老师替学员解答问题</a:t>
            </a:r>
          </a:p>
        </p:txBody>
      </p:sp>
      <p:sp>
        <p:nvSpPr>
          <p:cNvPr id="6" name="ïśľîḍè"/>
          <p:cNvSpPr txBox="1"/>
          <p:nvPr/>
        </p:nvSpPr>
        <p:spPr>
          <a:xfrm>
            <a:off x="8275154" y="3294432"/>
            <a:ext cx="3395728" cy="136909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86" tIns="86394" rIns="172786" bIns="86394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íṥlîḍe"/>
          <p:cNvSpPr txBox="1"/>
          <p:nvPr/>
        </p:nvSpPr>
        <p:spPr>
          <a:xfrm>
            <a:off x="8275154" y="2350108"/>
            <a:ext cx="3395728" cy="9443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72786" tIns="86394" rIns="172786" bIns="86394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学习计划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75154" y="3378424"/>
            <a:ext cx="3323734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46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1V1</a:t>
            </a:r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为你定制专属的学习计划</a:t>
            </a:r>
          </a:p>
        </p:txBody>
      </p:sp>
      <p:sp>
        <p:nvSpPr>
          <p:cNvPr id="9" name="ïśľîḍè"/>
          <p:cNvSpPr txBox="1"/>
          <p:nvPr/>
        </p:nvSpPr>
        <p:spPr>
          <a:xfrm>
            <a:off x="12444819" y="3294432"/>
            <a:ext cx="3395728" cy="136909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86" tIns="86394" rIns="172786" bIns="86394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íṥlîḍe"/>
          <p:cNvSpPr txBox="1"/>
          <p:nvPr/>
        </p:nvSpPr>
        <p:spPr>
          <a:xfrm>
            <a:off x="12444819" y="2350108"/>
            <a:ext cx="3395728" cy="9443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72786" tIns="86394" rIns="172786" bIns="86394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考核与作业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444820" y="3378424"/>
            <a:ext cx="3323734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</a:rPr>
              <a:t>考核与作业意义在于理论与实践并行</a:t>
            </a:r>
            <a:endParaRPr lang="en-US" altLang="zh-CN" sz="264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ïśľîḍè"/>
          <p:cNvSpPr txBox="1"/>
          <p:nvPr/>
        </p:nvSpPr>
        <p:spPr>
          <a:xfrm>
            <a:off x="17080048" y="3294432"/>
            <a:ext cx="3395728" cy="136909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86" tIns="86394" rIns="172786" bIns="86394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íṥlîḍe"/>
          <p:cNvSpPr txBox="1"/>
          <p:nvPr/>
        </p:nvSpPr>
        <p:spPr>
          <a:xfrm>
            <a:off x="17080048" y="2350108"/>
            <a:ext cx="3395728" cy="9443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72786" tIns="86394" rIns="172786" bIns="86394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专属班级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080048" y="3378424"/>
            <a:ext cx="3323734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</a:rPr>
              <a:t>专属班级打开你的人际交流圈</a:t>
            </a:r>
          </a:p>
        </p:txBody>
      </p:sp>
      <p:sp>
        <p:nvSpPr>
          <p:cNvPr id="16" name="ïśľîḍè"/>
          <p:cNvSpPr txBox="1"/>
          <p:nvPr/>
        </p:nvSpPr>
        <p:spPr>
          <a:xfrm>
            <a:off x="3972299" y="6558171"/>
            <a:ext cx="3395728" cy="136909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86" tIns="86394" rIns="172786" bIns="86394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íṥlîḍe"/>
          <p:cNvSpPr txBox="1"/>
          <p:nvPr/>
        </p:nvSpPr>
        <p:spPr>
          <a:xfrm>
            <a:off x="3972299" y="5613845"/>
            <a:ext cx="3395728" cy="9443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72786" tIns="86394" rIns="172786" bIns="86394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新技术分享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72299" y="6579770"/>
            <a:ext cx="3323734" cy="131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</a:rPr>
              <a:t>时刻关注国际市场新技术的动态，分享给学员</a:t>
            </a:r>
            <a:endParaRPr lang="en-US" altLang="zh-CN" sz="264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ïśľîḍè"/>
          <p:cNvSpPr txBox="1"/>
          <p:nvPr/>
        </p:nvSpPr>
        <p:spPr>
          <a:xfrm>
            <a:off x="8275154" y="6558171"/>
            <a:ext cx="3395728" cy="136909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86" tIns="86394" rIns="172786" bIns="86394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íṥlîḍe"/>
          <p:cNvSpPr txBox="1"/>
          <p:nvPr/>
        </p:nvSpPr>
        <p:spPr>
          <a:xfrm>
            <a:off x="8275154" y="5635445"/>
            <a:ext cx="3395728" cy="9443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72786" tIns="86394" rIns="172786" bIns="86394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就业指导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75154" y="6564170"/>
            <a:ext cx="3323734" cy="131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</a:rPr>
              <a:t>简历指导和面试指导并行，让你的岗位不侮辱你的能力</a:t>
            </a:r>
          </a:p>
        </p:txBody>
      </p:sp>
      <p:sp>
        <p:nvSpPr>
          <p:cNvPr id="22" name="ïśľîḍè"/>
          <p:cNvSpPr txBox="1"/>
          <p:nvPr/>
        </p:nvSpPr>
        <p:spPr>
          <a:xfrm>
            <a:off x="12444819" y="6558171"/>
            <a:ext cx="3395728" cy="136909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86" tIns="86394" rIns="172786" bIns="86394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íṥlîḍe"/>
          <p:cNvSpPr txBox="1"/>
          <p:nvPr/>
        </p:nvSpPr>
        <p:spPr>
          <a:xfrm>
            <a:off x="12444819" y="5613845"/>
            <a:ext cx="3395728" cy="9443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72786" tIns="86394" rIns="172786" bIns="86394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企业内推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444820" y="6642163"/>
            <a:ext cx="3323734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</a:rPr>
              <a:t>众多一线企业的内推岗位等你拿</a:t>
            </a:r>
          </a:p>
        </p:txBody>
      </p:sp>
      <p:sp>
        <p:nvSpPr>
          <p:cNvPr id="25" name="ïśľîḍè"/>
          <p:cNvSpPr txBox="1"/>
          <p:nvPr/>
        </p:nvSpPr>
        <p:spPr>
          <a:xfrm>
            <a:off x="17080048" y="6558171"/>
            <a:ext cx="3395728" cy="136909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86" tIns="86394" rIns="172786" bIns="86394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íṥlîḍe"/>
          <p:cNvSpPr txBox="1"/>
          <p:nvPr/>
        </p:nvSpPr>
        <p:spPr>
          <a:xfrm>
            <a:off x="17080048" y="5613845"/>
            <a:ext cx="3395728" cy="9443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72786" tIns="86394" rIns="172786" bIns="86394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升级更新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7080048" y="6642164"/>
            <a:ext cx="3323734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</a:rPr>
              <a:t>最新技术一直免费学</a:t>
            </a:r>
          </a:p>
        </p:txBody>
      </p:sp>
      <p:sp>
        <p:nvSpPr>
          <p:cNvPr id="28" name="ïśľîḍè"/>
          <p:cNvSpPr txBox="1"/>
          <p:nvPr/>
        </p:nvSpPr>
        <p:spPr>
          <a:xfrm>
            <a:off x="3972299" y="9773912"/>
            <a:ext cx="3395728" cy="136909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86" tIns="86394" rIns="172786" bIns="86394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íṥlîḍe"/>
          <p:cNvSpPr txBox="1"/>
          <p:nvPr/>
        </p:nvSpPr>
        <p:spPr>
          <a:xfrm>
            <a:off x="3972299" y="8829588"/>
            <a:ext cx="3395728" cy="9443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72786" tIns="86394" rIns="172786" bIns="86394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钱程无忧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972299" y="9857907"/>
            <a:ext cx="3323734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46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Toppro</a:t>
            </a:r>
            <a:r>
              <a:rPr lang="zh-CN" altLang="en-US" sz="2646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优先权，告别死工资</a:t>
            </a:r>
          </a:p>
        </p:txBody>
      </p:sp>
      <p:sp>
        <p:nvSpPr>
          <p:cNvPr id="31" name="ïśľîḍè"/>
          <p:cNvSpPr txBox="1"/>
          <p:nvPr/>
        </p:nvSpPr>
        <p:spPr>
          <a:xfrm>
            <a:off x="8275154" y="9773912"/>
            <a:ext cx="3395728" cy="136909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86" tIns="86394" rIns="172786" bIns="86394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íṥlîḍe"/>
          <p:cNvSpPr txBox="1"/>
          <p:nvPr/>
        </p:nvSpPr>
        <p:spPr>
          <a:xfrm>
            <a:off x="8275154" y="8829588"/>
            <a:ext cx="3395728" cy="9443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72786" tIns="86394" rIns="172786" bIns="86394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涨薪无忧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275154" y="9795512"/>
            <a:ext cx="3323734" cy="131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毕业不满三年的学员学完课程不涨</a:t>
            </a:r>
            <a:r>
              <a:rPr lang="en-US" altLang="zh-CN" sz="2646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5K</a:t>
            </a:r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，全额退款</a:t>
            </a:r>
          </a:p>
        </p:txBody>
      </p:sp>
    </p:spTree>
    <p:extLst>
      <p:ext uri="{BB962C8B-B14F-4D97-AF65-F5344CB8AC3E}">
        <p14:creationId xmlns:p14="http://schemas.microsoft.com/office/powerpoint/2010/main" val="27016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LYING IMPRESSION FID FEIZHAO    qq:1964271550"/>
          <p:cNvSpPr txBox="1"/>
          <p:nvPr/>
        </p:nvSpPr>
        <p:spPr>
          <a:xfrm>
            <a:off x="14792408" y="3372767"/>
            <a:ext cx="20758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dirty="0">
                <a:solidFill>
                  <a:srgbClr val="33C3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</a:p>
        </p:txBody>
      </p:sp>
      <p:sp>
        <p:nvSpPr>
          <p:cNvPr id="42" name="FLYING IMPRESSION FID FEIZHAO    qq:1964271550"/>
          <p:cNvSpPr txBox="1"/>
          <p:nvPr/>
        </p:nvSpPr>
        <p:spPr>
          <a:xfrm>
            <a:off x="14792408" y="4037063"/>
            <a:ext cx="5274635" cy="115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不再仅限于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死工资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，技术价值最大化。</a:t>
            </a:r>
          </a:p>
        </p:txBody>
      </p:sp>
      <p:sp>
        <p:nvSpPr>
          <p:cNvPr id="43" name="FLYING IMPRESSION FID FEIZHAO    qq:1964271550"/>
          <p:cNvSpPr txBox="1"/>
          <p:nvPr/>
        </p:nvSpPr>
        <p:spPr>
          <a:xfrm>
            <a:off x="14792408" y="8174582"/>
            <a:ext cx="20758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34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</a:p>
        </p:txBody>
      </p:sp>
      <p:sp>
        <p:nvSpPr>
          <p:cNvPr id="44" name="FLYING IMPRESSION FID FEIZHAO    qq:1964271550"/>
          <p:cNvSpPr txBox="1"/>
          <p:nvPr/>
        </p:nvSpPr>
        <p:spPr>
          <a:xfrm>
            <a:off x="14792408" y="8872476"/>
            <a:ext cx="5274635" cy="115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年工作经验的人学习完本课程未涨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，全额退费。</a:t>
            </a:r>
          </a:p>
        </p:txBody>
      </p:sp>
      <p:sp>
        <p:nvSpPr>
          <p:cNvPr id="45" name="FLYING IMPRESSION FID FEIZHAO    qq:1964271550"/>
          <p:cNvSpPr txBox="1"/>
          <p:nvPr/>
        </p:nvSpPr>
        <p:spPr>
          <a:xfrm>
            <a:off x="4919025" y="3372425"/>
            <a:ext cx="33789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4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</p:txBody>
      </p:sp>
      <p:sp>
        <p:nvSpPr>
          <p:cNvPr id="46" name="FLYING IMPRESSION FID FEIZHAO    qq:1964271550"/>
          <p:cNvSpPr txBox="1"/>
          <p:nvPr/>
        </p:nvSpPr>
        <p:spPr>
          <a:xfrm>
            <a:off x="2972343" y="4070661"/>
            <a:ext cx="5325676" cy="115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凡是基于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平台的应用开发都不再有技术壁垒。</a:t>
            </a:r>
          </a:p>
        </p:txBody>
      </p:sp>
      <p:sp>
        <p:nvSpPr>
          <p:cNvPr id="47" name="FLYING IMPRESSION FID FEIZHAO    qq:1964271550"/>
          <p:cNvSpPr txBox="1"/>
          <p:nvPr/>
        </p:nvSpPr>
        <p:spPr>
          <a:xfrm>
            <a:off x="6222202" y="8174582"/>
            <a:ext cx="20758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400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</a:p>
        </p:txBody>
      </p:sp>
      <p:sp>
        <p:nvSpPr>
          <p:cNvPr id="48" name="FLYING IMPRESSION FID FEIZHAO    qq:1964271550"/>
          <p:cNvSpPr txBox="1"/>
          <p:nvPr/>
        </p:nvSpPr>
        <p:spPr>
          <a:xfrm>
            <a:off x="2972343" y="8872478"/>
            <a:ext cx="5325676" cy="168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不管是公司还是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都有机会，能力接触到更高端的圈子，增加新的机遇。</a:t>
            </a: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rot="2700000">
            <a:off x="8528076" y="4297306"/>
            <a:ext cx="3449723" cy="2762778"/>
          </a:xfrm>
          <a:prstGeom prst="roundRect">
            <a:avLst/>
          </a:prstGeom>
          <a:solidFill>
            <a:srgbClr val="EB5F56"/>
          </a:solidFill>
          <a:ln>
            <a:noFill/>
          </a:ln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schemeClr val="bg1"/>
              </a:solidFill>
            </a:endParaRPr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rot="2700000">
            <a:off x="11444941" y="3952769"/>
            <a:ext cx="2759779" cy="3449723"/>
          </a:xfrm>
          <a:prstGeom prst="roundRect">
            <a:avLst/>
          </a:prstGeom>
          <a:solidFill>
            <a:srgbClr val="33C3AB"/>
          </a:solidFill>
          <a:ln>
            <a:noFill/>
          </a:ln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schemeClr val="bg1"/>
              </a:solidFill>
            </a:endParaRPr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rot="2700000">
            <a:off x="11098909" y="6868138"/>
            <a:ext cx="3449723" cy="2762778"/>
          </a:xfrm>
          <a:prstGeom prst="roundRect">
            <a:avLst/>
          </a:prstGeom>
          <a:solidFill>
            <a:srgbClr val="364555"/>
          </a:solidFill>
          <a:ln>
            <a:noFill/>
          </a:ln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schemeClr val="bg1"/>
              </a:solidFill>
            </a:endParaRPr>
          </a:p>
        </p:txBody>
      </p:sp>
      <p:sp>
        <p:nvSpPr>
          <p:cNvPr id="54" name="FLYING IMPRESSION FID FEIZHAO    qq:1964271550"/>
          <p:cNvSpPr/>
          <p:nvPr/>
        </p:nvSpPr>
        <p:spPr bwMode="auto">
          <a:xfrm rot="2700000">
            <a:off x="8827194" y="6570516"/>
            <a:ext cx="2759779" cy="3449723"/>
          </a:xfrm>
          <a:prstGeom prst="roundRect">
            <a:avLst/>
          </a:prstGeom>
          <a:solidFill>
            <a:srgbClr val="FCB030"/>
          </a:solidFill>
          <a:ln>
            <a:noFill/>
          </a:ln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schemeClr val="bg1"/>
              </a:solidFill>
            </a:endParaRPr>
          </a:p>
        </p:txBody>
      </p:sp>
      <p:sp>
        <p:nvSpPr>
          <p:cNvPr id="58" name="FLYING IMPRESSION FID FEIZHAO    qq:1964271550"/>
          <p:cNvSpPr txBox="1"/>
          <p:nvPr/>
        </p:nvSpPr>
        <p:spPr>
          <a:xfrm>
            <a:off x="11951522" y="5059859"/>
            <a:ext cx="2075816" cy="67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7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</a:p>
        </p:txBody>
      </p:sp>
      <p:sp>
        <p:nvSpPr>
          <p:cNvPr id="60" name="FLYING IMPRESSION FID FEIZHAO    qq:1964271550"/>
          <p:cNvSpPr/>
          <p:nvPr/>
        </p:nvSpPr>
        <p:spPr>
          <a:xfrm>
            <a:off x="9059917" y="6271826"/>
            <a:ext cx="2593169" cy="1472125"/>
          </a:xfrm>
          <a:custGeom>
            <a:avLst/>
            <a:gdLst>
              <a:gd name="connsiteX0" fmla="*/ 0 w 1624676"/>
              <a:gd name="connsiteY0" fmla="*/ 0 h 711399"/>
              <a:gd name="connsiteX1" fmla="*/ 1624676 w 1624676"/>
              <a:gd name="connsiteY1" fmla="*/ 0 h 711399"/>
              <a:gd name="connsiteX2" fmla="*/ 984649 w 1624676"/>
              <a:gd name="connsiteY2" fmla="*/ 640026 h 711399"/>
              <a:gd name="connsiteX3" fmla="*/ 640025 w 1624676"/>
              <a:gd name="connsiteY3" fmla="*/ 640026 h 711399"/>
              <a:gd name="connsiteX4" fmla="*/ 0 w 1624676"/>
              <a:gd name="connsiteY4" fmla="*/ 0 h 711399"/>
              <a:gd name="connsiteX0-1" fmla="*/ 0 w 1624676"/>
              <a:gd name="connsiteY0-2" fmla="*/ 67663 h 779062"/>
              <a:gd name="connsiteX1-3" fmla="*/ 778439 w 1624676"/>
              <a:gd name="connsiteY1-4" fmla="*/ 0 h 779062"/>
              <a:gd name="connsiteX2-5" fmla="*/ 1624676 w 1624676"/>
              <a:gd name="connsiteY2-6" fmla="*/ 67663 h 779062"/>
              <a:gd name="connsiteX3-7" fmla="*/ 984649 w 1624676"/>
              <a:gd name="connsiteY3-8" fmla="*/ 707689 h 779062"/>
              <a:gd name="connsiteX4-9" fmla="*/ 640025 w 1624676"/>
              <a:gd name="connsiteY4-10" fmla="*/ 707689 h 779062"/>
              <a:gd name="connsiteX5" fmla="*/ 0 w 1624676"/>
              <a:gd name="connsiteY5" fmla="*/ 67663 h 779062"/>
              <a:gd name="connsiteX0-11" fmla="*/ 0 w 1624676"/>
              <a:gd name="connsiteY0-12" fmla="*/ 67663 h 779062"/>
              <a:gd name="connsiteX1-13" fmla="*/ 778439 w 1624676"/>
              <a:gd name="connsiteY1-14" fmla="*/ 0 h 779062"/>
              <a:gd name="connsiteX2-15" fmla="*/ 1624676 w 1624676"/>
              <a:gd name="connsiteY2-16" fmla="*/ 67663 h 779062"/>
              <a:gd name="connsiteX3-17" fmla="*/ 1372328 w 1624676"/>
              <a:gd name="connsiteY3-18" fmla="*/ 311085 h 779062"/>
              <a:gd name="connsiteX4-19" fmla="*/ 984649 w 1624676"/>
              <a:gd name="connsiteY4-20" fmla="*/ 707689 h 779062"/>
              <a:gd name="connsiteX5-21" fmla="*/ 640025 w 1624676"/>
              <a:gd name="connsiteY5-22" fmla="*/ 707689 h 779062"/>
              <a:gd name="connsiteX6" fmla="*/ 0 w 1624676"/>
              <a:gd name="connsiteY6" fmla="*/ 67663 h 779062"/>
              <a:gd name="connsiteX0-23" fmla="*/ 0 w 1624676"/>
              <a:gd name="connsiteY0-24" fmla="*/ 67663 h 779062"/>
              <a:gd name="connsiteX1-25" fmla="*/ 778439 w 1624676"/>
              <a:gd name="connsiteY1-26" fmla="*/ 0 h 779062"/>
              <a:gd name="connsiteX2-27" fmla="*/ 1624676 w 1624676"/>
              <a:gd name="connsiteY2-28" fmla="*/ 67663 h 779062"/>
              <a:gd name="connsiteX3-29" fmla="*/ 1372328 w 1624676"/>
              <a:gd name="connsiteY3-30" fmla="*/ 311085 h 779062"/>
              <a:gd name="connsiteX4-31" fmla="*/ 984649 w 1624676"/>
              <a:gd name="connsiteY4-32" fmla="*/ 707689 h 779062"/>
              <a:gd name="connsiteX5-33" fmla="*/ 640025 w 1624676"/>
              <a:gd name="connsiteY5-34" fmla="*/ 707689 h 779062"/>
              <a:gd name="connsiteX6-35" fmla="*/ 0 w 1624676"/>
              <a:gd name="connsiteY6-36" fmla="*/ 67663 h 779062"/>
              <a:gd name="connsiteX0-37" fmla="*/ 0 w 1372328"/>
              <a:gd name="connsiteY0-38" fmla="*/ 67663 h 779062"/>
              <a:gd name="connsiteX1-39" fmla="*/ 778439 w 1372328"/>
              <a:gd name="connsiteY1-40" fmla="*/ 0 h 779062"/>
              <a:gd name="connsiteX2-41" fmla="*/ 1115629 w 1372328"/>
              <a:gd name="connsiteY2-42" fmla="*/ 114797 h 779062"/>
              <a:gd name="connsiteX3-43" fmla="*/ 1372328 w 1372328"/>
              <a:gd name="connsiteY3-44" fmla="*/ 311085 h 779062"/>
              <a:gd name="connsiteX4-45" fmla="*/ 984649 w 1372328"/>
              <a:gd name="connsiteY4-46" fmla="*/ 707689 h 779062"/>
              <a:gd name="connsiteX5-47" fmla="*/ 640025 w 1372328"/>
              <a:gd name="connsiteY5-48" fmla="*/ 707689 h 779062"/>
              <a:gd name="connsiteX6-49" fmla="*/ 0 w 1372328"/>
              <a:gd name="connsiteY6-50" fmla="*/ 67663 h 7790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1372328" h="779062">
                <a:moveTo>
                  <a:pt x="0" y="67663"/>
                </a:moveTo>
                <a:cubicBezTo>
                  <a:pt x="272049" y="67105"/>
                  <a:pt x="506390" y="558"/>
                  <a:pt x="778439" y="0"/>
                </a:cubicBezTo>
                <a:lnTo>
                  <a:pt x="1115629" y="114797"/>
                </a:lnTo>
                <a:cubicBezTo>
                  <a:pt x="1031513" y="195938"/>
                  <a:pt x="1098226" y="220517"/>
                  <a:pt x="1372328" y="311085"/>
                </a:cubicBezTo>
                <a:lnTo>
                  <a:pt x="984649" y="707689"/>
                </a:lnTo>
                <a:cubicBezTo>
                  <a:pt x="889484" y="802854"/>
                  <a:pt x="735191" y="802854"/>
                  <a:pt x="640025" y="707689"/>
                </a:cubicBezTo>
                <a:lnTo>
                  <a:pt x="0" y="67663"/>
                </a:lnTo>
                <a:close/>
              </a:path>
            </a:pathLst>
          </a:custGeom>
          <a:solidFill>
            <a:srgbClr val="EB5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0"/>
          </a:p>
        </p:txBody>
      </p:sp>
      <p:sp>
        <p:nvSpPr>
          <p:cNvPr id="33" name="FLYING IMPRESSION FID FEIZHAO    qq:1964271550"/>
          <p:cNvSpPr/>
          <p:nvPr/>
        </p:nvSpPr>
        <p:spPr bwMode="auto">
          <a:xfrm>
            <a:off x="22682104" y="697"/>
            <a:ext cx="356668" cy="242776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>
            <a:off x="22682104" y="2631681"/>
            <a:ext cx="356668" cy="242776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>
            <a:off x="22682104" y="5266295"/>
            <a:ext cx="356668" cy="242776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59" name="FLYING IMPRESSION FID FEIZHAO    qq:1964271550"/>
          <p:cNvSpPr/>
          <p:nvPr/>
        </p:nvSpPr>
        <p:spPr bwMode="auto">
          <a:xfrm>
            <a:off x="22682104" y="7900907"/>
            <a:ext cx="356668" cy="242776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61" name="FLYING IMPRESSION FID FEIZHAO    qq:1964271550"/>
          <p:cNvSpPr/>
          <p:nvPr/>
        </p:nvSpPr>
        <p:spPr bwMode="auto">
          <a:xfrm>
            <a:off x="22682104" y="10535520"/>
            <a:ext cx="356668" cy="242413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62" name="FLYING IMPRESSION FID FEIZHAO    qq:1964271550"/>
          <p:cNvSpPr/>
          <p:nvPr/>
        </p:nvSpPr>
        <p:spPr bwMode="auto">
          <a:xfrm flipV="1">
            <a:off x="618" y="10531891"/>
            <a:ext cx="356668" cy="242776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63" name="FLYING IMPRESSION FID FEIZHAO    qq:1964271550"/>
          <p:cNvSpPr/>
          <p:nvPr/>
        </p:nvSpPr>
        <p:spPr bwMode="auto">
          <a:xfrm flipV="1">
            <a:off x="618" y="7900905"/>
            <a:ext cx="356668" cy="242776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64" name="FLYING IMPRESSION FID FEIZHAO    qq:1964271550"/>
          <p:cNvSpPr/>
          <p:nvPr/>
        </p:nvSpPr>
        <p:spPr bwMode="auto">
          <a:xfrm flipV="1">
            <a:off x="618" y="5266291"/>
            <a:ext cx="356668" cy="242776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65" name="FLYING IMPRESSION FID FEIZHAO    qq:1964271550"/>
          <p:cNvSpPr/>
          <p:nvPr/>
        </p:nvSpPr>
        <p:spPr bwMode="auto">
          <a:xfrm flipV="1">
            <a:off x="618" y="2631679"/>
            <a:ext cx="356668" cy="242776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66" name="FLYING IMPRESSION FID FEIZHAO    qq:1964271550"/>
          <p:cNvSpPr/>
          <p:nvPr/>
        </p:nvSpPr>
        <p:spPr bwMode="auto">
          <a:xfrm flipV="1">
            <a:off x="618" y="696"/>
            <a:ext cx="356668" cy="242413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4" name="FLYING IMPRESSION FID FEIZHAO    qq:1964271550"/>
          <p:cNvSpPr txBox="1"/>
          <p:nvPr/>
        </p:nvSpPr>
        <p:spPr>
          <a:xfrm>
            <a:off x="12295892" y="8054821"/>
            <a:ext cx="2075816" cy="67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7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377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</a:p>
        </p:txBody>
      </p:sp>
      <p:sp>
        <p:nvSpPr>
          <p:cNvPr id="5" name="FLYING IMPRESSION FID FEIZHAO    qq:1964271550"/>
          <p:cNvSpPr txBox="1"/>
          <p:nvPr/>
        </p:nvSpPr>
        <p:spPr>
          <a:xfrm>
            <a:off x="8854569" y="5044261"/>
            <a:ext cx="2075816" cy="67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77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9012957" y="8070418"/>
            <a:ext cx="2075816" cy="67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77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357343" y="1107"/>
            <a:ext cx="4839786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良性循环</a:t>
            </a: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502178" y="12186917"/>
            <a:ext cx="18177344" cy="47045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学完本高级课程未加薪</a:t>
            </a:r>
            <a:r>
              <a:rPr lang="en-US" altLang="zh-CN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</a:p>
        </p:txBody>
      </p:sp>
    </p:spTree>
    <p:extLst>
      <p:ext uri="{BB962C8B-B14F-4D97-AF65-F5344CB8AC3E}">
        <p14:creationId xmlns:p14="http://schemas.microsoft.com/office/powerpoint/2010/main" val="6402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bldLvl="0" animBg="1"/>
      <p:bldP spid="52" grpId="0" bldLvl="0" animBg="1"/>
      <p:bldP spid="53" grpId="0" bldLvl="0" animBg="1"/>
      <p:bldP spid="54" grpId="0" bldLvl="0" animBg="1"/>
      <p:bldP spid="58" grpId="0"/>
      <p:bldP spid="60" grpId="0" bldLvl="0" animBg="1"/>
      <p:bldP spid="4" grpId="0"/>
      <p:bldP spid="5" grpId="0"/>
      <p:bldP spid="6" grpId="0"/>
      <p:bldP spid="7" grpId="0"/>
      <p:bldP spid="8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YING IMPRESSION FID FEIZHAO    qq:1964271550"/>
          <p:cNvSpPr/>
          <p:nvPr/>
        </p:nvSpPr>
        <p:spPr>
          <a:xfrm>
            <a:off x="-2937661" y="-2483275"/>
            <a:ext cx="12086621" cy="15596218"/>
          </a:xfrm>
          <a:prstGeom prst="blockArc">
            <a:avLst>
              <a:gd name="adj1" fmla="val 18900000"/>
              <a:gd name="adj2" fmla="val 4088250"/>
              <a:gd name="adj3" fmla="val 0"/>
            </a:avLst>
          </a:prstGeom>
          <a:ln w="38100">
            <a:solidFill>
              <a:srgbClr val="364555"/>
            </a:solidFill>
          </a:ln>
        </p:spPr>
        <p:style>
          <a:lnRef idx="2">
            <a:scrgbClr r="0" g="0" b="0"/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FLYING IMPRESSION FID FEIZHAO    qq:1964271550"/>
          <p:cNvGrpSpPr/>
          <p:nvPr/>
        </p:nvGrpSpPr>
        <p:grpSpPr>
          <a:xfrm>
            <a:off x="9048677" y="11478"/>
            <a:ext cx="10579151" cy="1929505"/>
            <a:chOff x="4527649" y="1472239"/>
            <a:chExt cx="5598583" cy="1021112"/>
          </a:xfrm>
        </p:grpSpPr>
        <p:sp>
          <p:nvSpPr>
            <p:cNvPr id="16" name="FLYING IMPRESSION FID FEIZHAO    qq:1964271550"/>
            <p:cNvSpPr/>
            <p:nvPr/>
          </p:nvSpPr>
          <p:spPr>
            <a:xfrm>
              <a:off x="5242970" y="1574334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YING IMPRESSION FID FEIZHAO    qq:1964271550"/>
            <p:cNvSpPr/>
            <p:nvPr/>
          </p:nvSpPr>
          <p:spPr>
            <a:xfrm>
              <a:off x="4527649" y="1472239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EB5F5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LYING IMPRESSION FID FEIZHAO    qq:1964271550"/>
            <p:cNvSpPr txBox="1"/>
            <p:nvPr/>
          </p:nvSpPr>
          <p:spPr>
            <a:xfrm>
              <a:off x="4661187" y="1621782"/>
              <a:ext cx="754036" cy="726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315" b="1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28" name="FLYING IMPRESSION FID FEIZHAO    qq:1964271550"/>
            <p:cNvSpPr txBox="1"/>
            <p:nvPr/>
          </p:nvSpPr>
          <p:spPr>
            <a:xfrm>
              <a:off x="5722509" y="1598750"/>
              <a:ext cx="3792293" cy="64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3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项目开发必备底层知识</a:t>
              </a:r>
              <a:endParaRPr lang="en-US" altLang="zh-CN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27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227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27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3" name="FLYING IMPRESSION FID FEIZHAO    qq:1964271550"/>
          <p:cNvGrpSpPr/>
          <p:nvPr/>
        </p:nvGrpSpPr>
        <p:grpSpPr>
          <a:xfrm>
            <a:off x="9941622" y="2577962"/>
            <a:ext cx="10579151" cy="1929505"/>
            <a:chOff x="4990678" y="3085716"/>
            <a:chExt cx="5598583" cy="1021112"/>
          </a:xfrm>
        </p:grpSpPr>
        <p:sp>
          <p:nvSpPr>
            <p:cNvPr id="18" name="FLYING IMPRESSION FID FEIZHAO    qq:1964271550"/>
            <p:cNvSpPr/>
            <p:nvPr/>
          </p:nvSpPr>
          <p:spPr>
            <a:xfrm>
              <a:off x="5705999" y="3187811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LYING IMPRESSION FID FEIZHAO    qq:1964271550"/>
            <p:cNvSpPr/>
            <p:nvPr/>
          </p:nvSpPr>
          <p:spPr>
            <a:xfrm>
              <a:off x="4990678" y="3085716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LYING IMPRESSION FID FEIZHAO    qq:1964271550"/>
            <p:cNvSpPr txBox="1"/>
            <p:nvPr/>
          </p:nvSpPr>
          <p:spPr>
            <a:xfrm>
              <a:off x="5124216" y="3235259"/>
              <a:ext cx="754036" cy="726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315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grpSp>
        <p:nvGrpSpPr>
          <p:cNvPr id="4" name="FLYING IMPRESSION FID FEIZHAO    qq:1964271550"/>
          <p:cNvGrpSpPr/>
          <p:nvPr/>
        </p:nvGrpSpPr>
        <p:grpSpPr>
          <a:xfrm>
            <a:off x="9813015" y="5314834"/>
            <a:ext cx="10579151" cy="1929505"/>
            <a:chOff x="4527649" y="4699193"/>
            <a:chExt cx="5598583" cy="1021112"/>
          </a:xfrm>
        </p:grpSpPr>
        <p:sp>
          <p:nvSpPr>
            <p:cNvPr id="25" name="FLYING IMPRESSION FID FEIZHAO    qq:1964271550"/>
            <p:cNvSpPr/>
            <p:nvPr/>
          </p:nvSpPr>
          <p:spPr>
            <a:xfrm>
              <a:off x="5242970" y="4801288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YING IMPRESSION FID FEIZHAO    qq:1964271550"/>
            <p:cNvSpPr/>
            <p:nvPr/>
          </p:nvSpPr>
          <p:spPr>
            <a:xfrm>
              <a:off x="4527649" y="4699193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FCB03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LYING IMPRESSION FID FEIZHAO    qq:1964271550"/>
            <p:cNvSpPr txBox="1"/>
            <p:nvPr/>
          </p:nvSpPr>
          <p:spPr>
            <a:xfrm>
              <a:off x="4661912" y="4825011"/>
              <a:ext cx="754036" cy="726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315" b="1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sp>
        <p:nvSpPr>
          <p:cNvPr id="41" name="FLYING IMPRESSION FID FEIZHAO    qq:1964271550"/>
          <p:cNvSpPr txBox="1"/>
          <p:nvPr/>
        </p:nvSpPr>
        <p:spPr>
          <a:xfrm>
            <a:off x="979930" y="4857072"/>
            <a:ext cx="7579792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805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6805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6805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>
            <a:off x="22682104" y="697"/>
            <a:ext cx="356668" cy="242776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43" name="FLYING IMPRESSION FID FEIZHAO    qq:1964271550"/>
          <p:cNvSpPr/>
          <p:nvPr/>
        </p:nvSpPr>
        <p:spPr bwMode="auto">
          <a:xfrm>
            <a:off x="22682104" y="2631681"/>
            <a:ext cx="356668" cy="242776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22682104" y="5266295"/>
            <a:ext cx="356668" cy="242776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22682104" y="7900907"/>
            <a:ext cx="356668" cy="242776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22682104" y="10535520"/>
            <a:ext cx="356668" cy="242413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618" y="10531891"/>
            <a:ext cx="356668" cy="242776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618" y="7900905"/>
            <a:ext cx="356668" cy="242776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618" y="5266291"/>
            <a:ext cx="356668" cy="242776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618" y="2631679"/>
            <a:ext cx="356668" cy="242776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618" y="696"/>
            <a:ext cx="356668" cy="242413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/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12277219" y="2855525"/>
            <a:ext cx="8243552" cy="122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Q </a:t>
            </a:r>
            <a:r>
              <a:rPr lang="en-US" altLang="zh-CN" sz="3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FrameWork</a:t>
            </a:r>
            <a:r>
              <a:rPr lang="zh-CN" altLang="en-US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源码与</a:t>
            </a:r>
            <a:r>
              <a:rPr lang="en-US" altLang="zh-CN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新技术</a:t>
            </a:r>
            <a:r>
              <a:rPr lang="zh-CN" altLang="en-US" sz="2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2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12102034" y="5610504"/>
            <a:ext cx="7165964" cy="122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腾讯内部调优专题</a:t>
            </a:r>
            <a:endParaRPr lang="en-US" altLang="zh-CN" sz="3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2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931085" y="7888628"/>
            <a:ext cx="10459160" cy="1929505"/>
            <a:chOff x="4726158" y="4174326"/>
            <a:chExt cx="5534786" cy="1021057"/>
          </a:xfrm>
        </p:grpSpPr>
        <p:grpSp>
          <p:nvGrpSpPr>
            <p:cNvPr id="9" name="FLYING IMPRESSION FID FEIZHAO    qq:1964271550"/>
            <p:cNvGrpSpPr/>
            <p:nvPr/>
          </p:nvGrpSpPr>
          <p:grpSpPr>
            <a:xfrm>
              <a:off x="4726158" y="4174326"/>
              <a:ext cx="5534786" cy="1021057"/>
              <a:chOff x="4591149" y="4699193"/>
              <a:chExt cx="5535083" cy="1021112"/>
            </a:xfrm>
          </p:grpSpPr>
          <p:sp>
            <p:nvSpPr>
              <p:cNvPr id="10" name="FLYING IMPRESSION FID FEIZHAO    qq:1964271550"/>
              <p:cNvSpPr/>
              <p:nvPr/>
            </p:nvSpPr>
            <p:spPr>
              <a:xfrm>
                <a:off x="5242970" y="4801288"/>
                <a:ext cx="4883262" cy="816889"/>
              </a:xfrm>
              <a:prstGeom prst="homePlate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FLYING IMPRESSION FID FEIZHAO    qq:1964271550"/>
              <p:cNvSpPr/>
              <p:nvPr/>
            </p:nvSpPr>
            <p:spPr>
              <a:xfrm>
                <a:off x="4591149" y="4699193"/>
                <a:ext cx="1021112" cy="1021112"/>
              </a:xfrm>
              <a:prstGeom prst="ellipse">
                <a:avLst/>
              </a:prstGeom>
              <a:solidFill>
                <a:srgbClr val="ECEFF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FLYING IMPRESSION FID FEIZHAO    qq:1964271550"/>
              <p:cNvSpPr txBox="1"/>
              <p:nvPr/>
            </p:nvSpPr>
            <p:spPr>
              <a:xfrm>
                <a:off x="4694932" y="4825011"/>
                <a:ext cx="754036" cy="726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315" b="1" dirty="0"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</a:p>
            </p:txBody>
          </p:sp>
        </p:grpSp>
        <p:sp>
          <p:nvSpPr>
            <p:cNvPr id="13" name="FLYING IMPRESSION FID FEIZHAO    qq:1964271550"/>
            <p:cNvSpPr txBox="1"/>
            <p:nvPr/>
          </p:nvSpPr>
          <p:spPr>
            <a:xfrm>
              <a:off x="5908141" y="4333982"/>
              <a:ext cx="3792090" cy="649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3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高级音视频专题</a:t>
              </a:r>
              <a:endParaRPr lang="en-US" altLang="zh-CN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27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227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27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sp>
        <p:nvSpPr>
          <p:cNvPr id="53" name="FLYING IMPRESSION FID FEIZHAO    qq:1964271550"/>
          <p:cNvSpPr txBox="1"/>
          <p:nvPr/>
        </p:nvSpPr>
        <p:spPr>
          <a:xfrm>
            <a:off x="357286" y="12300848"/>
            <a:ext cx="18177344" cy="47045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毕业未满三年学完本高级课程未加薪</a:t>
            </a:r>
            <a:r>
              <a:rPr lang="en-US" altLang="zh-CN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7871498" y="10178422"/>
            <a:ext cx="10459160" cy="1929505"/>
            <a:chOff x="4726158" y="4174326"/>
            <a:chExt cx="5534786" cy="1021057"/>
          </a:xfrm>
        </p:grpSpPr>
        <p:grpSp>
          <p:nvGrpSpPr>
            <p:cNvPr id="58" name="FLYING IMPRESSION FID FEIZHAO    qq:1964271550"/>
            <p:cNvGrpSpPr/>
            <p:nvPr/>
          </p:nvGrpSpPr>
          <p:grpSpPr>
            <a:xfrm>
              <a:off x="4726158" y="4174326"/>
              <a:ext cx="5534786" cy="1021057"/>
              <a:chOff x="4591149" y="4699193"/>
              <a:chExt cx="5535083" cy="1021112"/>
            </a:xfrm>
          </p:grpSpPr>
          <p:sp>
            <p:nvSpPr>
              <p:cNvPr id="60" name="FLYING IMPRESSION FID FEIZHAO    qq:1964271550"/>
              <p:cNvSpPr/>
              <p:nvPr/>
            </p:nvSpPr>
            <p:spPr>
              <a:xfrm>
                <a:off x="5242970" y="4801288"/>
                <a:ext cx="4883262" cy="816889"/>
              </a:xfrm>
              <a:prstGeom prst="homePlat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FLYING IMPRESSION FID FEIZHAO    qq:1964271550"/>
              <p:cNvSpPr/>
              <p:nvPr/>
            </p:nvSpPr>
            <p:spPr>
              <a:xfrm>
                <a:off x="4591149" y="4699193"/>
                <a:ext cx="1021112" cy="1021112"/>
              </a:xfrm>
              <a:prstGeom prst="ellipse">
                <a:avLst/>
              </a:prstGeom>
              <a:solidFill>
                <a:srgbClr val="ECEFF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" name="FLYING IMPRESSION FID FEIZHAO    qq:1964271550"/>
              <p:cNvSpPr txBox="1"/>
              <p:nvPr/>
            </p:nvSpPr>
            <p:spPr>
              <a:xfrm>
                <a:off x="4694932" y="4825011"/>
                <a:ext cx="754036" cy="726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315" b="1" dirty="0"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</a:p>
            </p:txBody>
          </p:sp>
        </p:grpSp>
        <p:sp>
          <p:nvSpPr>
            <p:cNvPr id="59" name="FLYING IMPRESSION FID FEIZHAO    qq:1964271550"/>
            <p:cNvSpPr txBox="1"/>
            <p:nvPr/>
          </p:nvSpPr>
          <p:spPr>
            <a:xfrm>
              <a:off x="5908141" y="4333982"/>
              <a:ext cx="3792090" cy="649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3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腾讯</a:t>
              </a:r>
              <a:r>
                <a:rPr lang="en-US" altLang="zh-CN" sz="3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T3.3</a:t>
              </a:r>
              <a:r>
                <a:rPr lang="zh-CN" altLang="en-US" sz="3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架构师</a:t>
              </a:r>
              <a:endParaRPr lang="en-US" altLang="zh-CN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27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227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27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3817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3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619" y="695"/>
            <a:ext cx="4325806" cy="44430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4668342" y="695"/>
            <a:ext cx="4325806" cy="44430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9382692" y="695"/>
            <a:ext cx="4274001" cy="44430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14045238" y="695"/>
            <a:ext cx="4325806" cy="44430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8712965" y="695"/>
            <a:ext cx="4325806" cy="44430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8712963" y="11766611"/>
            <a:ext cx="4325806" cy="119304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236" y="11766611"/>
            <a:ext cx="4325806" cy="119304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690" y="11766611"/>
            <a:ext cx="4274001" cy="119304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8340" y="11766611"/>
            <a:ext cx="4325806" cy="119304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617" y="11766611"/>
            <a:ext cx="4325806" cy="119304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8358954" y="5116498"/>
            <a:ext cx="10267485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4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11340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34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1134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8324157" y="7035306"/>
            <a:ext cx="8775654" cy="458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984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539" y="4069571"/>
            <a:ext cx="4415646" cy="44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-229" y="5285834"/>
            <a:ext cx="23038235" cy="769442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618" y="81670"/>
            <a:ext cx="23038235" cy="7694420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8" y="7860071"/>
            <a:ext cx="23037388" cy="1799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199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619" y="8160045"/>
            <a:ext cx="23038154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893883" y="3958474"/>
            <a:ext cx="11250011" cy="2754165"/>
          </a:xfrm>
        </p:spPr>
        <p:txBody>
          <a:bodyPr>
            <a:noAutofit/>
          </a:bodyPr>
          <a:lstStyle/>
          <a:p>
            <a:pPr algn="ctr"/>
            <a:r>
              <a:rPr lang="zh-CN" altLang="en-US" sz="14001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371604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272" y="473125"/>
            <a:ext cx="21598496" cy="1100907"/>
          </a:xfrm>
        </p:spPr>
        <p:txBody>
          <a:bodyPr/>
          <a:lstStyle/>
          <a:p>
            <a:r>
              <a:rPr lang="zh-CN" altLang="en-US" dirty="0" smtClean="0"/>
              <a:t>加微信领福利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980205" y="3994145"/>
            <a:ext cx="4528334" cy="5783094"/>
            <a:chOff x="2563398" y="3985254"/>
            <a:chExt cx="4528576" cy="5783405"/>
          </a:xfrm>
        </p:grpSpPr>
        <p:sp>
          <p:nvSpPr>
            <p:cNvPr id="18" name="文本框 17"/>
            <p:cNvSpPr txBox="1"/>
            <p:nvPr/>
          </p:nvSpPr>
          <p:spPr>
            <a:xfrm>
              <a:off x="2691107" y="8328659"/>
              <a:ext cx="3915000" cy="1440000"/>
            </a:xfrm>
            <a:prstGeom prst="rect">
              <a:avLst/>
            </a:prstGeom>
          </p:spPr>
          <p:txBody>
            <a:bodyPr vert="horz" wrap="square" lIns="91436" tIns="45718" rIns="91436" bIns="45718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技术问题加</a:t>
              </a:r>
              <a:r>
                <a:rPr lang="en-US" altLang="zh-CN" sz="2400" dirty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David</a:t>
              </a:r>
              <a:r>
                <a:rPr lang="zh-CN" altLang="en-US" sz="2400" dirty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老师</a:t>
              </a:r>
              <a:endParaRPr lang="en-US" altLang="zh-CN" sz="24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QQ:1051917835</a:t>
              </a:r>
              <a:endParaRPr lang="zh-CN" altLang="en-US" sz="24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398" y="3985254"/>
              <a:ext cx="4528576" cy="4528576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9694" y="3600175"/>
            <a:ext cx="5964996" cy="633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YING IMPRESSION FID FEIZHAO    qq:1964271550"/>
          <p:cNvSpPr/>
          <p:nvPr/>
        </p:nvSpPr>
        <p:spPr bwMode="auto">
          <a:xfrm>
            <a:off x="18713348" y="11766895"/>
            <a:ext cx="4326038" cy="119310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370" y="11766895"/>
            <a:ext cx="4326038" cy="119310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575" y="11766895"/>
            <a:ext cx="4274230" cy="119310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7971" y="11766895"/>
            <a:ext cx="4326038" cy="119310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2" y="11766895"/>
            <a:ext cx="4326038" cy="119310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4499694" y="3376529"/>
            <a:ext cx="27375464" cy="1638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47" dirty="0"/>
              <a:t>一节课实现一键制作大片，用硬编码实现剪影</a:t>
            </a:r>
            <a:r>
              <a:rPr lang="zh-CN" altLang="en-US" sz="6047" dirty="0" smtClean="0"/>
              <a:t>实战</a:t>
            </a:r>
            <a:endParaRPr lang="en-US" altLang="zh-CN" sz="6047" dirty="0" smtClean="0"/>
          </a:p>
          <a:p>
            <a:r>
              <a:rPr lang="zh-CN" altLang="en-US" sz="4000" dirty="0" smtClean="0"/>
              <a:t>音视频未来不得不学的技术   </a:t>
            </a:r>
            <a:r>
              <a:rPr lang="en-US" altLang="zh-CN" sz="4000" dirty="0" smtClean="0"/>
              <a:t>20:05</a:t>
            </a:r>
            <a:r>
              <a:rPr lang="zh-CN" altLang="en-US" sz="4000" dirty="0" smtClean="0"/>
              <a:t>正式开车</a:t>
            </a:r>
            <a:endParaRPr lang="zh-CN" altLang="en-US" sz="32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8713503" y="11094053"/>
            <a:ext cx="3962295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29155" y="444747"/>
            <a:ext cx="4839786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今晚课题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63591" y="9000175"/>
            <a:ext cx="3922869" cy="49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46" b="1"/>
              <a:t>视频资料加叮当老师微信</a:t>
            </a:r>
          </a:p>
        </p:txBody>
      </p:sp>
      <p:pic>
        <p:nvPicPr>
          <p:cNvPr id="5" name="图片 4" descr="叮当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079" y="5296395"/>
            <a:ext cx="3175116" cy="3175116"/>
          </a:xfrm>
          <a:prstGeom prst="rect">
            <a:avLst/>
          </a:prstGeom>
        </p:spPr>
      </p:pic>
      <p:sp>
        <p:nvSpPr>
          <p:cNvPr id="22" name="FLYING IMPRESSION FID FEIZHAO    qq:1964271550"/>
          <p:cNvSpPr/>
          <p:nvPr/>
        </p:nvSpPr>
        <p:spPr bwMode="auto">
          <a:xfrm>
            <a:off x="18529" y="11766547"/>
            <a:ext cx="4326038" cy="119310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98" y="1742970"/>
            <a:ext cx="16856469" cy="93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2" grpId="0"/>
      <p:bldP spid="64" grpId="0"/>
      <p:bldP spid="51" grpId="0"/>
      <p:bldP spid="2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1248" y="10531662"/>
            <a:ext cx="2369510" cy="2427632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1248" y="7900824"/>
            <a:ext cx="2369510" cy="2427632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1248" y="5266353"/>
            <a:ext cx="2369510" cy="2427632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1248" y="2631885"/>
            <a:ext cx="2369510" cy="2427632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1248" y="1050"/>
            <a:ext cx="2369510" cy="242400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22347034" y="10531662"/>
            <a:ext cx="691108" cy="2427632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22347034" y="7900824"/>
            <a:ext cx="691108" cy="2427632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22347034" y="5266353"/>
            <a:ext cx="691108" cy="2427632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22347034" y="2631885"/>
            <a:ext cx="691108" cy="2427632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22347034" y="1050"/>
            <a:ext cx="691108" cy="242400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2371288" y="1463"/>
            <a:ext cx="7167347" cy="1487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69" dirty="0" smtClean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马上要开班啦</a:t>
            </a:r>
            <a:endParaRPr lang="zh-CN" altLang="en-US" sz="9069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899103" y="9166615"/>
            <a:ext cx="55996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400" dirty="0"/>
              <a:t>叮当老师的</a:t>
            </a:r>
            <a:r>
              <a:rPr lang="en-US" altLang="zh-CN" sz="3400" dirty="0"/>
              <a:t>QQ</a:t>
            </a:r>
            <a:r>
              <a:rPr lang="zh-CN" altLang="en-US" sz="3400" dirty="0"/>
              <a:t>：</a:t>
            </a:r>
            <a:r>
              <a:rPr lang="en-US" altLang="zh-CN" sz="3400" dirty="0"/>
              <a:t>1979846055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9694" y="3735175"/>
            <a:ext cx="4725000" cy="501827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694" y="1833267"/>
            <a:ext cx="9619123" cy="112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6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íŝlîḑé">
            <a:extLst>
              <a:ext uri="{FF2B5EF4-FFF2-40B4-BE49-F238E27FC236}">
                <a16:creationId xmlns="" xmlns:a16="http://schemas.microsoft.com/office/drawing/2014/main" id="{71FBCDB7-A784-49F6-982C-0E657C261630}"/>
              </a:ext>
            </a:extLst>
          </p:cNvPr>
          <p:cNvGrpSpPr/>
          <p:nvPr/>
        </p:nvGrpSpPr>
        <p:grpSpPr>
          <a:xfrm>
            <a:off x="1271967" y="1718902"/>
            <a:ext cx="20495454" cy="1221380"/>
            <a:chOff x="673100" y="1228912"/>
            <a:chExt cx="10845800" cy="646331"/>
          </a:xfrm>
        </p:grpSpPr>
        <p:cxnSp>
          <p:nvCxnSpPr>
            <p:cNvPr id="9" name="直接连接符 8">
              <a:extLst>
                <a:ext uri="{FF2B5EF4-FFF2-40B4-BE49-F238E27FC236}">
                  <a16:creationId xmlns="" xmlns:a16="http://schemas.microsoft.com/office/drawing/2014/main" id="{FF717F27-AEFA-42AD-A144-267B78F03F8B}"/>
                </a:ext>
              </a:extLst>
            </p:cNvPr>
            <p:cNvCxnSpPr/>
            <p:nvPr/>
          </p:nvCxnSpPr>
          <p:spPr>
            <a:xfrm>
              <a:off x="673100" y="1552077"/>
              <a:ext cx="108458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îSľïḓè">
              <a:extLst>
                <a:ext uri="{FF2B5EF4-FFF2-40B4-BE49-F238E27FC236}">
                  <a16:creationId xmlns="" xmlns:a16="http://schemas.microsoft.com/office/drawing/2014/main" id="{904C03C2-7596-4128-A9EC-4E5AB8FB10D9}"/>
                </a:ext>
              </a:extLst>
            </p:cNvPr>
            <p:cNvSpPr txBox="1"/>
            <p:nvPr/>
          </p:nvSpPr>
          <p:spPr>
            <a:xfrm>
              <a:off x="4563035" y="1228912"/>
              <a:ext cx="306593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zh-CN" alt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课程安排</a:t>
              </a:r>
              <a:endPara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="" xmlns:a16="http://schemas.microsoft.com/office/drawing/2014/main" id="{B1845E35-C357-4BA9-84E6-45B55275665A}"/>
              </a:ext>
            </a:extLst>
          </p:cNvPr>
          <p:cNvGrpSpPr/>
          <p:nvPr/>
        </p:nvGrpSpPr>
        <p:grpSpPr>
          <a:xfrm>
            <a:off x="599006" y="3755365"/>
            <a:ext cx="21841373" cy="5449620"/>
            <a:chOff x="764694" y="5093240"/>
            <a:chExt cx="21841373" cy="5449620"/>
          </a:xfrm>
        </p:grpSpPr>
        <p:grpSp>
          <p:nvGrpSpPr>
            <p:cNvPr id="55" name="组合 54">
              <a:extLst>
                <a:ext uri="{FF2B5EF4-FFF2-40B4-BE49-F238E27FC236}">
                  <a16:creationId xmlns="" xmlns:a16="http://schemas.microsoft.com/office/drawing/2014/main" id="{EC7E5998-4C23-47CE-8FF8-01E931F4A869}"/>
                </a:ext>
              </a:extLst>
            </p:cNvPr>
            <p:cNvGrpSpPr/>
            <p:nvPr/>
          </p:nvGrpSpPr>
          <p:grpSpPr>
            <a:xfrm>
              <a:off x="764694" y="5093240"/>
              <a:ext cx="4890578" cy="5449620"/>
              <a:chOff x="1271967" y="5093240"/>
              <a:chExt cx="4890578" cy="5449620"/>
            </a:xfrm>
          </p:grpSpPr>
          <p:sp>
            <p:nvSpPr>
              <p:cNvPr id="36" name="ïṡļíḑê">
                <a:extLst>
                  <a:ext uri="{FF2B5EF4-FFF2-40B4-BE49-F238E27FC236}">
                    <a16:creationId xmlns="" xmlns:a16="http://schemas.microsoft.com/office/drawing/2014/main" id="{96644146-FD55-4412-807C-A9DA6D8F10E9}"/>
                  </a:ext>
                </a:extLst>
              </p:cNvPr>
              <p:cNvSpPr/>
              <p:nvPr/>
            </p:nvSpPr>
            <p:spPr>
              <a:xfrm>
                <a:off x="1271967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7" name="îṩľíḋe">
                <a:extLst>
                  <a:ext uri="{FF2B5EF4-FFF2-40B4-BE49-F238E27FC236}">
                    <a16:creationId xmlns="" xmlns:a16="http://schemas.microsoft.com/office/drawing/2014/main" id="{25F03D11-E6A2-46D7-9606-24C83CE9483D}"/>
                  </a:ext>
                </a:extLst>
              </p:cNvPr>
              <p:cNvSpPr/>
              <p:nvPr/>
            </p:nvSpPr>
            <p:spPr>
              <a:xfrm>
                <a:off x="3302206" y="5365404"/>
                <a:ext cx="830098" cy="634963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8" name="í$ḷíďê">
                <a:extLst>
                  <a:ext uri="{FF2B5EF4-FFF2-40B4-BE49-F238E27FC236}">
                    <a16:creationId xmlns="" xmlns:a16="http://schemas.microsoft.com/office/drawing/2014/main" id="{EEB8D930-7F14-4A48-820F-ECBC99D506B6}"/>
                  </a:ext>
                </a:extLst>
              </p:cNvPr>
              <p:cNvSpPr txBox="1"/>
              <p:nvPr/>
            </p:nvSpPr>
            <p:spPr>
              <a:xfrm>
                <a:off x="1547533" y="8403050"/>
                <a:ext cx="4569132" cy="2024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9" name="直接连接符 38">
                <a:extLst>
                  <a:ext uri="{FF2B5EF4-FFF2-40B4-BE49-F238E27FC236}">
                    <a16:creationId xmlns="" xmlns:a16="http://schemas.microsoft.com/office/drawing/2014/main" id="{C531E749-6E6A-4588-A674-50C86EC618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5192" y="8254622"/>
                <a:ext cx="435100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iṡḻîdè">
                <a:extLst>
                  <a:ext uri="{FF2B5EF4-FFF2-40B4-BE49-F238E27FC236}">
                    <a16:creationId xmlns="" xmlns:a16="http://schemas.microsoft.com/office/drawing/2014/main" id="{C4D546B1-0C0A-4EB7-88D7-ECC1AB5D8115}"/>
                  </a:ext>
                </a:extLst>
              </p:cNvPr>
              <p:cNvSpPr/>
              <p:nvPr/>
            </p:nvSpPr>
            <p:spPr>
              <a:xfrm>
                <a:off x="2031654" y="6187364"/>
                <a:ext cx="3371203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01</a:t>
                </a:r>
              </a:p>
            </p:txBody>
          </p:sp>
          <p:sp>
            <p:nvSpPr>
              <p:cNvPr id="41" name="ï$1îḓè">
                <a:extLst>
                  <a:ext uri="{FF2B5EF4-FFF2-40B4-BE49-F238E27FC236}">
                    <a16:creationId xmlns="" xmlns:a16="http://schemas.microsoft.com/office/drawing/2014/main" id="{4E98EC80-1BFE-42B9-80D8-EE0B9132EA8A}"/>
                  </a:ext>
                </a:extLst>
              </p:cNvPr>
              <p:cNvSpPr txBox="1"/>
              <p:nvPr/>
            </p:nvSpPr>
            <p:spPr>
              <a:xfrm>
                <a:off x="1479223" y="7323049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1219200"/>
                <a:r>
                  <a:rPr lang="en-US" altLang="zh-CN" sz="3200" b="1" dirty="0">
                    <a:ln w="6350"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RTMP</a:t>
                </a:r>
                <a:r>
                  <a:rPr lang="zh-CN" altLang="en-US" sz="3200" b="1" dirty="0">
                    <a:ln w="6350"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协议</a:t>
                </a: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="" xmlns:a16="http://schemas.microsoft.com/office/drawing/2014/main" id="{794F2E0C-1545-45C7-BDDC-08B2B73C56A0}"/>
                </a:ext>
              </a:extLst>
            </p:cNvPr>
            <p:cNvGrpSpPr/>
            <p:nvPr/>
          </p:nvGrpSpPr>
          <p:grpSpPr>
            <a:xfrm>
              <a:off x="6087815" y="5093240"/>
              <a:ext cx="5217722" cy="5449620"/>
              <a:chOff x="6087815" y="5093240"/>
              <a:chExt cx="5217722" cy="5449620"/>
            </a:xfrm>
          </p:grpSpPr>
          <p:sp>
            <p:nvSpPr>
              <p:cNvPr id="29" name="ïSḷîḓé">
                <a:extLst>
                  <a:ext uri="{FF2B5EF4-FFF2-40B4-BE49-F238E27FC236}">
                    <a16:creationId xmlns="" xmlns:a16="http://schemas.microsoft.com/office/drawing/2014/main" id="{FE038554-2D6A-4822-9A3C-CF3D7EAA8570}"/>
                  </a:ext>
                </a:extLst>
              </p:cNvPr>
              <p:cNvSpPr/>
              <p:nvPr/>
            </p:nvSpPr>
            <p:spPr>
              <a:xfrm>
                <a:off x="6414959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1" name="î$ļiḍè">
                <a:extLst>
                  <a:ext uri="{FF2B5EF4-FFF2-40B4-BE49-F238E27FC236}">
                    <a16:creationId xmlns="" xmlns:a16="http://schemas.microsoft.com/office/drawing/2014/main" id="{289423F1-8C42-447F-AF09-493D038537C1}"/>
                  </a:ext>
                </a:extLst>
              </p:cNvPr>
              <p:cNvSpPr/>
              <p:nvPr/>
            </p:nvSpPr>
            <p:spPr>
              <a:xfrm>
                <a:off x="8487553" y="5343050"/>
                <a:ext cx="745390" cy="656127"/>
              </a:xfrm>
              <a:custGeom>
                <a:avLst/>
                <a:gdLst>
                  <a:gd name="connsiteX0" fmla="*/ 18335 w 604256"/>
                  <a:gd name="connsiteY0" fmla="*/ 334272 h 531895"/>
                  <a:gd name="connsiteX1" fmla="*/ 37988 w 604256"/>
                  <a:gd name="connsiteY1" fmla="*/ 336249 h 531895"/>
                  <a:gd name="connsiteX2" fmla="*/ 302130 w 604256"/>
                  <a:gd name="connsiteY2" fmla="*/ 476833 h 531895"/>
                  <a:gd name="connsiteX3" fmla="*/ 566126 w 604256"/>
                  <a:gd name="connsiteY3" fmla="*/ 336249 h 531895"/>
                  <a:gd name="connsiteX4" fmla="*/ 601178 w 604256"/>
                  <a:gd name="connsiteY4" fmla="*/ 346793 h 531895"/>
                  <a:gd name="connsiteX5" fmla="*/ 590619 w 604256"/>
                  <a:gd name="connsiteY5" fmla="*/ 381793 h 531895"/>
                  <a:gd name="connsiteX6" fmla="*/ 314303 w 604256"/>
                  <a:gd name="connsiteY6" fmla="*/ 528820 h 531895"/>
                  <a:gd name="connsiteX7" fmla="*/ 302130 w 604256"/>
                  <a:gd name="connsiteY7" fmla="*/ 531895 h 531895"/>
                  <a:gd name="connsiteX8" fmla="*/ 289957 w 604256"/>
                  <a:gd name="connsiteY8" fmla="*/ 528820 h 531895"/>
                  <a:gd name="connsiteX9" fmla="*/ 13641 w 604256"/>
                  <a:gd name="connsiteY9" fmla="*/ 381793 h 531895"/>
                  <a:gd name="connsiteX10" fmla="*/ 3082 w 604256"/>
                  <a:gd name="connsiteY10" fmla="*/ 346793 h 531895"/>
                  <a:gd name="connsiteX11" fmla="*/ 18335 w 604256"/>
                  <a:gd name="connsiteY11" fmla="*/ 334272 h 531895"/>
                  <a:gd name="connsiteX12" fmla="*/ 18335 w 604256"/>
                  <a:gd name="connsiteY12" fmla="*/ 233364 h 531895"/>
                  <a:gd name="connsiteX13" fmla="*/ 37988 w 604256"/>
                  <a:gd name="connsiteY13" fmla="*/ 235341 h 531895"/>
                  <a:gd name="connsiteX14" fmla="*/ 302130 w 604256"/>
                  <a:gd name="connsiteY14" fmla="*/ 375925 h 531895"/>
                  <a:gd name="connsiteX15" fmla="*/ 566126 w 604256"/>
                  <a:gd name="connsiteY15" fmla="*/ 235341 h 531895"/>
                  <a:gd name="connsiteX16" fmla="*/ 601178 w 604256"/>
                  <a:gd name="connsiteY16" fmla="*/ 245885 h 531895"/>
                  <a:gd name="connsiteX17" fmla="*/ 590619 w 604256"/>
                  <a:gd name="connsiteY17" fmla="*/ 280885 h 531895"/>
                  <a:gd name="connsiteX18" fmla="*/ 314303 w 604256"/>
                  <a:gd name="connsiteY18" fmla="*/ 428058 h 531895"/>
                  <a:gd name="connsiteX19" fmla="*/ 302130 w 604256"/>
                  <a:gd name="connsiteY19" fmla="*/ 430987 h 531895"/>
                  <a:gd name="connsiteX20" fmla="*/ 289957 w 604256"/>
                  <a:gd name="connsiteY20" fmla="*/ 428058 h 531895"/>
                  <a:gd name="connsiteX21" fmla="*/ 13641 w 604256"/>
                  <a:gd name="connsiteY21" fmla="*/ 280885 h 531895"/>
                  <a:gd name="connsiteX22" fmla="*/ 3082 w 604256"/>
                  <a:gd name="connsiteY22" fmla="*/ 245885 h 531895"/>
                  <a:gd name="connsiteX23" fmla="*/ 18335 w 604256"/>
                  <a:gd name="connsiteY23" fmla="*/ 233364 h 531895"/>
                  <a:gd name="connsiteX24" fmla="*/ 291571 w 604256"/>
                  <a:gd name="connsiteY24" fmla="*/ 2196 h 531895"/>
                  <a:gd name="connsiteX25" fmla="*/ 312689 w 604256"/>
                  <a:gd name="connsiteY25" fmla="*/ 2196 h 531895"/>
                  <a:gd name="connsiteX26" fmla="*/ 588846 w 604256"/>
                  <a:gd name="connsiteY26" fmla="*/ 125214 h 531895"/>
                  <a:gd name="connsiteX27" fmla="*/ 604245 w 604256"/>
                  <a:gd name="connsiteY27" fmla="*/ 147914 h 531895"/>
                  <a:gd name="connsiteX28" fmla="*/ 590605 w 604256"/>
                  <a:gd name="connsiteY28" fmla="*/ 171639 h 531895"/>
                  <a:gd name="connsiteX29" fmla="*/ 314303 w 604256"/>
                  <a:gd name="connsiteY29" fmla="*/ 318676 h 531895"/>
                  <a:gd name="connsiteX30" fmla="*/ 302130 w 604256"/>
                  <a:gd name="connsiteY30" fmla="*/ 321751 h 531895"/>
                  <a:gd name="connsiteX31" fmla="*/ 289957 w 604256"/>
                  <a:gd name="connsiteY31" fmla="*/ 318676 h 531895"/>
                  <a:gd name="connsiteX32" fmla="*/ 13654 w 604256"/>
                  <a:gd name="connsiteY32" fmla="*/ 171639 h 531895"/>
                  <a:gd name="connsiteX33" fmla="*/ 15 w 604256"/>
                  <a:gd name="connsiteY33" fmla="*/ 147914 h 531895"/>
                  <a:gd name="connsiteX34" fmla="*/ 15414 w 604256"/>
                  <a:gd name="connsiteY34" fmla="*/ 125214 h 53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4256" h="531895">
                    <a:moveTo>
                      <a:pt x="18335" y="334272"/>
                    </a:moveTo>
                    <a:cubicBezTo>
                      <a:pt x="24642" y="332369"/>
                      <a:pt x="31682" y="332881"/>
                      <a:pt x="37988" y="336249"/>
                    </a:cubicBezTo>
                    <a:lnTo>
                      <a:pt x="302130" y="476833"/>
                    </a:lnTo>
                    <a:lnTo>
                      <a:pt x="566126" y="336249"/>
                    </a:lnTo>
                    <a:cubicBezTo>
                      <a:pt x="578739" y="329513"/>
                      <a:pt x="594432" y="334199"/>
                      <a:pt x="601178" y="346793"/>
                    </a:cubicBezTo>
                    <a:cubicBezTo>
                      <a:pt x="607925" y="359387"/>
                      <a:pt x="603085" y="375056"/>
                      <a:pt x="590619" y="381793"/>
                    </a:cubicBezTo>
                    <a:lnTo>
                      <a:pt x="314303" y="528820"/>
                    </a:lnTo>
                    <a:cubicBezTo>
                      <a:pt x="310490" y="530870"/>
                      <a:pt x="306383" y="531895"/>
                      <a:pt x="302130" y="531895"/>
                    </a:cubicBezTo>
                    <a:cubicBezTo>
                      <a:pt x="297877" y="531895"/>
                      <a:pt x="293770" y="530870"/>
                      <a:pt x="289957" y="528820"/>
                    </a:cubicBezTo>
                    <a:lnTo>
                      <a:pt x="13641" y="381793"/>
                    </a:lnTo>
                    <a:cubicBezTo>
                      <a:pt x="1028" y="375056"/>
                      <a:pt x="-3665" y="359387"/>
                      <a:pt x="3082" y="346793"/>
                    </a:cubicBezTo>
                    <a:cubicBezTo>
                      <a:pt x="6455" y="340496"/>
                      <a:pt x="12028" y="336176"/>
                      <a:pt x="18335" y="334272"/>
                    </a:cubicBezTo>
                    <a:close/>
                    <a:moveTo>
                      <a:pt x="18335" y="233364"/>
                    </a:moveTo>
                    <a:cubicBezTo>
                      <a:pt x="24642" y="231461"/>
                      <a:pt x="31682" y="231973"/>
                      <a:pt x="37988" y="235341"/>
                    </a:cubicBezTo>
                    <a:lnTo>
                      <a:pt x="302130" y="375925"/>
                    </a:lnTo>
                    <a:lnTo>
                      <a:pt x="566126" y="235341"/>
                    </a:lnTo>
                    <a:cubicBezTo>
                      <a:pt x="578739" y="228605"/>
                      <a:pt x="594432" y="233291"/>
                      <a:pt x="601178" y="245885"/>
                    </a:cubicBezTo>
                    <a:cubicBezTo>
                      <a:pt x="607925" y="258479"/>
                      <a:pt x="603085" y="274148"/>
                      <a:pt x="590619" y="280885"/>
                    </a:cubicBezTo>
                    <a:lnTo>
                      <a:pt x="314303" y="428058"/>
                    </a:lnTo>
                    <a:cubicBezTo>
                      <a:pt x="310490" y="430108"/>
                      <a:pt x="306383" y="430987"/>
                      <a:pt x="302130" y="430987"/>
                    </a:cubicBezTo>
                    <a:cubicBezTo>
                      <a:pt x="297877" y="430987"/>
                      <a:pt x="293770" y="430108"/>
                      <a:pt x="289957" y="428058"/>
                    </a:cubicBezTo>
                    <a:lnTo>
                      <a:pt x="13641" y="280885"/>
                    </a:lnTo>
                    <a:cubicBezTo>
                      <a:pt x="1028" y="274148"/>
                      <a:pt x="-3665" y="258479"/>
                      <a:pt x="3082" y="245885"/>
                    </a:cubicBezTo>
                    <a:cubicBezTo>
                      <a:pt x="6455" y="239588"/>
                      <a:pt x="12028" y="235268"/>
                      <a:pt x="18335" y="233364"/>
                    </a:cubicBezTo>
                    <a:close/>
                    <a:moveTo>
                      <a:pt x="291571" y="2196"/>
                    </a:moveTo>
                    <a:cubicBezTo>
                      <a:pt x="298317" y="-733"/>
                      <a:pt x="305943" y="-733"/>
                      <a:pt x="312689" y="2196"/>
                    </a:cubicBezTo>
                    <a:lnTo>
                      <a:pt x="588846" y="125214"/>
                    </a:lnTo>
                    <a:cubicBezTo>
                      <a:pt x="597938" y="129315"/>
                      <a:pt x="603805" y="138102"/>
                      <a:pt x="604245" y="147914"/>
                    </a:cubicBezTo>
                    <a:cubicBezTo>
                      <a:pt x="604538" y="157726"/>
                      <a:pt x="599258" y="166953"/>
                      <a:pt x="590605" y="171639"/>
                    </a:cubicBezTo>
                    <a:lnTo>
                      <a:pt x="314303" y="318676"/>
                    </a:lnTo>
                    <a:cubicBezTo>
                      <a:pt x="310489" y="320726"/>
                      <a:pt x="306383" y="321751"/>
                      <a:pt x="302130" y="321751"/>
                    </a:cubicBezTo>
                    <a:cubicBezTo>
                      <a:pt x="297877" y="321751"/>
                      <a:pt x="293771" y="320726"/>
                      <a:pt x="289957" y="318676"/>
                    </a:cubicBezTo>
                    <a:lnTo>
                      <a:pt x="13654" y="171639"/>
                    </a:lnTo>
                    <a:cubicBezTo>
                      <a:pt x="5002" y="166953"/>
                      <a:pt x="-278" y="157726"/>
                      <a:pt x="15" y="147914"/>
                    </a:cubicBezTo>
                    <a:cubicBezTo>
                      <a:pt x="309" y="138102"/>
                      <a:pt x="6322" y="129315"/>
                      <a:pt x="15414" y="12521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2" name="iṩļïḓê">
                <a:extLst>
                  <a:ext uri="{FF2B5EF4-FFF2-40B4-BE49-F238E27FC236}">
                    <a16:creationId xmlns="" xmlns:a16="http://schemas.microsoft.com/office/drawing/2014/main" id="{BF1AA53E-BD3E-4A76-A54D-CAF1C95F36DD}"/>
                  </a:ext>
                </a:extLst>
              </p:cNvPr>
              <p:cNvSpPr txBox="1"/>
              <p:nvPr/>
            </p:nvSpPr>
            <p:spPr>
              <a:xfrm>
                <a:off x="6533544" y="8403050"/>
                <a:ext cx="4569132" cy="2024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3" name="直接连接符 32">
                <a:extLst>
                  <a:ext uri="{FF2B5EF4-FFF2-40B4-BE49-F238E27FC236}">
                    <a16:creationId xmlns="" xmlns:a16="http://schemas.microsoft.com/office/drawing/2014/main" id="{6F029590-4136-4DBA-9A62-44833A639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014" y="8254622"/>
                <a:ext cx="435100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išliḋè">
                <a:extLst>
                  <a:ext uri="{FF2B5EF4-FFF2-40B4-BE49-F238E27FC236}">
                    <a16:creationId xmlns="" xmlns:a16="http://schemas.microsoft.com/office/drawing/2014/main" id="{58217DFD-C0EF-4A30-BAAF-D624D0E34C04}"/>
                  </a:ext>
                </a:extLst>
              </p:cNvPr>
              <p:cNvSpPr/>
              <p:nvPr/>
            </p:nvSpPr>
            <p:spPr>
              <a:xfrm>
                <a:off x="7174646" y="6187364"/>
                <a:ext cx="3371204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02</a:t>
                </a:r>
              </a:p>
            </p:txBody>
          </p:sp>
          <p:sp>
            <p:nvSpPr>
              <p:cNvPr id="35" name="isľíḑè">
                <a:extLst>
                  <a:ext uri="{FF2B5EF4-FFF2-40B4-BE49-F238E27FC236}">
                    <a16:creationId xmlns="" xmlns:a16="http://schemas.microsoft.com/office/drawing/2014/main" id="{D4AEDC30-1F36-4598-8C8B-8F5AC9E4CFFF}"/>
                  </a:ext>
                </a:extLst>
              </p:cNvPr>
              <p:cNvSpPr txBox="1"/>
              <p:nvPr/>
            </p:nvSpPr>
            <p:spPr>
              <a:xfrm>
                <a:off x="6087815" y="7323049"/>
                <a:ext cx="521772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视频编码与推流</a:t>
                </a: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="" xmlns:a16="http://schemas.microsoft.com/office/drawing/2014/main" id="{61BDEFEF-8C9B-40C6-A17E-9EADE48F06C1}"/>
                </a:ext>
              </a:extLst>
            </p:cNvPr>
            <p:cNvGrpSpPr/>
            <p:nvPr/>
          </p:nvGrpSpPr>
          <p:grpSpPr>
            <a:xfrm>
              <a:off x="12065224" y="5093240"/>
              <a:ext cx="4890578" cy="5449620"/>
              <a:chOff x="1271967" y="5093240"/>
              <a:chExt cx="4890578" cy="5449620"/>
            </a:xfrm>
          </p:grpSpPr>
          <p:sp>
            <p:nvSpPr>
              <p:cNvPr id="57" name="ïṡļíḑê">
                <a:extLst>
                  <a:ext uri="{FF2B5EF4-FFF2-40B4-BE49-F238E27FC236}">
                    <a16:creationId xmlns="" xmlns:a16="http://schemas.microsoft.com/office/drawing/2014/main" id="{3FF54F34-98A6-4A52-894D-C87D1BC26353}"/>
                  </a:ext>
                </a:extLst>
              </p:cNvPr>
              <p:cNvSpPr/>
              <p:nvPr/>
            </p:nvSpPr>
            <p:spPr>
              <a:xfrm>
                <a:off x="1271967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8" name="îṩľíḋe">
                <a:extLst>
                  <a:ext uri="{FF2B5EF4-FFF2-40B4-BE49-F238E27FC236}">
                    <a16:creationId xmlns="" xmlns:a16="http://schemas.microsoft.com/office/drawing/2014/main" id="{8E419898-AA93-4AD9-B887-8488A59F22CE}"/>
                  </a:ext>
                </a:extLst>
              </p:cNvPr>
              <p:cNvSpPr/>
              <p:nvPr/>
            </p:nvSpPr>
            <p:spPr>
              <a:xfrm>
                <a:off x="3302206" y="5365404"/>
                <a:ext cx="830098" cy="634963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9" name="í$ḷíďê">
                <a:extLst>
                  <a:ext uri="{FF2B5EF4-FFF2-40B4-BE49-F238E27FC236}">
                    <a16:creationId xmlns="" xmlns:a16="http://schemas.microsoft.com/office/drawing/2014/main" id="{B19C0BE7-B27F-41B4-8680-3F5B6F21C850}"/>
                  </a:ext>
                </a:extLst>
              </p:cNvPr>
              <p:cNvSpPr txBox="1"/>
              <p:nvPr/>
            </p:nvSpPr>
            <p:spPr>
              <a:xfrm>
                <a:off x="1547533" y="8403050"/>
                <a:ext cx="4569132" cy="2024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60" name="直接连接符 59">
                <a:extLst>
                  <a:ext uri="{FF2B5EF4-FFF2-40B4-BE49-F238E27FC236}">
                    <a16:creationId xmlns="" xmlns:a16="http://schemas.microsoft.com/office/drawing/2014/main" id="{E4FE3D50-62C9-43F3-98AB-2FCE8F673A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5192" y="8254622"/>
                <a:ext cx="435100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iṡḻîdè">
                <a:extLst>
                  <a:ext uri="{FF2B5EF4-FFF2-40B4-BE49-F238E27FC236}">
                    <a16:creationId xmlns="" xmlns:a16="http://schemas.microsoft.com/office/drawing/2014/main" id="{79CC2581-102B-4E4C-A70D-D476C9CF9C0B}"/>
                  </a:ext>
                </a:extLst>
              </p:cNvPr>
              <p:cNvSpPr/>
              <p:nvPr/>
            </p:nvSpPr>
            <p:spPr>
              <a:xfrm>
                <a:off x="2031654" y="6187364"/>
                <a:ext cx="3371203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03</a:t>
                </a:r>
                <a:endParaRPr lang="en-US" altLang="zh-CN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2" name="ï$1îḓè">
                <a:extLst>
                  <a:ext uri="{FF2B5EF4-FFF2-40B4-BE49-F238E27FC236}">
                    <a16:creationId xmlns="" xmlns:a16="http://schemas.microsoft.com/office/drawing/2014/main" id="{667E7836-260F-4EF5-A6E3-8A5A97769496}"/>
                  </a:ext>
                </a:extLst>
              </p:cNvPr>
              <p:cNvSpPr txBox="1"/>
              <p:nvPr/>
            </p:nvSpPr>
            <p:spPr>
              <a:xfrm>
                <a:off x="1432689" y="7329442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NDK</a:t>
                </a:r>
                <a:r>
                  <a:rPr lang="zh-CN" alt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开发</a:t>
                </a: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6" name="组合 65">
              <a:extLst>
                <a:ext uri="{FF2B5EF4-FFF2-40B4-BE49-F238E27FC236}">
                  <a16:creationId xmlns="" xmlns:a16="http://schemas.microsoft.com/office/drawing/2014/main" id="{E5C1E59B-C89B-4CE3-89F5-025E540A1C7A}"/>
                </a:ext>
              </a:extLst>
            </p:cNvPr>
            <p:cNvGrpSpPr/>
            <p:nvPr/>
          </p:nvGrpSpPr>
          <p:grpSpPr>
            <a:xfrm>
              <a:off x="17715489" y="5093240"/>
              <a:ext cx="4890578" cy="5449620"/>
              <a:chOff x="6414959" y="5093240"/>
              <a:chExt cx="4890578" cy="5449620"/>
            </a:xfrm>
          </p:grpSpPr>
          <p:sp>
            <p:nvSpPr>
              <p:cNvPr id="67" name="ïSḷîḓé">
                <a:extLst>
                  <a:ext uri="{FF2B5EF4-FFF2-40B4-BE49-F238E27FC236}">
                    <a16:creationId xmlns="" xmlns:a16="http://schemas.microsoft.com/office/drawing/2014/main" id="{37B6E630-D3FF-44E3-84B7-3E67C5C35AE8}"/>
                  </a:ext>
                </a:extLst>
              </p:cNvPr>
              <p:cNvSpPr/>
              <p:nvPr/>
            </p:nvSpPr>
            <p:spPr>
              <a:xfrm>
                <a:off x="6414959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8" name="î$ļiḍè">
                <a:extLst>
                  <a:ext uri="{FF2B5EF4-FFF2-40B4-BE49-F238E27FC236}">
                    <a16:creationId xmlns="" xmlns:a16="http://schemas.microsoft.com/office/drawing/2014/main" id="{B3CE2CBD-7893-4A6F-98FD-DBDE6F045F1A}"/>
                  </a:ext>
                </a:extLst>
              </p:cNvPr>
              <p:cNvSpPr/>
              <p:nvPr/>
            </p:nvSpPr>
            <p:spPr>
              <a:xfrm>
                <a:off x="8487553" y="5343050"/>
                <a:ext cx="745390" cy="656127"/>
              </a:xfrm>
              <a:custGeom>
                <a:avLst/>
                <a:gdLst>
                  <a:gd name="connsiteX0" fmla="*/ 18335 w 604256"/>
                  <a:gd name="connsiteY0" fmla="*/ 334272 h 531895"/>
                  <a:gd name="connsiteX1" fmla="*/ 37988 w 604256"/>
                  <a:gd name="connsiteY1" fmla="*/ 336249 h 531895"/>
                  <a:gd name="connsiteX2" fmla="*/ 302130 w 604256"/>
                  <a:gd name="connsiteY2" fmla="*/ 476833 h 531895"/>
                  <a:gd name="connsiteX3" fmla="*/ 566126 w 604256"/>
                  <a:gd name="connsiteY3" fmla="*/ 336249 h 531895"/>
                  <a:gd name="connsiteX4" fmla="*/ 601178 w 604256"/>
                  <a:gd name="connsiteY4" fmla="*/ 346793 h 531895"/>
                  <a:gd name="connsiteX5" fmla="*/ 590619 w 604256"/>
                  <a:gd name="connsiteY5" fmla="*/ 381793 h 531895"/>
                  <a:gd name="connsiteX6" fmla="*/ 314303 w 604256"/>
                  <a:gd name="connsiteY6" fmla="*/ 528820 h 531895"/>
                  <a:gd name="connsiteX7" fmla="*/ 302130 w 604256"/>
                  <a:gd name="connsiteY7" fmla="*/ 531895 h 531895"/>
                  <a:gd name="connsiteX8" fmla="*/ 289957 w 604256"/>
                  <a:gd name="connsiteY8" fmla="*/ 528820 h 531895"/>
                  <a:gd name="connsiteX9" fmla="*/ 13641 w 604256"/>
                  <a:gd name="connsiteY9" fmla="*/ 381793 h 531895"/>
                  <a:gd name="connsiteX10" fmla="*/ 3082 w 604256"/>
                  <a:gd name="connsiteY10" fmla="*/ 346793 h 531895"/>
                  <a:gd name="connsiteX11" fmla="*/ 18335 w 604256"/>
                  <a:gd name="connsiteY11" fmla="*/ 334272 h 531895"/>
                  <a:gd name="connsiteX12" fmla="*/ 18335 w 604256"/>
                  <a:gd name="connsiteY12" fmla="*/ 233364 h 531895"/>
                  <a:gd name="connsiteX13" fmla="*/ 37988 w 604256"/>
                  <a:gd name="connsiteY13" fmla="*/ 235341 h 531895"/>
                  <a:gd name="connsiteX14" fmla="*/ 302130 w 604256"/>
                  <a:gd name="connsiteY14" fmla="*/ 375925 h 531895"/>
                  <a:gd name="connsiteX15" fmla="*/ 566126 w 604256"/>
                  <a:gd name="connsiteY15" fmla="*/ 235341 h 531895"/>
                  <a:gd name="connsiteX16" fmla="*/ 601178 w 604256"/>
                  <a:gd name="connsiteY16" fmla="*/ 245885 h 531895"/>
                  <a:gd name="connsiteX17" fmla="*/ 590619 w 604256"/>
                  <a:gd name="connsiteY17" fmla="*/ 280885 h 531895"/>
                  <a:gd name="connsiteX18" fmla="*/ 314303 w 604256"/>
                  <a:gd name="connsiteY18" fmla="*/ 428058 h 531895"/>
                  <a:gd name="connsiteX19" fmla="*/ 302130 w 604256"/>
                  <a:gd name="connsiteY19" fmla="*/ 430987 h 531895"/>
                  <a:gd name="connsiteX20" fmla="*/ 289957 w 604256"/>
                  <a:gd name="connsiteY20" fmla="*/ 428058 h 531895"/>
                  <a:gd name="connsiteX21" fmla="*/ 13641 w 604256"/>
                  <a:gd name="connsiteY21" fmla="*/ 280885 h 531895"/>
                  <a:gd name="connsiteX22" fmla="*/ 3082 w 604256"/>
                  <a:gd name="connsiteY22" fmla="*/ 245885 h 531895"/>
                  <a:gd name="connsiteX23" fmla="*/ 18335 w 604256"/>
                  <a:gd name="connsiteY23" fmla="*/ 233364 h 531895"/>
                  <a:gd name="connsiteX24" fmla="*/ 291571 w 604256"/>
                  <a:gd name="connsiteY24" fmla="*/ 2196 h 531895"/>
                  <a:gd name="connsiteX25" fmla="*/ 312689 w 604256"/>
                  <a:gd name="connsiteY25" fmla="*/ 2196 h 531895"/>
                  <a:gd name="connsiteX26" fmla="*/ 588846 w 604256"/>
                  <a:gd name="connsiteY26" fmla="*/ 125214 h 531895"/>
                  <a:gd name="connsiteX27" fmla="*/ 604245 w 604256"/>
                  <a:gd name="connsiteY27" fmla="*/ 147914 h 531895"/>
                  <a:gd name="connsiteX28" fmla="*/ 590605 w 604256"/>
                  <a:gd name="connsiteY28" fmla="*/ 171639 h 531895"/>
                  <a:gd name="connsiteX29" fmla="*/ 314303 w 604256"/>
                  <a:gd name="connsiteY29" fmla="*/ 318676 h 531895"/>
                  <a:gd name="connsiteX30" fmla="*/ 302130 w 604256"/>
                  <a:gd name="connsiteY30" fmla="*/ 321751 h 531895"/>
                  <a:gd name="connsiteX31" fmla="*/ 289957 w 604256"/>
                  <a:gd name="connsiteY31" fmla="*/ 318676 h 531895"/>
                  <a:gd name="connsiteX32" fmla="*/ 13654 w 604256"/>
                  <a:gd name="connsiteY32" fmla="*/ 171639 h 531895"/>
                  <a:gd name="connsiteX33" fmla="*/ 15 w 604256"/>
                  <a:gd name="connsiteY33" fmla="*/ 147914 h 531895"/>
                  <a:gd name="connsiteX34" fmla="*/ 15414 w 604256"/>
                  <a:gd name="connsiteY34" fmla="*/ 125214 h 53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4256" h="531895">
                    <a:moveTo>
                      <a:pt x="18335" y="334272"/>
                    </a:moveTo>
                    <a:cubicBezTo>
                      <a:pt x="24642" y="332369"/>
                      <a:pt x="31682" y="332881"/>
                      <a:pt x="37988" y="336249"/>
                    </a:cubicBezTo>
                    <a:lnTo>
                      <a:pt x="302130" y="476833"/>
                    </a:lnTo>
                    <a:lnTo>
                      <a:pt x="566126" y="336249"/>
                    </a:lnTo>
                    <a:cubicBezTo>
                      <a:pt x="578739" y="329513"/>
                      <a:pt x="594432" y="334199"/>
                      <a:pt x="601178" y="346793"/>
                    </a:cubicBezTo>
                    <a:cubicBezTo>
                      <a:pt x="607925" y="359387"/>
                      <a:pt x="603085" y="375056"/>
                      <a:pt x="590619" y="381793"/>
                    </a:cubicBezTo>
                    <a:lnTo>
                      <a:pt x="314303" y="528820"/>
                    </a:lnTo>
                    <a:cubicBezTo>
                      <a:pt x="310490" y="530870"/>
                      <a:pt x="306383" y="531895"/>
                      <a:pt x="302130" y="531895"/>
                    </a:cubicBezTo>
                    <a:cubicBezTo>
                      <a:pt x="297877" y="531895"/>
                      <a:pt x="293770" y="530870"/>
                      <a:pt x="289957" y="528820"/>
                    </a:cubicBezTo>
                    <a:lnTo>
                      <a:pt x="13641" y="381793"/>
                    </a:lnTo>
                    <a:cubicBezTo>
                      <a:pt x="1028" y="375056"/>
                      <a:pt x="-3665" y="359387"/>
                      <a:pt x="3082" y="346793"/>
                    </a:cubicBezTo>
                    <a:cubicBezTo>
                      <a:pt x="6455" y="340496"/>
                      <a:pt x="12028" y="336176"/>
                      <a:pt x="18335" y="334272"/>
                    </a:cubicBezTo>
                    <a:close/>
                    <a:moveTo>
                      <a:pt x="18335" y="233364"/>
                    </a:moveTo>
                    <a:cubicBezTo>
                      <a:pt x="24642" y="231461"/>
                      <a:pt x="31682" y="231973"/>
                      <a:pt x="37988" y="235341"/>
                    </a:cubicBezTo>
                    <a:lnTo>
                      <a:pt x="302130" y="375925"/>
                    </a:lnTo>
                    <a:lnTo>
                      <a:pt x="566126" y="235341"/>
                    </a:lnTo>
                    <a:cubicBezTo>
                      <a:pt x="578739" y="228605"/>
                      <a:pt x="594432" y="233291"/>
                      <a:pt x="601178" y="245885"/>
                    </a:cubicBezTo>
                    <a:cubicBezTo>
                      <a:pt x="607925" y="258479"/>
                      <a:pt x="603085" y="274148"/>
                      <a:pt x="590619" y="280885"/>
                    </a:cubicBezTo>
                    <a:lnTo>
                      <a:pt x="314303" y="428058"/>
                    </a:lnTo>
                    <a:cubicBezTo>
                      <a:pt x="310490" y="430108"/>
                      <a:pt x="306383" y="430987"/>
                      <a:pt x="302130" y="430987"/>
                    </a:cubicBezTo>
                    <a:cubicBezTo>
                      <a:pt x="297877" y="430987"/>
                      <a:pt x="293770" y="430108"/>
                      <a:pt x="289957" y="428058"/>
                    </a:cubicBezTo>
                    <a:lnTo>
                      <a:pt x="13641" y="280885"/>
                    </a:lnTo>
                    <a:cubicBezTo>
                      <a:pt x="1028" y="274148"/>
                      <a:pt x="-3665" y="258479"/>
                      <a:pt x="3082" y="245885"/>
                    </a:cubicBezTo>
                    <a:cubicBezTo>
                      <a:pt x="6455" y="239588"/>
                      <a:pt x="12028" y="235268"/>
                      <a:pt x="18335" y="233364"/>
                    </a:cubicBezTo>
                    <a:close/>
                    <a:moveTo>
                      <a:pt x="291571" y="2196"/>
                    </a:moveTo>
                    <a:cubicBezTo>
                      <a:pt x="298317" y="-733"/>
                      <a:pt x="305943" y="-733"/>
                      <a:pt x="312689" y="2196"/>
                    </a:cubicBezTo>
                    <a:lnTo>
                      <a:pt x="588846" y="125214"/>
                    </a:lnTo>
                    <a:cubicBezTo>
                      <a:pt x="597938" y="129315"/>
                      <a:pt x="603805" y="138102"/>
                      <a:pt x="604245" y="147914"/>
                    </a:cubicBezTo>
                    <a:cubicBezTo>
                      <a:pt x="604538" y="157726"/>
                      <a:pt x="599258" y="166953"/>
                      <a:pt x="590605" y="171639"/>
                    </a:cubicBezTo>
                    <a:lnTo>
                      <a:pt x="314303" y="318676"/>
                    </a:lnTo>
                    <a:cubicBezTo>
                      <a:pt x="310489" y="320726"/>
                      <a:pt x="306383" y="321751"/>
                      <a:pt x="302130" y="321751"/>
                    </a:cubicBezTo>
                    <a:cubicBezTo>
                      <a:pt x="297877" y="321751"/>
                      <a:pt x="293771" y="320726"/>
                      <a:pt x="289957" y="318676"/>
                    </a:cubicBezTo>
                    <a:lnTo>
                      <a:pt x="13654" y="171639"/>
                    </a:lnTo>
                    <a:cubicBezTo>
                      <a:pt x="5002" y="166953"/>
                      <a:pt x="-278" y="157726"/>
                      <a:pt x="15" y="147914"/>
                    </a:cubicBezTo>
                    <a:cubicBezTo>
                      <a:pt x="309" y="138102"/>
                      <a:pt x="6322" y="129315"/>
                      <a:pt x="15414" y="12521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9" name="iṩļïḓê">
                <a:extLst>
                  <a:ext uri="{FF2B5EF4-FFF2-40B4-BE49-F238E27FC236}">
                    <a16:creationId xmlns="" xmlns:a16="http://schemas.microsoft.com/office/drawing/2014/main" id="{AA0F56B6-9808-4657-90CB-B314860D3238}"/>
                  </a:ext>
                </a:extLst>
              </p:cNvPr>
              <p:cNvSpPr txBox="1"/>
              <p:nvPr/>
            </p:nvSpPr>
            <p:spPr>
              <a:xfrm>
                <a:off x="6533544" y="8403050"/>
                <a:ext cx="4569132" cy="2024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70" name="直接连接符 69">
                <a:extLst>
                  <a:ext uri="{FF2B5EF4-FFF2-40B4-BE49-F238E27FC236}">
                    <a16:creationId xmlns="" xmlns:a16="http://schemas.microsoft.com/office/drawing/2014/main" id="{8EBF9698-666F-4D1B-B9D5-C299081929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014" y="8254622"/>
                <a:ext cx="435100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išliḋè">
                <a:extLst>
                  <a:ext uri="{FF2B5EF4-FFF2-40B4-BE49-F238E27FC236}">
                    <a16:creationId xmlns="" xmlns:a16="http://schemas.microsoft.com/office/drawing/2014/main" id="{E26CFBD0-F0C7-478A-8E5A-6BCD6EC3B005}"/>
                  </a:ext>
                </a:extLst>
              </p:cNvPr>
              <p:cNvSpPr/>
              <p:nvPr/>
            </p:nvSpPr>
            <p:spPr>
              <a:xfrm>
                <a:off x="7174646" y="6187364"/>
                <a:ext cx="3371204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04</a:t>
                </a:r>
                <a:endParaRPr lang="en-US" altLang="zh-CN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2" name="isľíḑè">
                <a:extLst>
                  <a:ext uri="{FF2B5EF4-FFF2-40B4-BE49-F238E27FC236}">
                    <a16:creationId xmlns="" xmlns:a16="http://schemas.microsoft.com/office/drawing/2014/main" id="{3E626D86-95AE-443C-9450-9640F1484F1D}"/>
                  </a:ext>
                </a:extLst>
              </p:cNvPr>
              <p:cNvSpPr txBox="1"/>
              <p:nvPr/>
            </p:nvSpPr>
            <p:spPr>
              <a:xfrm>
                <a:off x="6533544" y="7373922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课程总结</a:t>
                </a: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42" name="PA_矩形 60"/>
          <p:cNvSpPr/>
          <p:nvPr>
            <p:custDataLst>
              <p:tags r:id="rId1"/>
            </p:custDataLst>
          </p:nvPr>
        </p:nvSpPr>
        <p:spPr>
          <a:xfrm>
            <a:off x="2069894" y="7407942"/>
            <a:ext cx="3373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000" dirty="0" err="1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Rtmp</a:t>
            </a:r>
            <a:r>
              <a:rPr lang="zh-CN" altLang="en-US" sz="20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协议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000" dirty="0" err="1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+mn-ea"/>
              </a:rPr>
              <a:t>librtmp</a:t>
            </a:r>
            <a:endParaRPr lang="en-US" altLang="zh-CN" sz="20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isľíḑè">
            <a:extLst>
              <a:ext uri="{FF2B5EF4-FFF2-40B4-BE49-F238E27FC236}">
                <a16:creationId xmlns="" xmlns:a16="http://schemas.microsoft.com/office/drawing/2014/main" id="{D4AEDC30-1F36-4598-8C8B-8F5AC9E4CFFF}"/>
              </a:ext>
            </a:extLst>
          </p:cNvPr>
          <p:cNvSpPr txBox="1"/>
          <p:nvPr/>
        </p:nvSpPr>
        <p:spPr>
          <a:xfrm>
            <a:off x="5922127" y="7514181"/>
            <a:ext cx="5217722" cy="7214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硬</a:t>
            </a:r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编码推流架构</a:t>
            </a:r>
            <a:endParaRPr lang="en-US" altLang="zh-CN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0"/>
              </a:spcBef>
            </a:pPr>
            <a:endParaRPr lang="en-US" altLang="zh-CN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0"/>
              </a:spcBef>
            </a:pPr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视频采集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isľíḑè">
            <a:extLst>
              <a:ext uri="{FF2B5EF4-FFF2-40B4-BE49-F238E27FC236}">
                <a16:creationId xmlns="" xmlns:a16="http://schemas.microsoft.com/office/drawing/2014/main" id="{D4AEDC30-1F36-4598-8C8B-8F5AC9E4CFFF}"/>
              </a:ext>
            </a:extLst>
          </p:cNvPr>
          <p:cNvSpPr txBox="1"/>
          <p:nvPr/>
        </p:nvSpPr>
        <p:spPr>
          <a:xfrm>
            <a:off x="11466993" y="7463152"/>
            <a:ext cx="5217722" cy="7214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LibRtmp</a:t>
            </a:r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推流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208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为什么要学习音视频开发</a:t>
            </a:r>
            <a:r>
              <a:rPr lang="en-US" altLang="zh-CN" dirty="0" smtClean="0"/>
              <a:t>6</a:t>
            </a:r>
            <a:r>
              <a:rPr lang="zh-CN" altLang="en-US" dirty="0" smtClean="0"/>
              <a:t>大理由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07807AF-B76F-46E4-B72F-1032A91DD7F2}"/>
              </a:ext>
            </a:extLst>
          </p:cNvPr>
          <p:cNvGrpSpPr/>
          <p:nvPr/>
        </p:nvGrpSpPr>
        <p:grpSpPr>
          <a:xfrm>
            <a:off x="2429695" y="2763116"/>
            <a:ext cx="18179999" cy="7434118"/>
            <a:chOff x="2339695" y="2713929"/>
            <a:chExt cx="18179999" cy="743411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F7FD57A8-EBC2-4D34-9382-4700749070E5}"/>
                </a:ext>
              </a:extLst>
            </p:cNvPr>
            <p:cNvSpPr/>
            <p:nvPr/>
          </p:nvSpPr>
          <p:spPr>
            <a:xfrm>
              <a:off x="2339695" y="2713929"/>
              <a:ext cx="18179999" cy="7434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762000" dist="50800" dir="5400000" sx="101000" sy="101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xmlns="" id="{B93D995B-8464-41E5-80F3-05607ECF1D1F}"/>
                </a:ext>
              </a:extLst>
            </p:cNvPr>
            <p:cNvSpPr txBox="1"/>
            <p:nvPr/>
          </p:nvSpPr>
          <p:spPr>
            <a:xfrm>
              <a:off x="2575944" y="3468414"/>
              <a:ext cx="17707501" cy="60016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r>
                <a:rPr lang="zh-CN" altLang="en-US" sz="3200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开发薪水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： 定义在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boss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直聘公开统计中音视频行业的工资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10k-20k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占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12%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，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20k-30k 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占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35% 30k-35k 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占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45%  35k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以上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13%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。主要分布在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20k-35k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之间</a:t>
              </a:r>
              <a:endParaRPr lang="en-US" altLang="zh-CN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endParaRPr lang="en-US" altLang="zh-CN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r>
                <a:rPr lang="zh-CN" altLang="en-US" sz="3200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就业机会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： 就业场景分布广。码牛学院有很多学院中就职于全国各大公司。从事音视频相关产品开发</a:t>
              </a:r>
              <a:endParaRPr lang="en-US" altLang="zh-CN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endParaRPr lang="en-US" altLang="zh-CN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571500" indent="-5715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r>
                <a:rPr lang="zh-CN" altLang="en-US" sz="3200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开发前景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： 就随着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5G 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落地，音视频在互联网 中的比重越来越高，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5G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宽带的提速，必然加速整个音视频领域的应用，未来音视频人才缺口达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30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万，音视频高端领域严重短缺</a:t>
              </a:r>
              <a:endParaRPr lang="en-US" altLang="zh-CN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82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为什么要学习音视频</a:t>
            </a:r>
            <a:r>
              <a:rPr lang="en-US" altLang="zh-CN" dirty="0"/>
              <a:t>6</a:t>
            </a:r>
            <a:r>
              <a:rPr lang="zh-CN" altLang="en-US" dirty="0"/>
              <a:t>大理由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07807AF-B76F-46E4-B72F-1032A91DD7F2}"/>
              </a:ext>
            </a:extLst>
          </p:cNvPr>
          <p:cNvGrpSpPr/>
          <p:nvPr/>
        </p:nvGrpSpPr>
        <p:grpSpPr>
          <a:xfrm>
            <a:off x="2429695" y="2763116"/>
            <a:ext cx="18179999" cy="7434118"/>
            <a:chOff x="2339695" y="2713929"/>
            <a:chExt cx="18179999" cy="743411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F7FD57A8-EBC2-4D34-9382-4700749070E5}"/>
                </a:ext>
              </a:extLst>
            </p:cNvPr>
            <p:cNvSpPr/>
            <p:nvPr/>
          </p:nvSpPr>
          <p:spPr>
            <a:xfrm>
              <a:off x="2339695" y="2713929"/>
              <a:ext cx="18179999" cy="7434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762000" dist="50800" dir="5400000" sx="101000" sy="101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xmlns="" id="{B93D995B-8464-41E5-80F3-05607ECF1D1F}"/>
                </a:ext>
              </a:extLst>
            </p:cNvPr>
            <p:cNvSpPr txBox="1"/>
            <p:nvPr/>
          </p:nvSpPr>
          <p:spPr>
            <a:xfrm>
              <a:off x="2575944" y="3468414"/>
              <a:ext cx="17707501" cy="60016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r>
                <a:rPr lang="zh-CN" altLang="en-US" sz="3200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核心竞争力： 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定义音视频是程序界的皇冠。掌握音视频 意味着拿到通往未来的船票。不用担心</a:t>
              </a:r>
              <a:endParaRPr lang="en-US" altLang="zh-CN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会被其他人替代。音视频是有门槛的。是与其他人拉开差距的分水岭</a:t>
              </a:r>
              <a:endParaRPr lang="en-US" altLang="zh-CN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endParaRPr lang="en-US" altLang="zh-CN" sz="3200" i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r>
                <a:rPr lang="zh-CN" altLang="en-US" sz="3200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高端人才相当缺乏： 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就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boss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直聘中，北上广深很多年薪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50w-70w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的音视频开发岗位，常年招不到人，月薪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2-3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万 大多是刚从事音视频入门级开发者</a:t>
              </a:r>
              <a:endParaRPr lang="en-US" altLang="zh-CN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endParaRPr lang="en-US" altLang="zh-CN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571500" indent="-5715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r>
                <a:rPr lang="zh-CN" altLang="en-US" sz="3200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技术迭代慢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： 就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H264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编码从</a:t>
              </a:r>
              <a:r>
                <a:rPr lang="en-US" altLang="zh-CN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95</a:t>
              </a:r>
              <a:r>
                <a:rPr lang="zh-CN" altLang="en-US" sz="3200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年成为标准至今 ，都在使用。比较偏底层技术。底层技术几十年不会有太大的改变</a:t>
              </a:r>
              <a:endParaRPr lang="en-US" altLang="zh-CN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014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none" lIns="91440" tIns="45720" rIns="91440" bIns="45720" rtlCol="0">
        <a:normAutofit/>
      </a:bodyPr>
      <a:lstStyle>
        <a:defPPr algn="ctr">
          <a:lnSpc>
            <a:spcPct val="150000"/>
          </a:lnSpc>
          <a:defRPr sz="3200">
            <a:solidFill>
              <a:srgbClr val="1577BA"/>
            </a:solidFill>
            <a:latin typeface="思源黑体 CN Normal" panose="020B0400000000000000" pitchFamily="34" charset="-122"/>
            <a:ea typeface="思源黑体 CN Normal" panose="020B0400000000000000" pitchFamily="34" charset="-122"/>
            <a:cs typeface="Source Han Sans CN Normal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7914</TotalTime>
  <Words>2453</Words>
  <Application>Microsoft Office PowerPoint</Application>
  <PresentationFormat>自定义</PresentationFormat>
  <Paragraphs>305</Paragraphs>
  <Slides>37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6" baseType="lpstr">
      <vt:lpstr>Calibri</vt:lpstr>
      <vt:lpstr>Calibri Light</vt:lpstr>
      <vt:lpstr>Noto Sans CJK SC Medium</vt:lpstr>
      <vt:lpstr>Source Han Sans CN Normal</vt:lpstr>
      <vt:lpstr>等线</vt:lpstr>
      <vt:lpstr>等线 Light</vt:lpstr>
      <vt:lpstr>方正姚体</vt:lpstr>
      <vt:lpstr>黑体</vt:lpstr>
      <vt:lpstr>思源黑体 CN Bold</vt:lpstr>
      <vt:lpstr>思源黑体 CN Light</vt:lpstr>
      <vt:lpstr>思源黑体 CN Medium</vt:lpstr>
      <vt:lpstr>思源黑体 CN Normal</vt:lpstr>
      <vt:lpstr>宋体</vt:lpstr>
      <vt:lpstr>微软雅黑</vt:lpstr>
      <vt:lpstr>Arial</vt:lpstr>
      <vt:lpstr>Impact</vt:lpstr>
      <vt:lpstr>Times New Roman</vt:lpstr>
      <vt:lpstr>Wingdings</vt:lpstr>
      <vt:lpstr>Office 主题​​</vt:lpstr>
      <vt:lpstr>PowerPoint 演示文稿</vt:lpstr>
      <vt:lpstr>PowerPoint 演示文稿</vt:lpstr>
      <vt:lpstr>讲师介绍</vt:lpstr>
      <vt:lpstr>加微信领福利</vt:lpstr>
      <vt:lpstr>PowerPoint 演示文稿</vt:lpstr>
      <vt:lpstr>PowerPoint 演示文稿</vt:lpstr>
      <vt:lpstr>PowerPoint 演示文稿</vt:lpstr>
      <vt:lpstr>为什么要学习音视频开发6大理由</vt:lpstr>
      <vt:lpstr>为什么要学习音视频6大理由</vt:lpstr>
      <vt:lpstr>PowerPoint 演示文稿</vt:lpstr>
      <vt:lpstr>你为什么学习音视频学不好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什么是MediaCodec</vt:lpstr>
      <vt:lpstr>MediaCodec通过访问底层的编解码器</vt:lpstr>
      <vt:lpstr>MediaCodec硬解是用的CPU解码吗？</vt:lpstr>
      <vt:lpstr>MediaCodec的编码模式</vt:lpstr>
      <vt:lpstr>PowerPoint 演示文稿</vt:lpstr>
      <vt:lpstr>PowerPoint 演示文稿</vt:lpstr>
      <vt:lpstr>我们能为您带来什么样的服务</vt:lpstr>
      <vt:lpstr>一线大厂面试诀窍</vt:lpstr>
      <vt:lpstr>PowerPoint 演示文稿</vt:lpstr>
      <vt:lpstr> 怎么成为Android高级工程师？</vt:lpstr>
      <vt:lpstr>PowerPoint 演示文稿</vt:lpstr>
      <vt:lpstr>师资力量</vt:lpstr>
      <vt:lpstr> 学员疑问</vt:lpstr>
      <vt:lpstr>训练营专属活动</vt:lpstr>
      <vt:lpstr>视频+资料+报名请加叮当老师</vt:lpstr>
      <vt:lpstr>我们能为您带来什么样的服务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css布局</dc:title>
  <dc:creator>刘碎春</dc:creator>
  <cp:lastModifiedBy>Windows 用户</cp:lastModifiedBy>
  <cp:revision>1914</cp:revision>
  <dcterms:created xsi:type="dcterms:W3CDTF">2014-06-24T08:28:00Z</dcterms:created>
  <dcterms:modified xsi:type="dcterms:W3CDTF">2021-01-11T15:11:51Z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