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6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1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72"/>
  </p:notesMasterIdLst>
  <p:handoutMasterIdLst>
    <p:handoutMasterId r:id="rId73"/>
  </p:handoutMasterIdLst>
  <p:sldIdLst>
    <p:sldId id="321" r:id="rId2"/>
    <p:sldId id="669" r:id="rId3"/>
    <p:sldId id="725" r:id="rId4"/>
    <p:sldId id="726" r:id="rId5"/>
    <p:sldId id="786" r:id="rId6"/>
    <p:sldId id="740" r:id="rId7"/>
    <p:sldId id="710" r:id="rId8"/>
    <p:sldId id="711" r:id="rId9"/>
    <p:sldId id="633" r:id="rId10"/>
    <p:sldId id="428" r:id="rId11"/>
    <p:sldId id="675" r:id="rId12"/>
    <p:sldId id="803" r:id="rId13"/>
    <p:sldId id="782" r:id="rId14"/>
    <p:sldId id="813" r:id="rId15"/>
    <p:sldId id="814" r:id="rId16"/>
    <p:sldId id="815" r:id="rId17"/>
    <p:sldId id="739" r:id="rId18"/>
    <p:sldId id="766" r:id="rId19"/>
    <p:sldId id="789" r:id="rId20"/>
    <p:sldId id="794" r:id="rId21"/>
    <p:sldId id="767" r:id="rId22"/>
    <p:sldId id="768" r:id="rId23"/>
    <p:sldId id="648" r:id="rId24"/>
    <p:sldId id="772" r:id="rId25"/>
    <p:sldId id="790" r:id="rId26"/>
    <p:sldId id="791" r:id="rId27"/>
    <p:sldId id="792" r:id="rId28"/>
    <p:sldId id="793" r:id="rId29"/>
    <p:sldId id="774" r:id="rId30"/>
    <p:sldId id="706" r:id="rId31"/>
    <p:sldId id="773" r:id="rId32"/>
    <p:sldId id="775" r:id="rId33"/>
    <p:sldId id="784" r:id="rId34"/>
    <p:sldId id="776" r:id="rId35"/>
    <p:sldId id="796" r:id="rId36"/>
    <p:sldId id="797" r:id="rId37"/>
    <p:sldId id="798" r:id="rId38"/>
    <p:sldId id="676" r:id="rId39"/>
    <p:sldId id="677" r:id="rId40"/>
    <p:sldId id="647" r:id="rId41"/>
    <p:sldId id="661" r:id="rId42"/>
    <p:sldId id="650" r:id="rId43"/>
    <p:sldId id="652" r:id="rId44"/>
    <p:sldId id="787" r:id="rId45"/>
    <p:sldId id="788" r:id="rId46"/>
    <p:sldId id="651" r:id="rId47"/>
    <p:sldId id="653" r:id="rId48"/>
    <p:sldId id="804" r:id="rId49"/>
    <p:sldId id="654" r:id="rId50"/>
    <p:sldId id="655" r:id="rId51"/>
    <p:sldId id="656" r:id="rId52"/>
    <p:sldId id="657" r:id="rId53"/>
    <p:sldId id="662" r:id="rId54"/>
    <p:sldId id="658" r:id="rId55"/>
    <p:sldId id="745" r:id="rId56"/>
    <p:sldId id="741" r:id="rId57"/>
    <p:sldId id="742" r:id="rId58"/>
    <p:sldId id="743" r:id="rId59"/>
    <p:sldId id="744" r:id="rId60"/>
    <p:sldId id="746" r:id="rId61"/>
    <p:sldId id="805" r:id="rId62"/>
    <p:sldId id="806" r:id="rId63"/>
    <p:sldId id="807" r:id="rId64"/>
    <p:sldId id="808" r:id="rId65"/>
    <p:sldId id="809" r:id="rId66"/>
    <p:sldId id="810" r:id="rId67"/>
    <p:sldId id="811" r:id="rId68"/>
    <p:sldId id="812" r:id="rId69"/>
    <p:sldId id="761" r:id="rId70"/>
    <p:sldId id="762" r:id="rId71"/>
  </p:sldIdLst>
  <p:sldSz cx="23039388" cy="129603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8CA6741-D517-47A3-B4C6-5CB7F7DC5A2E}">
          <p14:sldIdLst>
            <p14:sldId id="321"/>
            <p14:sldId id="669"/>
            <p14:sldId id="725"/>
            <p14:sldId id="726"/>
            <p14:sldId id="786"/>
            <p14:sldId id="740"/>
            <p14:sldId id="710"/>
            <p14:sldId id="711"/>
            <p14:sldId id="633"/>
            <p14:sldId id="428"/>
            <p14:sldId id="675"/>
            <p14:sldId id="803"/>
            <p14:sldId id="782"/>
            <p14:sldId id="813"/>
            <p14:sldId id="814"/>
            <p14:sldId id="815"/>
            <p14:sldId id="739"/>
            <p14:sldId id="766"/>
            <p14:sldId id="789"/>
            <p14:sldId id="794"/>
            <p14:sldId id="767"/>
            <p14:sldId id="768"/>
            <p14:sldId id="648"/>
            <p14:sldId id="772"/>
            <p14:sldId id="790"/>
            <p14:sldId id="791"/>
            <p14:sldId id="792"/>
            <p14:sldId id="793"/>
            <p14:sldId id="774"/>
            <p14:sldId id="706"/>
            <p14:sldId id="773"/>
            <p14:sldId id="775"/>
            <p14:sldId id="784"/>
            <p14:sldId id="776"/>
            <p14:sldId id="796"/>
            <p14:sldId id="797"/>
            <p14:sldId id="798"/>
            <p14:sldId id="676"/>
            <p14:sldId id="677"/>
            <p14:sldId id="647"/>
            <p14:sldId id="661"/>
            <p14:sldId id="650"/>
            <p14:sldId id="652"/>
            <p14:sldId id="787"/>
            <p14:sldId id="788"/>
            <p14:sldId id="651"/>
            <p14:sldId id="653"/>
            <p14:sldId id="804"/>
            <p14:sldId id="654"/>
            <p14:sldId id="655"/>
            <p14:sldId id="656"/>
            <p14:sldId id="657"/>
            <p14:sldId id="662"/>
            <p14:sldId id="658"/>
            <p14:sldId id="745"/>
            <p14:sldId id="741"/>
            <p14:sldId id="742"/>
            <p14:sldId id="743"/>
            <p14:sldId id="744"/>
            <p14:sldId id="746"/>
            <p14:sldId id="805"/>
            <p14:sldId id="806"/>
            <p14:sldId id="807"/>
            <p14:sldId id="808"/>
            <p14:sldId id="809"/>
            <p14:sldId id="810"/>
            <p14:sldId id="811"/>
            <p14:sldId id="812"/>
            <p14:sldId id="761"/>
            <p14:sldId id="7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69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896"/>
    <a:srgbClr val="4D4D4D"/>
    <a:srgbClr val="297FD5"/>
    <a:srgbClr val="7F8FA9"/>
    <a:srgbClr val="000000"/>
    <a:srgbClr val="1577BA"/>
    <a:srgbClr val="2B5259"/>
    <a:srgbClr val="090A3C"/>
    <a:srgbClr val="6F7378"/>
    <a:srgbClr val="0F1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5896" autoAdjust="0"/>
  </p:normalViewPr>
  <p:slideViewPr>
    <p:cSldViewPr>
      <p:cViewPr varScale="1">
        <p:scale>
          <a:sx n="56" d="100"/>
          <a:sy n="56" d="100"/>
        </p:scale>
        <p:origin x="168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802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>
        <p:guide orient="horz" pos="2693"/>
        <p:guide pos="2160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9DAC0-913F-4CFB-852F-43CCF0357516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1DBA-2A2E-4F32-BB14-713FAEE65A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2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B019A-55AE-4BF7-B4D3-0D825A3F122A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46743-8D4B-4DFC-A9C0-210E1C1A60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1</a:t>
            </a:r>
            <a:r>
              <a:rPr lang="zh-CN" altLang="en-US"/>
              <a:t>、 开场白</a:t>
            </a:r>
          </a:p>
        </p:txBody>
      </p:sp>
    </p:spTree>
    <p:extLst>
      <p:ext uri="{BB962C8B-B14F-4D97-AF65-F5344CB8AC3E}">
        <p14:creationId xmlns:p14="http://schemas.microsoft.com/office/powerpoint/2010/main" val="787226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6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310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922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570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>
                <a:solidFill>
                  <a:schemeClr val="accent5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https://zh.wikipedia.org/wiki/OpenCV</a:t>
            </a:r>
          </a:p>
        </p:txBody>
      </p:sp>
    </p:spTree>
    <p:extLst>
      <p:ext uri="{BB962C8B-B14F-4D97-AF65-F5344CB8AC3E}">
        <p14:creationId xmlns:p14="http://schemas.microsoft.com/office/powerpoint/2010/main" val="1831939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记得实时更新</a:t>
            </a:r>
            <a:r>
              <a:rPr lang="en-US" altLang="zh-CN"/>
              <a:t/>
            </a:r>
            <a:br>
              <a:rPr lang="en-US" altLang="zh-CN"/>
            </a:br>
            <a:r>
              <a:rPr lang="zh-CN" altLang="en-US"/>
              <a:t>配合大纲进行介绍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0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58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21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39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84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02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4</a:t>
            </a:r>
            <a:r>
              <a:rPr lang="zh-CN" altLang="en-US"/>
              <a:t>、 课程目标</a:t>
            </a:r>
          </a:p>
        </p:txBody>
      </p:sp>
    </p:spTree>
    <p:extLst>
      <p:ext uri="{BB962C8B-B14F-4D97-AF65-F5344CB8AC3E}">
        <p14:creationId xmlns:p14="http://schemas.microsoft.com/office/powerpoint/2010/main" val="351244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5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36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4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49282E3-8B8D-4B1F-84B1-46FA92F43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9924" y="2121058"/>
            <a:ext cx="17279541" cy="4512122"/>
          </a:xfrm>
        </p:spPr>
        <p:txBody>
          <a:bodyPr anchor="b"/>
          <a:lstStyle>
            <a:lvl1pPr algn="ctr"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D8608C2-ED2A-4C6A-AB89-F46CC8C99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924" y="6807185"/>
            <a:ext cx="17279541" cy="3129084"/>
          </a:xfrm>
        </p:spPr>
        <p:txBody>
          <a:bodyPr/>
          <a:lstStyle>
            <a:lvl1pPr marL="0" indent="0" algn="ctr">
              <a:buNone/>
              <a:defRPr sz="4535"/>
            </a:lvl1pPr>
            <a:lvl2pPr marL="863971" indent="0" algn="ctr">
              <a:buNone/>
              <a:defRPr sz="3779"/>
            </a:lvl2pPr>
            <a:lvl3pPr marL="1727942" indent="0" algn="ctr">
              <a:buNone/>
              <a:defRPr sz="3401"/>
            </a:lvl3pPr>
            <a:lvl4pPr marL="2591913" indent="0" algn="ctr">
              <a:buNone/>
              <a:defRPr sz="3024"/>
            </a:lvl4pPr>
            <a:lvl5pPr marL="3455883" indent="0" algn="ctr">
              <a:buNone/>
              <a:defRPr sz="3024"/>
            </a:lvl5pPr>
            <a:lvl6pPr marL="4319854" indent="0" algn="ctr">
              <a:buNone/>
              <a:defRPr sz="3024"/>
            </a:lvl6pPr>
            <a:lvl7pPr marL="5183825" indent="0" algn="ctr">
              <a:buNone/>
              <a:defRPr sz="3024"/>
            </a:lvl7pPr>
            <a:lvl8pPr marL="6047796" indent="0" algn="ctr">
              <a:buNone/>
              <a:defRPr sz="3024"/>
            </a:lvl8pPr>
            <a:lvl9pPr marL="6911767" indent="0" algn="ctr">
              <a:buNone/>
              <a:defRPr sz="3024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91B1BE7-D128-4C61-B201-3867EF75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3376C00-A104-44DC-9EB5-3DCD8170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FECE43-707A-439E-A27B-426A9A60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755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26C720-706C-4EBD-A492-E3A7844D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C86093E-9668-4FF4-8E5F-172B604EF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CA1FC3-9C94-4F50-A644-E0FFD7AF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F256C60-BD93-4EBE-A077-8B120401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44FF5A8-525D-428B-9A46-34F5DA93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9378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C3DA0C8-80A6-408C-9302-8C70D7B1C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6487562" y="690018"/>
            <a:ext cx="4967868" cy="109832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2EDC558-6C06-4A6E-A7A9-955BE0470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3958" y="690018"/>
            <a:ext cx="14615612" cy="109832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6D4AB11-9001-493C-AE64-B98D46ED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E83C42-6CAC-4E87-B5F3-3EB403F7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90B83C1-2E73-4B31-9F61-4616310B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591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2" name="组合 1">
              <a:extLst>
                <a:ext uri="{FF2B5EF4-FFF2-40B4-BE49-F238E27FC236}">
                  <a16:creationId xmlns="" xmlns:a16="http://schemas.microsoft.com/office/drawing/2014/main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6" name="文本框 5">
                <a:extLst>
                  <a:ext uri="{FF2B5EF4-FFF2-40B4-BE49-F238E27FC236}">
                    <a16:creationId xmlns="" xmlns:a16="http://schemas.microsoft.com/office/drawing/2014/main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="" xmlns:a16="http://schemas.microsoft.com/office/drawing/2014/main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1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="" xmlns:a16="http://schemas.microsoft.com/office/drawing/2014/main" id="{EA6C54D6-C8C8-4305-995F-2B10D81B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18" name="组合 17">
              <a:extLst>
                <a:ext uri="{FF2B5EF4-FFF2-40B4-BE49-F238E27FC236}">
                  <a16:creationId xmlns="" xmlns:a16="http://schemas.microsoft.com/office/drawing/2014/main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="" xmlns:a16="http://schemas.microsoft.com/office/drawing/2014/main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="" xmlns:a16="http://schemas.microsoft.com/office/drawing/2014/main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33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="" xmlns:a16="http://schemas.microsoft.com/office/drawing/2014/main" id="{EA6C54D6-C8C8-4305-995F-2B10D81B9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单击此处编辑标题样式</a:t>
            </a:r>
          </a:p>
        </p:txBody>
      </p:sp>
      <p:sp>
        <p:nvSpPr>
          <p:cNvPr id="6" name="文本占位符 10">
            <a:extLst>
              <a:ext uri="{FF2B5EF4-FFF2-40B4-BE49-F238E27FC236}">
                <a16:creationId xmlns="" xmlns:a16="http://schemas.microsoft.com/office/drawing/2014/main" id="{BC0E6AFA-BE06-4A56-B047-70A6D6CA60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5662" y="2232004"/>
            <a:ext cx="19648063" cy="9828172"/>
          </a:xfrm>
          <a:prstGeom prst="rect">
            <a:avLst/>
          </a:prstGeom>
        </p:spPr>
        <p:txBody>
          <a:bodyPr/>
          <a:lstStyle>
            <a:lvl1pPr marL="863578" indent="-863578">
              <a:buClr>
                <a:srgbClr val="1577BA"/>
              </a:buClr>
              <a:buFont typeface="Arial" panose="020B0604020202020204" pitchFamily="34" charset="0"/>
              <a:buChar char="•"/>
              <a:defRPr lang="zh-CN" altLang="en-US" sz="6400" b="0" kern="1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1pPr>
            <a:lvl2pPr>
              <a:defRPr sz="4800"/>
            </a:lvl2pPr>
          </a:lstStyle>
          <a:p>
            <a:pPr marL="863578" lvl="0" indent="-863578" algn="l" defTabSz="2303722" rtl="0" eaLnBrk="1" latinLnBrk="0" hangingPunct="1">
              <a:lnSpc>
                <a:spcPct val="150000"/>
              </a:lnSpc>
              <a:spcBef>
                <a:spcPts val="247"/>
              </a:spcBef>
              <a:buFont typeface="Arial" panose="020B0604020202020204" pitchFamily="34" charset="0"/>
              <a:buChar char="•"/>
            </a:pPr>
            <a:r>
              <a:rPr lang="zh-CN" altLang="en-US" dirty="0"/>
              <a:t>编辑文本样式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0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348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82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24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B5593B8-22E2-46F9-91A6-F313B203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5554BED-F445-4F0E-9891-BC3CE9C04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AA24DFD-E769-4DCE-BA8F-B26DA098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15AD33A-AD5E-4623-B0D2-824106B4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4B2FBED-DC87-44FE-B2C7-60CFDB3E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0572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ACD073-5CB6-421F-90FF-73B57945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58" y="3231089"/>
            <a:ext cx="19871472" cy="5391145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266875B-E1A3-4C2A-BE3C-AADFC7AD7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1958" y="8673236"/>
            <a:ext cx="19871472" cy="2835076"/>
          </a:xfrm>
        </p:spPr>
        <p:txBody>
          <a:bodyPr/>
          <a:lstStyle>
            <a:lvl1pPr marL="0" indent="0">
              <a:buNone/>
              <a:defRPr sz="4535">
                <a:solidFill>
                  <a:schemeClr val="tx1">
                    <a:tint val="75000"/>
                  </a:schemeClr>
                </a:solidFill>
              </a:defRPr>
            </a:lvl1pPr>
            <a:lvl2pPr marL="863971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727942" indent="0">
              <a:buNone/>
              <a:defRPr sz="3401">
                <a:solidFill>
                  <a:schemeClr val="tx1">
                    <a:tint val="75000"/>
                  </a:schemeClr>
                </a:solidFill>
              </a:defRPr>
            </a:lvl3pPr>
            <a:lvl4pPr marL="259191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4pPr>
            <a:lvl5pPr marL="345588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5pPr>
            <a:lvl6pPr marL="4319854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6pPr>
            <a:lvl7pPr marL="5183825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7pPr>
            <a:lvl8pPr marL="6047796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8pPr>
            <a:lvl9pPr marL="6911767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0DDD003-20AD-47C5-B54D-1C682F1F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A3E55-3CD2-42CD-A501-15AC6AA3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722275-D3FC-4596-9770-D08573D6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7043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1698859-49B0-4B7F-869E-032F79FB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577CB95-0C20-4B37-9414-CFB378595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3958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682EB9-268D-4B57-BD9A-3D61C88EC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63690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ACC0AAD-2071-4B38-AA7D-1FBE7E14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74A773-31D7-4D75-A372-1C064CD9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CBEE25-D204-4471-9438-961B0B57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713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EE5502C-3B0C-4B02-A414-81DF1905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59" y="690019"/>
            <a:ext cx="19871472" cy="25050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DF04704-7C32-4246-AC18-8CDD9BF6D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6960" y="3177087"/>
            <a:ext cx="9746740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1BB3DEA-BFC9-4231-BFBE-80499F246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6960" y="4734128"/>
            <a:ext cx="9746740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C4E6BD28-5582-43AE-AB67-34F9DFDF8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663690" y="3177087"/>
            <a:ext cx="9794741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B281AAB-BCF6-4291-8D7E-269AFF698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663690" y="4734128"/>
            <a:ext cx="9794741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FC1F4C6-ACD2-431A-BEA9-029F7D54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5CC6F6B-08B8-4D46-B033-7C43DF4D4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B5ED0D3-8140-474A-947D-5BC47A34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2794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E74FC1-9D17-4335-8A63-F3D799BF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ED7DFC0-A498-48BE-9043-E9B9DB5C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7DCAC06C-48CB-4A7B-9023-AB77F499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68FCC90-490C-4729-8D6A-72FE62CD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440B7B46-19A4-418B-868F-CF0AE3E3B52D}"/>
              </a:ext>
            </a:extLst>
          </p:cNvPr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</p:spTree>
    <p:extLst>
      <p:ext uri="{BB962C8B-B14F-4D97-AF65-F5344CB8AC3E}">
        <p14:creationId xmlns:p14="http://schemas.microsoft.com/office/powerpoint/2010/main" val="323528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CCE6601-4BCE-4FD4-96B8-F48FD175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CB55EDDF-5AC2-43CC-B9FE-7C302754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D9B0BA2A-93D5-4242-BABF-F51590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8140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4BDD72A-7666-49A9-A019-DCEECA87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49F0111-5005-41FE-977E-174BF4C9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>
              <a:defRPr sz="6047"/>
            </a:lvl1pPr>
            <a:lvl2pPr>
              <a:defRPr sz="5291"/>
            </a:lvl2pPr>
            <a:lvl3pPr>
              <a:defRPr sz="4535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D415857-2CA1-4655-8977-C2302B7DA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2EF10C8-2A42-4A49-AA6D-7227F4C1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B60FFEB-B3FB-4500-A47E-89686716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B3CB5BE-70CA-4DFA-87B4-6848EB2A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0468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35D32AE-5CD1-4370-B86F-075669EA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65391CF-B324-4F3C-B0BE-265226F4C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 marL="0" indent="0">
              <a:buNone/>
              <a:defRPr sz="6047"/>
            </a:lvl1pPr>
            <a:lvl2pPr marL="863971" indent="0">
              <a:buNone/>
              <a:defRPr sz="5291"/>
            </a:lvl2pPr>
            <a:lvl3pPr marL="1727942" indent="0">
              <a:buNone/>
              <a:defRPr sz="4535"/>
            </a:lvl3pPr>
            <a:lvl4pPr marL="2591913" indent="0">
              <a:buNone/>
              <a:defRPr sz="3779"/>
            </a:lvl4pPr>
            <a:lvl5pPr marL="3455883" indent="0">
              <a:buNone/>
              <a:defRPr sz="3779"/>
            </a:lvl5pPr>
            <a:lvl6pPr marL="4319854" indent="0">
              <a:buNone/>
              <a:defRPr sz="3779"/>
            </a:lvl6pPr>
            <a:lvl7pPr marL="5183825" indent="0">
              <a:buNone/>
              <a:defRPr sz="3779"/>
            </a:lvl7pPr>
            <a:lvl8pPr marL="6047796" indent="0">
              <a:buNone/>
              <a:defRPr sz="3779"/>
            </a:lvl8pPr>
            <a:lvl9pPr marL="6911767" indent="0">
              <a:buNone/>
              <a:defRPr sz="3779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6A6D082-052D-40EE-B78C-68C0C4357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B13C8BF-75CB-4319-ACE4-7D77AD29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B63A3AF-9AFF-4D55-8C2B-32FB8FDE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77B6167-A360-4368-BEA0-23F5DDA0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46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C0F57BF-37FB-4CB6-903B-464CA7EB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958" y="690019"/>
            <a:ext cx="19871472" cy="250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431A91A-5BFA-4DF1-8581-DC86148A1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958" y="3450093"/>
            <a:ext cx="19871472" cy="8223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894281D-B287-407A-9369-7378652F3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8395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C84F8-6015-41F6-B7C9-6E32EB8C5074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717A8E9-48DA-4B1F-8856-7C50D3681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1798" y="12012325"/>
            <a:ext cx="7775793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13D997-5809-42E4-9558-8E9B47FB5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7156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0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3" r:id="rId17"/>
  </p:sldLayoutIdLst>
  <p:hf sldNum="0" hdr="0" dt="0"/>
  <p:txStyles>
    <p:titleStyle>
      <a:lvl1pPr algn="l" defTabSz="1727942" rtl="0" eaLnBrk="1" latinLnBrk="0" hangingPunct="1">
        <a:lnSpc>
          <a:spcPct val="90000"/>
        </a:lnSpc>
        <a:spcBef>
          <a:spcPct val="0"/>
        </a:spcBef>
        <a:buNone/>
        <a:defRPr sz="83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727942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+mn-ea"/>
          <a:cs typeface="+mn-cs"/>
        </a:defRPr>
      </a:lvl1pPr>
      <a:lvl2pPr marL="1295956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2pPr>
      <a:lvl3pPr marL="2159927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3023898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887869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75184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61581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479781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7343752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1pPr>
      <a:lvl2pPr marL="863971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2pPr>
      <a:lvl3pPr marL="1727942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3pPr>
      <a:lvl4pPr marL="259191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45588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319854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183825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047796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6911767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过程 15"/>
          <p:cNvSpPr/>
          <p:nvPr/>
        </p:nvSpPr>
        <p:spPr>
          <a:xfrm>
            <a:off x="0" y="10260439"/>
            <a:ext cx="23039469" cy="2699911"/>
          </a:xfrm>
          <a:prstGeom prst="flowChartProcess">
            <a:avLst/>
          </a:prstGeom>
          <a:solidFill>
            <a:srgbClr val="87A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97D501F0-FA97-4424-A9C8-A6EA4D49898C}"/>
              </a:ext>
            </a:extLst>
          </p:cNvPr>
          <p:cNvGrpSpPr/>
          <p:nvPr/>
        </p:nvGrpSpPr>
        <p:grpSpPr>
          <a:xfrm>
            <a:off x="3836180" y="4500175"/>
            <a:ext cx="15367028" cy="4980305"/>
            <a:chOff x="5266365" y="4481724"/>
            <a:chExt cx="13633330" cy="4980305"/>
          </a:xfrm>
        </p:grpSpPr>
        <p:sp>
          <p:nvSpPr>
            <p:cNvPr id="10" name="TextBox 29">
              <a:extLst>
                <a:ext uri="{FF2B5EF4-FFF2-40B4-BE49-F238E27FC236}">
                  <a16:creationId xmlns="" xmlns:a16="http://schemas.microsoft.com/office/drawing/2014/main" id="{F9D43B12-AC98-4BB4-933D-F127548715CE}"/>
                </a:ext>
              </a:extLst>
            </p:cNvPr>
            <p:cNvSpPr txBox="1"/>
            <p:nvPr/>
          </p:nvSpPr>
          <p:spPr>
            <a:xfrm>
              <a:off x="5266365" y="4481724"/>
              <a:ext cx="13633330" cy="1585153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altLang="zh-CN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《android</a:t>
              </a:r>
              <a:r>
                <a:rPr lang="zh-CN" altLang="en-US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移动互联网高级开发</a:t>
              </a:r>
              <a:r>
                <a:rPr lang="en-US" altLang="zh-CN" sz="8000" b="1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》</a:t>
              </a:r>
              <a:endParaRPr lang="zh-CN" altLang="en-US" sz="80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53">
              <a:extLst>
                <a:ext uri="{FF2B5EF4-FFF2-40B4-BE49-F238E27FC236}">
                  <a16:creationId xmlns="" xmlns:a16="http://schemas.microsoft.com/office/drawing/2014/main" id="{371E43EE-F17E-4BD8-91BC-7673B2926E02}"/>
                </a:ext>
              </a:extLst>
            </p:cNvPr>
            <p:cNvSpPr txBox="1"/>
            <p:nvPr/>
          </p:nvSpPr>
          <p:spPr>
            <a:xfrm>
              <a:off x="6460865" y="6385171"/>
              <a:ext cx="10935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VIP</a:t>
              </a:r>
              <a:r>
                <a:rPr lang="zh-CN" altLang="en-US" sz="6600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正式课</a:t>
              </a:r>
              <a:endParaRPr lang="zh-CN" altLang="en-US" sz="6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  <p:sp>
          <p:nvSpPr>
            <p:cNvPr id="17" name="TextBox 53">
              <a:extLst>
                <a:ext uri="{FF2B5EF4-FFF2-40B4-BE49-F238E27FC236}">
                  <a16:creationId xmlns="" xmlns:a16="http://schemas.microsoft.com/office/drawing/2014/main" id="{F9DF0C96-B9CE-45CD-B3CE-CD65703A3DCD}"/>
                </a:ext>
              </a:extLst>
            </p:cNvPr>
            <p:cNvSpPr txBox="1"/>
            <p:nvPr/>
          </p:nvSpPr>
          <p:spPr>
            <a:xfrm>
              <a:off x="6615530" y="8815698"/>
              <a:ext cx="1093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用代码码出自己牛逼的人生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39803" y="1465187"/>
            <a:ext cx="10453405" cy="1729988"/>
            <a:chOff x="7039803" y="1465187"/>
            <a:chExt cx="10453405" cy="1729988"/>
          </a:xfrm>
        </p:grpSpPr>
        <p:grpSp>
          <p:nvGrpSpPr>
            <p:cNvPr id="12" name="组合 11">
              <a:extLst>
                <a:ext uri="{FF2B5EF4-FFF2-40B4-BE49-F238E27FC236}">
                  <a16:creationId xmlns="" xmlns:a16="http://schemas.microsoft.com/office/drawing/2014/main" id="{5C12BDFC-3B32-44E8-B922-9E5F28858A76}"/>
                </a:ext>
              </a:extLst>
            </p:cNvPr>
            <p:cNvGrpSpPr/>
            <p:nvPr/>
          </p:nvGrpSpPr>
          <p:grpSpPr>
            <a:xfrm>
              <a:off x="7039803" y="1715925"/>
              <a:ext cx="4845398" cy="1276993"/>
              <a:chOff x="5624694" y="1705372"/>
              <a:chExt cx="4845398" cy="12769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7CFD3F3B-22A9-43D9-92D9-0F4143BD8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4694" y="1705372"/>
                <a:ext cx="3800574" cy="1276993"/>
              </a:xfrm>
              <a:prstGeom prst="rect">
                <a:avLst/>
              </a:prstGeom>
            </p:spPr>
          </p:pic>
          <p:sp>
            <p:nvSpPr>
              <p:cNvPr id="14" name="十字形 13">
                <a:extLst>
                  <a:ext uri="{FF2B5EF4-FFF2-40B4-BE49-F238E27FC236}">
                    <a16:creationId xmlns="" xmlns:a16="http://schemas.microsoft.com/office/drawing/2014/main" id="{14A66B0D-B6B1-4CA2-A936-35E77C56E115}"/>
                  </a:ext>
                </a:extLst>
              </p:cNvPr>
              <p:cNvSpPr/>
              <p:nvPr/>
            </p:nvSpPr>
            <p:spPr>
              <a:xfrm>
                <a:off x="9930092" y="2073868"/>
                <a:ext cx="540000" cy="540000"/>
              </a:xfrm>
              <a:prstGeom prst="plus">
                <a:avLst>
                  <a:gd name="adj" fmla="val 42882"/>
                </a:avLst>
              </a:prstGeom>
              <a:solidFill>
                <a:srgbClr val="1577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77BA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18" name="图片 17" descr="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90025" y="1465187"/>
              <a:ext cx="1729988" cy="172998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2779694" y="1610361"/>
              <a:ext cx="4713514" cy="127699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6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码牛学院</a:t>
              </a:r>
              <a:endParaRPr lang="en-US" altLang="zh-CN" sz="36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代码成就人生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3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为什么学习音视频学不好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BF9D7028-D0A1-4512-A862-597CDC3CC558}"/>
              </a:ext>
            </a:extLst>
          </p:cNvPr>
          <p:cNvSpPr/>
          <p:nvPr/>
        </p:nvSpPr>
        <p:spPr>
          <a:xfrm>
            <a:off x="1034694" y="2520175"/>
            <a:ext cx="21284868" cy="783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="" xmlns:a16="http://schemas.microsoft.com/office/drawing/2014/main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视频的博客，内容很多，所有的内容会告诉你使用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FFmpeg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和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MediaCodec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的使用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学完后发现并没有完整形成自己的技术体系。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视频开发的核心在于音视频。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音视频最难的部分是 编码，编码理解清楚了，关于音视频那套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自然而然的就理解了。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是谁对音视频来进行编码呢，对！就是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  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对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的理解程度，可以转换城你对整个音视频技术的理解深度</a:t>
            </a: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6255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charset="-122"/>
                <a:ea typeface="思源黑体 CN Bold" panose="020B0800000000000000" charset="-122"/>
              </a:rPr>
              <a:t>今晚开启你的瓶颈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如何从码流片段中解析出完整一帧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188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887286" y="2430175"/>
            <a:ext cx="15754816" cy="3509879"/>
          </a:xfrm>
          <a:prstGeom prst="roundRect">
            <a:avLst>
              <a:gd name="adj" fmla="val 26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        67                           </a:t>
            </a:r>
            <a:r>
              <a:rPr lang="en-US" altLang="zh-CN" dirty="0">
                <a:solidFill>
                  <a:schemeClr val="tx1"/>
                </a:solidFill>
              </a:rPr>
              <a:t>64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00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15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</a:t>
            </a:r>
            <a:r>
              <a:rPr lang="en-US" altLang="zh-CN" dirty="0">
                <a:solidFill>
                  <a:schemeClr val="tx1"/>
                </a:solidFill>
              </a:rPr>
              <a:t>AC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D9       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41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</a:t>
            </a:r>
            <a:r>
              <a:rPr lang="en-US" altLang="zh-CN" dirty="0">
                <a:solidFill>
                  <a:schemeClr val="tx1"/>
                </a:solidFill>
              </a:rPr>
              <a:t>70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    C6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 0110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  </a:t>
            </a:r>
            <a:r>
              <a:rPr lang="en-US" altLang="zh-CN" dirty="0">
                <a:solidFill>
                  <a:schemeClr val="tx1"/>
                </a:solidFill>
              </a:rPr>
              <a:t>0110 </a:t>
            </a:r>
            <a:r>
              <a:rPr lang="en-US" altLang="zh-CN" dirty="0" smtClean="0">
                <a:solidFill>
                  <a:schemeClr val="tx1"/>
                </a:solidFill>
              </a:rPr>
              <a:t> 0100       </a:t>
            </a:r>
            <a:r>
              <a:rPr lang="en-US" altLang="zh-CN" dirty="0">
                <a:solidFill>
                  <a:schemeClr val="tx1"/>
                </a:solidFill>
              </a:rPr>
              <a:t>0000 </a:t>
            </a:r>
            <a:r>
              <a:rPr lang="en-US" altLang="zh-CN" dirty="0" smtClean="0">
                <a:solidFill>
                  <a:schemeClr val="tx1"/>
                </a:solidFill>
              </a:rPr>
              <a:t> 0000            0001   </a:t>
            </a:r>
            <a:r>
              <a:rPr lang="en-US" altLang="zh-CN" dirty="0">
                <a:solidFill>
                  <a:schemeClr val="tx1"/>
                </a:solidFill>
              </a:rPr>
              <a:t>0101  </a:t>
            </a:r>
            <a:r>
              <a:rPr lang="en-US" altLang="zh-CN" dirty="0" smtClean="0">
                <a:solidFill>
                  <a:schemeClr val="tx1"/>
                </a:solidFill>
              </a:rPr>
              <a:t>       </a:t>
            </a:r>
            <a:r>
              <a:rPr lang="en-US" altLang="zh-CN" dirty="0">
                <a:solidFill>
                  <a:schemeClr val="tx1"/>
                </a:solidFill>
              </a:rPr>
              <a:t>1010 </a:t>
            </a:r>
            <a:r>
              <a:rPr lang="en-US" altLang="zh-CN" dirty="0" smtClean="0">
                <a:solidFill>
                  <a:schemeClr val="tx1"/>
                </a:solidFill>
              </a:rPr>
              <a:t>    </a:t>
            </a:r>
            <a:r>
              <a:rPr lang="en-US" altLang="zh-CN" dirty="0">
                <a:solidFill>
                  <a:schemeClr val="tx1"/>
                </a:solidFill>
              </a:rPr>
              <a:t>1100   </a:t>
            </a:r>
            <a:r>
              <a:rPr lang="en-US" altLang="zh-CN" dirty="0" smtClean="0">
                <a:solidFill>
                  <a:schemeClr val="tx1"/>
                </a:solidFill>
              </a:rPr>
              <a:t>          </a:t>
            </a:r>
            <a:r>
              <a:rPr lang="en-US" altLang="zh-CN" dirty="0">
                <a:solidFill>
                  <a:schemeClr val="tx1"/>
                </a:solidFill>
              </a:rPr>
              <a:t>1101  </a:t>
            </a:r>
            <a:r>
              <a:rPr lang="en-US" altLang="zh-CN" dirty="0" smtClean="0">
                <a:solidFill>
                  <a:schemeClr val="tx1"/>
                </a:solidFill>
              </a:rPr>
              <a:t> 1001              0100     </a:t>
            </a:r>
            <a:r>
              <a:rPr lang="en-US" altLang="zh-CN" dirty="0">
                <a:solidFill>
                  <a:schemeClr val="tx1"/>
                </a:solidFill>
              </a:rPr>
              <a:t>0001    </a:t>
            </a:r>
            <a:r>
              <a:rPr lang="en-US" altLang="zh-CN" dirty="0" smtClean="0">
                <a:solidFill>
                  <a:schemeClr val="tx1"/>
                </a:solidFill>
              </a:rPr>
              <a:t>         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0000    </a:t>
            </a:r>
            <a:r>
              <a:rPr lang="en-US" altLang="zh-CN" dirty="0" smtClean="0">
                <a:solidFill>
                  <a:schemeClr val="tx1"/>
                </a:solidFill>
              </a:rPr>
              <a:t>          1100    </a:t>
            </a:r>
            <a:r>
              <a:rPr lang="en-US" altLang="zh-CN" dirty="0">
                <a:solidFill>
                  <a:schemeClr val="tx1"/>
                </a:solidFill>
              </a:rPr>
              <a:t>0110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en-US" altLang="zh-CN" sz="7200" dirty="0" smtClean="0"/>
              <a:t>SPS</a:t>
            </a:r>
            <a:r>
              <a:rPr lang="zh-CN" altLang="en-US" sz="7200" dirty="0" smtClean="0"/>
              <a:t>分析与读取</a:t>
            </a:r>
            <a:endParaRPr lang="zh-CN" altLang="en-US" sz="7200" dirty="0"/>
          </a:p>
        </p:txBody>
      </p:sp>
      <p:sp>
        <p:nvSpPr>
          <p:cNvPr id="8" name="左大括号 7"/>
          <p:cNvSpPr/>
          <p:nvPr/>
        </p:nvSpPr>
        <p:spPr>
          <a:xfrm rot="5400000">
            <a:off x="254219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 rot="5400000">
            <a:off x="400064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大括号 22"/>
          <p:cNvSpPr/>
          <p:nvPr/>
        </p:nvSpPr>
        <p:spPr>
          <a:xfrm rot="5400000">
            <a:off x="545909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5400000">
            <a:off x="7109526" y="2898422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大括号 24"/>
          <p:cNvSpPr/>
          <p:nvPr/>
        </p:nvSpPr>
        <p:spPr>
          <a:xfrm rot="5400000">
            <a:off x="16264786" y="2898423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14422965" y="2940546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rot="5400000">
            <a:off x="12482693" y="2940545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/>
          <p:cNvSpPr/>
          <p:nvPr/>
        </p:nvSpPr>
        <p:spPr>
          <a:xfrm rot="5400000">
            <a:off x="1064087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 rot="5400000">
            <a:off x="8781204" y="2947678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04694" y="4545175"/>
            <a:ext cx="15120000" cy="4052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4                   5                 6                   7                     8                      9                     10                      11                     12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2511" y="4612329"/>
            <a:ext cx="2002619" cy="7429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索引（从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开始）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9183" y="2958579"/>
            <a:ext cx="1448092" cy="6417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00 00 00 01</a:t>
            </a: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939421" y="4193913"/>
            <a:ext cx="15259046" cy="7775217"/>
            <a:chOff x="1939421" y="4193913"/>
            <a:chExt cx="15259046" cy="7775217"/>
          </a:xfrm>
        </p:grpSpPr>
        <p:cxnSp>
          <p:nvCxnSpPr>
            <p:cNvPr id="35" name="直接箭头连接符 34"/>
            <p:cNvCxnSpPr/>
            <p:nvPr/>
          </p:nvCxnSpPr>
          <p:spPr>
            <a:xfrm flipV="1">
              <a:off x="2159694" y="4193913"/>
              <a:ext cx="0" cy="66692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1939421" y="10863123"/>
              <a:ext cx="15259046" cy="110600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200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0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dirty="0" err="1">
                  <a:solidFill>
                    <a:srgbClr val="FF0000"/>
                  </a:solidFill>
                </a:rPr>
                <a:t>forbidden_zero_bit</a:t>
              </a:r>
              <a:r>
                <a:rPr lang="zh-CN" altLang="en-US" sz="2800" dirty="0" smtClean="0">
                  <a:solidFill>
                    <a:srgbClr val="FF0000"/>
                  </a:solidFill>
                </a:rPr>
                <a:t>：</a:t>
              </a:r>
              <a:r>
                <a:rPr lang="zh-CN" altLang="en-US" sz="2400" dirty="0"/>
                <a:t>禁止位，初始为</a:t>
              </a:r>
              <a:r>
                <a:rPr lang="en-US" altLang="zh-CN" sz="2400" dirty="0"/>
                <a:t>0</a:t>
              </a:r>
              <a:r>
                <a:rPr lang="zh-CN" altLang="en-US" sz="2400" dirty="0"/>
                <a:t>，当网络发现</a:t>
              </a:r>
              <a:r>
                <a:rPr lang="en-US" altLang="zh-CN" sz="2400" dirty="0"/>
                <a:t>NAL</a:t>
              </a:r>
              <a:r>
                <a:rPr lang="zh-CN" altLang="en-US" sz="2400" dirty="0"/>
                <a:t>单元有比特错误时可设置该比特为</a:t>
              </a:r>
              <a:r>
                <a:rPr lang="en-US" altLang="zh-CN" sz="2400" dirty="0"/>
                <a:t>1</a:t>
              </a:r>
              <a:r>
                <a:rPr lang="zh-CN" altLang="en-US" sz="2400" dirty="0"/>
                <a:t>，以便接收方纠错或丢掉该单元。</a:t>
              </a:r>
              <a:r>
                <a:rPr lang="zh-CN" altLang="en-US" sz="2800" dirty="0"/>
                <a:t> </a:t>
              </a: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180852" y="4319703"/>
            <a:ext cx="15750000" cy="6462992"/>
            <a:chOff x="2180852" y="4319703"/>
            <a:chExt cx="15750000" cy="6462992"/>
          </a:xfrm>
        </p:grpSpPr>
        <p:cxnSp>
          <p:nvCxnSpPr>
            <p:cNvPr id="40" name="直接箭头连接符 39"/>
            <p:cNvCxnSpPr/>
            <p:nvPr/>
          </p:nvCxnSpPr>
          <p:spPr>
            <a:xfrm flipV="1">
              <a:off x="2339694" y="4319703"/>
              <a:ext cx="0" cy="52204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2180852" y="9466226"/>
              <a:ext cx="15750000" cy="131646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77500" lnSpcReduction="200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11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dirty="0" err="1">
                  <a:solidFill>
                    <a:srgbClr val="FF0000"/>
                  </a:solidFill>
                </a:rPr>
                <a:t>nal_ref_idc</a:t>
              </a:r>
              <a:r>
                <a:rPr lang="zh-CN" altLang="en-US" sz="2800" dirty="0" smtClean="0">
                  <a:solidFill>
                    <a:srgbClr val="FF0000"/>
                  </a:solidFill>
                </a:rPr>
                <a:t>：</a:t>
              </a:r>
              <a:r>
                <a:rPr lang="en-US" altLang="zh-CN" sz="2400" dirty="0" err="1"/>
                <a:t>nal</a:t>
              </a:r>
              <a:r>
                <a:rPr lang="zh-CN" altLang="en-US" sz="2400" dirty="0"/>
                <a:t>重要性指示，标志该</a:t>
              </a:r>
              <a:r>
                <a:rPr lang="en-US" altLang="zh-CN" sz="2400" dirty="0"/>
                <a:t>NAL</a:t>
              </a:r>
              <a:r>
                <a:rPr lang="zh-CN" altLang="en-US" sz="2400" dirty="0"/>
                <a:t>单元的重要性，值越大，越重要，解码器在解码处理不过来的时候，可以丢掉重要性为</a:t>
              </a:r>
              <a:r>
                <a:rPr lang="en-US" altLang="zh-CN" sz="2400" dirty="0"/>
                <a:t>0</a:t>
              </a:r>
              <a:r>
                <a:rPr lang="zh-CN" altLang="en-US" sz="2400" dirty="0"/>
                <a:t>的</a:t>
              </a:r>
              <a:r>
                <a:rPr lang="en-US" altLang="zh-CN" sz="2400" dirty="0"/>
                <a:t>NALU</a:t>
              </a:r>
              <a:r>
                <a:rPr lang="zh-CN" altLang="en-US" sz="2400" dirty="0"/>
                <a:t>。</a:t>
              </a: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432103" y="4185113"/>
            <a:ext cx="15837591" cy="5607945"/>
            <a:chOff x="2432103" y="4185113"/>
            <a:chExt cx="15837591" cy="5607945"/>
          </a:xfrm>
        </p:grpSpPr>
        <p:cxnSp>
          <p:nvCxnSpPr>
            <p:cNvPr id="43" name="直接箭头连接符 42"/>
            <p:cNvCxnSpPr/>
            <p:nvPr/>
          </p:nvCxnSpPr>
          <p:spPr>
            <a:xfrm flipV="1">
              <a:off x="2858536" y="4538042"/>
              <a:ext cx="0" cy="40519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2519694" y="8476589"/>
              <a:ext cx="15750000" cy="131646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0 0111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 err="1">
                  <a:solidFill>
                    <a:srgbClr val="FF0000"/>
                  </a:solidFill>
                </a:rPr>
                <a:t>nal_unit_type</a:t>
              </a:r>
              <a:r>
                <a:rPr lang="zh-CN" altLang="en-US" sz="2000" dirty="0">
                  <a:solidFill>
                    <a:srgbClr val="FF0000"/>
                  </a:solidFill>
                </a:rPr>
                <a:t>：</a:t>
              </a:r>
              <a:r>
                <a:rPr lang="en-US" altLang="zh-CN" sz="2000" dirty="0">
                  <a:solidFill>
                    <a:srgbClr val="FF0000"/>
                  </a:solidFill>
                </a:rPr>
                <a:t>NALU</a:t>
              </a:r>
              <a:r>
                <a:rPr lang="zh-CN" altLang="en-US" sz="2000" dirty="0" smtClean="0">
                  <a:solidFill>
                    <a:srgbClr val="FF0000"/>
                  </a:solidFill>
                </a:rPr>
                <a:t>：</a:t>
              </a:r>
              <a:r>
                <a:rPr lang="zh-CN" altLang="en-US" sz="2000" dirty="0" smtClean="0"/>
                <a:t>帧类型</a:t>
              </a: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sp>
          <p:nvSpPr>
            <p:cNvPr id="46" name="左大括号 45"/>
            <p:cNvSpPr/>
            <p:nvPr/>
          </p:nvSpPr>
          <p:spPr>
            <a:xfrm rot="16200000">
              <a:off x="2745866" y="3871350"/>
              <a:ext cx="270305" cy="89783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43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887286" y="2430175"/>
            <a:ext cx="15754816" cy="3509879"/>
          </a:xfrm>
          <a:prstGeom prst="roundRect">
            <a:avLst>
              <a:gd name="adj" fmla="val 26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        67                           </a:t>
            </a:r>
            <a:r>
              <a:rPr lang="en-US" altLang="zh-CN" dirty="0">
                <a:solidFill>
                  <a:schemeClr val="tx1"/>
                </a:solidFill>
              </a:rPr>
              <a:t>64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00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15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</a:t>
            </a:r>
            <a:r>
              <a:rPr lang="en-US" altLang="zh-CN" dirty="0">
                <a:solidFill>
                  <a:schemeClr val="tx1"/>
                </a:solidFill>
              </a:rPr>
              <a:t>AC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D9       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41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</a:t>
            </a:r>
            <a:r>
              <a:rPr lang="en-US" altLang="zh-CN" dirty="0">
                <a:solidFill>
                  <a:schemeClr val="tx1"/>
                </a:solidFill>
              </a:rPr>
              <a:t>70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    C6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 0110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  </a:t>
            </a:r>
            <a:r>
              <a:rPr lang="en-US" altLang="zh-CN" dirty="0">
                <a:solidFill>
                  <a:schemeClr val="tx1"/>
                </a:solidFill>
              </a:rPr>
              <a:t>0110 </a:t>
            </a:r>
            <a:r>
              <a:rPr lang="en-US" altLang="zh-CN" dirty="0" smtClean="0">
                <a:solidFill>
                  <a:schemeClr val="tx1"/>
                </a:solidFill>
              </a:rPr>
              <a:t> 0100       </a:t>
            </a:r>
            <a:r>
              <a:rPr lang="en-US" altLang="zh-CN" dirty="0">
                <a:solidFill>
                  <a:schemeClr val="tx1"/>
                </a:solidFill>
              </a:rPr>
              <a:t>0000 </a:t>
            </a:r>
            <a:r>
              <a:rPr lang="en-US" altLang="zh-CN" dirty="0" smtClean="0">
                <a:solidFill>
                  <a:schemeClr val="tx1"/>
                </a:solidFill>
              </a:rPr>
              <a:t> 0000            0001   </a:t>
            </a:r>
            <a:r>
              <a:rPr lang="en-US" altLang="zh-CN" dirty="0">
                <a:solidFill>
                  <a:schemeClr val="tx1"/>
                </a:solidFill>
              </a:rPr>
              <a:t>0101  </a:t>
            </a:r>
            <a:r>
              <a:rPr lang="en-US" altLang="zh-CN" dirty="0" smtClean="0">
                <a:solidFill>
                  <a:schemeClr val="tx1"/>
                </a:solidFill>
              </a:rPr>
              <a:t>       1010     </a:t>
            </a:r>
            <a:r>
              <a:rPr lang="en-US" altLang="zh-CN" dirty="0">
                <a:solidFill>
                  <a:schemeClr val="tx1"/>
                </a:solidFill>
              </a:rPr>
              <a:t>1100   </a:t>
            </a:r>
            <a:r>
              <a:rPr lang="en-US" altLang="zh-CN" dirty="0" smtClean="0">
                <a:solidFill>
                  <a:schemeClr val="tx1"/>
                </a:solidFill>
              </a:rPr>
              <a:t>          </a:t>
            </a:r>
            <a:r>
              <a:rPr lang="en-US" altLang="zh-CN" dirty="0">
                <a:solidFill>
                  <a:schemeClr val="tx1"/>
                </a:solidFill>
              </a:rPr>
              <a:t>1101  </a:t>
            </a:r>
            <a:r>
              <a:rPr lang="en-US" altLang="zh-CN" dirty="0" smtClean="0">
                <a:solidFill>
                  <a:schemeClr val="tx1"/>
                </a:solidFill>
              </a:rPr>
              <a:t> 1001              0100     </a:t>
            </a:r>
            <a:r>
              <a:rPr lang="en-US" altLang="zh-CN" dirty="0">
                <a:solidFill>
                  <a:schemeClr val="tx1"/>
                </a:solidFill>
              </a:rPr>
              <a:t>0001    </a:t>
            </a:r>
            <a:r>
              <a:rPr lang="en-US" altLang="zh-CN" dirty="0" smtClean="0">
                <a:solidFill>
                  <a:schemeClr val="tx1"/>
                </a:solidFill>
              </a:rPr>
              <a:t>         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0000    </a:t>
            </a:r>
            <a:r>
              <a:rPr lang="en-US" altLang="zh-CN" dirty="0" smtClean="0">
                <a:solidFill>
                  <a:schemeClr val="tx1"/>
                </a:solidFill>
              </a:rPr>
              <a:t>          1100    </a:t>
            </a:r>
            <a:r>
              <a:rPr lang="en-US" altLang="zh-CN" dirty="0">
                <a:solidFill>
                  <a:schemeClr val="tx1"/>
                </a:solidFill>
              </a:rPr>
              <a:t>0110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en-US" altLang="zh-CN" sz="7200" dirty="0" smtClean="0"/>
              <a:t>SPS</a:t>
            </a:r>
            <a:r>
              <a:rPr lang="zh-CN" altLang="en-US" sz="7200" dirty="0" smtClean="0"/>
              <a:t>分析与读取</a:t>
            </a:r>
            <a:endParaRPr lang="zh-CN" altLang="en-US" sz="7200" dirty="0"/>
          </a:p>
        </p:txBody>
      </p:sp>
      <p:sp>
        <p:nvSpPr>
          <p:cNvPr id="8" name="左大括号 7"/>
          <p:cNvSpPr/>
          <p:nvPr/>
        </p:nvSpPr>
        <p:spPr>
          <a:xfrm rot="5400000">
            <a:off x="254219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 rot="5400000">
            <a:off x="400064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大括号 22"/>
          <p:cNvSpPr/>
          <p:nvPr/>
        </p:nvSpPr>
        <p:spPr>
          <a:xfrm rot="5400000">
            <a:off x="545909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5400000">
            <a:off x="7109526" y="2898422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大括号 24"/>
          <p:cNvSpPr/>
          <p:nvPr/>
        </p:nvSpPr>
        <p:spPr>
          <a:xfrm rot="5400000">
            <a:off x="16264786" y="2898423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14422965" y="2940546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rot="5400000">
            <a:off x="12482693" y="2940545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/>
          <p:cNvSpPr/>
          <p:nvPr/>
        </p:nvSpPr>
        <p:spPr>
          <a:xfrm rot="5400000">
            <a:off x="1064087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 rot="5400000">
            <a:off x="8781204" y="2947678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04694" y="4545175"/>
            <a:ext cx="15120000" cy="4052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4                   5                 6                   7                     8                      9                     10                      11                     12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2511" y="4612329"/>
            <a:ext cx="2002619" cy="7429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索引（从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开始）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9183" y="2958579"/>
            <a:ext cx="1448092" cy="6417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00 00 00 01</a:t>
            </a: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464694" y="4202229"/>
            <a:ext cx="23535519" cy="5524576"/>
            <a:chOff x="3464694" y="4202229"/>
            <a:chExt cx="23535519" cy="5524576"/>
          </a:xfrm>
        </p:grpSpPr>
        <p:cxnSp>
          <p:nvCxnSpPr>
            <p:cNvPr id="43" name="直接箭头连接符 42"/>
            <p:cNvCxnSpPr/>
            <p:nvPr/>
          </p:nvCxnSpPr>
          <p:spPr>
            <a:xfrm flipV="1">
              <a:off x="4118537" y="4612329"/>
              <a:ext cx="0" cy="3994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3779694" y="8493706"/>
              <a:ext cx="23220519" cy="123309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0110  0100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 err="1">
                  <a:solidFill>
                    <a:srgbClr val="FF0000"/>
                  </a:solidFill>
                </a:rPr>
                <a:t>profile_idc</a:t>
              </a:r>
              <a:r>
                <a:rPr lang="zh-CN" altLang="en-US" sz="2000" dirty="0" smtClean="0"/>
                <a:t>：</a:t>
              </a:r>
              <a:r>
                <a:rPr lang="en-US" altLang="zh-CN" sz="2000" dirty="0" smtClean="0"/>
                <a:t> </a:t>
              </a:r>
              <a:r>
                <a:rPr lang="zh-CN" altLang="en-US" sz="2000" dirty="0" smtClean="0"/>
                <a:t>编码等级</a:t>
              </a: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sp>
          <p:nvSpPr>
            <p:cNvPr id="46" name="左大括号 45"/>
            <p:cNvSpPr/>
            <p:nvPr/>
          </p:nvSpPr>
          <p:spPr>
            <a:xfrm rot="16200000">
              <a:off x="3999945" y="3666978"/>
              <a:ext cx="253187" cy="132368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596013" y="4328821"/>
            <a:ext cx="6454279" cy="5524577"/>
            <a:chOff x="3464694" y="4202228"/>
            <a:chExt cx="25420952" cy="5524577"/>
          </a:xfrm>
        </p:grpSpPr>
        <p:cxnSp>
          <p:nvCxnSpPr>
            <p:cNvPr id="30" name="直接箭头连接符 29"/>
            <p:cNvCxnSpPr/>
            <p:nvPr/>
          </p:nvCxnSpPr>
          <p:spPr>
            <a:xfrm flipV="1">
              <a:off x="6003970" y="4612329"/>
              <a:ext cx="0" cy="3994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5665126" y="8493706"/>
              <a:ext cx="23220520" cy="123309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0110  0100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 err="1">
                  <a:solidFill>
                    <a:srgbClr val="FF0000"/>
                  </a:solidFill>
                </a:rPr>
                <a:t>level_idc</a:t>
              </a:r>
              <a:r>
                <a:rPr lang="zh-CN" altLang="en-US" sz="2000" dirty="0" smtClean="0"/>
                <a:t>：</a:t>
              </a:r>
              <a:r>
                <a:rPr lang="en-US" altLang="zh-CN" sz="2000" dirty="0" smtClean="0"/>
                <a:t> </a:t>
              </a:r>
              <a:r>
                <a:rPr lang="zh-CN" altLang="en-US" sz="2000" dirty="0" smtClean="0"/>
                <a:t>编码等级</a:t>
              </a: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sp>
          <p:nvSpPr>
            <p:cNvPr id="38" name="左大括号 37"/>
            <p:cNvSpPr/>
            <p:nvPr/>
          </p:nvSpPr>
          <p:spPr>
            <a:xfrm rot="16200000">
              <a:off x="5885511" y="1781411"/>
              <a:ext cx="283507" cy="512514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9" name="直接箭头连接符 38"/>
          <p:cNvCxnSpPr/>
          <p:nvPr/>
        </p:nvCxnSpPr>
        <p:spPr>
          <a:xfrm flipV="1">
            <a:off x="8640761" y="4798096"/>
            <a:ext cx="0" cy="5931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8480813" y="10518948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010</a:t>
            </a: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rgbClr val="FF0000"/>
                </a:solidFill>
              </a:rPr>
              <a:t>chroma_format_idc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采样 如</a:t>
            </a:r>
            <a:r>
              <a:rPr lang="en-US" altLang="zh-CN" sz="2000" dirty="0" smtClean="0"/>
              <a:t>yuv420  yuv421 yuv444 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5" name="左大括号 44"/>
          <p:cNvSpPr/>
          <p:nvPr/>
        </p:nvSpPr>
        <p:spPr>
          <a:xfrm rot="16200000">
            <a:off x="8505660" y="4135686"/>
            <a:ext cx="270202" cy="5109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直接箭头连接符 48"/>
          <p:cNvCxnSpPr/>
          <p:nvPr/>
        </p:nvCxnSpPr>
        <p:spPr>
          <a:xfrm flipH="1">
            <a:off x="9068166" y="1593716"/>
            <a:ext cx="496625" cy="232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722841" y="1375340"/>
            <a:ext cx="7266474" cy="2585077"/>
            <a:chOff x="2722841" y="1375340"/>
            <a:chExt cx="7266474" cy="2585077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7897266" y="2081667"/>
              <a:ext cx="366439" cy="18787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2722841" y="1375340"/>
              <a:ext cx="7266474" cy="144412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err="1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seq_parameter_set_id</a:t>
              </a:r>
              <a:r>
                <a:rPr lang="zh-CN" altLang="en-US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表示当前的序列参数集的</a:t>
              </a:r>
              <a:r>
                <a:rPr lang="en-US" altLang="zh-CN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id</a:t>
              </a:r>
              <a:r>
                <a:rPr lang="zh-CN" altLang="en-US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。通过该</a:t>
              </a:r>
              <a:r>
                <a:rPr lang="en-US" altLang="zh-CN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id</a:t>
              </a:r>
              <a:r>
                <a:rPr lang="zh-CN" altLang="en-US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值，图像参数集</a:t>
              </a:r>
              <a:r>
                <a:rPr lang="en-US" altLang="zh-CN" sz="2000" dirty="0" err="1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pps</a:t>
              </a:r>
              <a:r>
                <a:rPr lang="zh-CN" altLang="en-US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可以引用其代表的</a:t>
              </a:r>
              <a:r>
                <a:rPr lang="en-US" altLang="zh-CN" sz="2000" dirty="0" err="1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sps</a:t>
              </a:r>
              <a:r>
                <a:rPr lang="zh-CN" altLang="en-US" sz="2000" dirty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中的参数。</a:t>
              </a: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8385266" y="1150879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bit_depth_luma_minus8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 flipH="1">
            <a:off x="9368038" y="1057675"/>
            <a:ext cx="3971599" cy="2932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13232256" y="665925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qpprime_y_zero_transform_bypass_flag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54" name="直接箭头连接符 53"/>
          <p:cNvCxnSpPr/>
          <p:nvPr/>
        </p:nvCxnSpPr>
        <p:spPr>
          <a:xfrm flipH="1">
            <a:off x="9230602" y="745317"/>
            <a:ext cx="1107146" cy="3206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9068166" y="249784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bit_depth_chroma_minus8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6511323" y="8341993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pic_order_cnt_type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81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887286" y="2430175"/>
            <a:ext cx="15754816" cy="3509879"/>
          </a:xfrm>
          <a:prstGeom prst="roundRect">
            <a:avLst>
              <a:gd name="adj" fmla="val 26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        67                           </a:t>
            </a:r>
            <a:r>
              <a:rPr lang="en-US" altLang="zh-CN" dirty="0">
                <a:solidFill>
                  <a:schemeClr val="tx1"/>
                </a:solidFill>
              </a:rPr>
              <a:t>64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00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15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</a:t>
            </a:r>
            <a:r>
              <a:rPr lang="en-US" altLang="zh-CN" dirty="0">
                <a:solidFill>
                  <a:schemeClr val="tx1"/>
                </a:solidFill>
              </a:rPr>
              <a:t>AC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D9       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41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</a:t>
            </a:r>
            <a:r>
              <a:rPr lang="en-US" altLang="zh-CN" dirty="0">
                <a:solidFill>
                  <a:schemeClr val="tx1"/>
                </a:solidFill>
              </a:rPr>
              <a:t>70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    C6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 0110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  </a:t>
            </a:r>
            <a:r>
              <a:rPr lang="en-US" altLang="zh-CN" dirty="0">
                <a:solidFill>
                  <a:schemeClr val="tx1"/>
                </a:solidFill>
              </a:rPr>
              <a:t>0110 </a:t>
            </a:r>
            <a:r>
              <a:rPr lang="en-US" altLang="zh-CN" dirty="0" smtClean="0">
                <a:solidFill>
                  <a:schemeClr val="tx1"/>
                </a:solidFill>
              </a:rPr>
              <a:t> 0100       </a:t>
            </a:r>
            <a:r>
              <a:rPr lang="en-US" altLang="zh-CN" dirty="0">
                <a:solidFill>
                  <a:schemeClr val="tx1"/>
                </a:solidFill>
              </a:rPr>
              <a:t>0000 </a:t>
            </a:r>
            <a:r>
              <a:rPr lang="en-US" altLang="zh-CN" dirty="0" smtClean="0">
                <a:solidFill>
                  <a:schemeClr val="tx1"/>
                </a:solidFill>
              </a:rPr>
              <a:t> 0000            0001   </a:t>
            </a:r>
            <a:r>
              <a:rPr lang="en-US" altLang="zh-CN" dirty="0">
                <a:solidFill>
                  <a:schemeClr val="tx1"/>
                </a:solidFill>
              </a:rPr>
              <a:t>0101  </a:t>
            </a:r>
            <a:r>
              <a:rPr lang="en-US" altLang="zh-CN" dirty="0" smtClean="0">
                <a:solidFill>
                  <a:schemeClr val="tx1"/>
                </a:solidFill>
              </a:rPr>
              <a:t>       </a:t>
            </a:r>
            <a:r>
              <a:rPr lang="en-US" altLang="zh-CN" dirty="0">
                <a:solidFill>
                  <a:schemeClr val="tx1"/>
                </a:solidFill>
              </a:rPr>
              <a:t>1010 </a:t>
            </a:r>
            <a:r>
              <a:rPr lang="en-US" altLang="zh-CN" dirty="0" smtClean="0">
                <a:solidFill>
                  <a:schemeClr val="tx1"/>
                </a:solidFill>
              </a:rPr>
              <a:t>    </a:t>
            </a:r>
            <a:r>
              <a:rPr lang="en-US" altLang="zh-CN" dirty="0">
                <a:solidFill>
                  <a:schemeClr val="tx1"/>
                </a:solidFill>
              </a:rPr>
              <a:t>1100   </a:t>
            </a:r>
            <a:r>
              <a:rPr lang="en-US" altLang="zh-CN" dirty="0" smtClean="0">
                <a:solidFill>
                  <a:schemeClr val="tx1"/>
                </a:solidFill>
              </a:rPr>
              <a:t>          </a:t>
            </a:r>
            <a:r>
              <a:rPr lang="en-US" altLang="zh-CN" dirty="0">
                <a:solidFill>
                  <a:schemeClr val="tx1"/>
                </a:solidFill>
              </a:rPr>
              <a:t>1101  </a:t>
            </a:r>
            <a:r>
              <a:rPr lang="en-US" altLang="zh-CN" dirty="0" smtClean="0">
                <a:solidFill>
                  <a:schemeClr val="tx1"/>
                </a:solidFill>
              </a:rPr>
              <a:t> 1001              0100     </a:t>
            </a:r>
            <a:r>
              <a:rPr lang="en-US" altLang="zh-CN" dirty="0">
                <a:solidFill>
                  <a:schemeClr val="tx1"/>
                </a:solidFill>
              </a:rPr>
              <a:t>0001    </a:t>
            </a:r>
            <a:r>
              <a:rPr lang="en-US" altLang="zh-CN" dirty="0" smtClean="0">
                <a:solidFill>
                  <a:schemeClr val="tx1"/>
                </a:solidFill>
              </a:rPr>
              <a:t>         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0000    </a:t>
            </a:r>
            <a:r>
              <a:rPr lang="en-US" altLang="zh-CN" dirty="0" smtClean="0">
                <a:solidFill>
                  <a:schemeClr val="tx1"/>
                </a:solidFill>
              </a:rPr>
              <a:t>          1100    </a:t>
            </a:r>
            <a:r>
              <a:rPr lang="en-US" altLang="zh-CN" dirty="0">
                <a:solidFill>
                  <a:schemeClr val="tx1"/>
                </a:solidFill>
              </a:rPr>
              <a:t>0110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en-US" altLang="zh-CN" sz="7200" dirty="0" smtClean="0"/>
              <a:t>SPS</a:t>
            </a:r>
            <a:r>
              <a:rPr lang="zh-CN" altLang="en-US" sz="7200" dirty="0" smtClean="0"/>
              <a:t>分析与读取</a:t>
            </a:r>
            <a:endParaRPr lang="zh-CN" altLang="en-US" sz="7200" dirty="0"/>
          </a:p>
        </p:txBody>
      </p:sp>
      <p:sp>
        <p:nvSpPr>
          <p:cNvPr id="8" name="左大括号 7"/>
          <p:cNvSpPr/>
          <p:nvPr/>
        </p:nvSpPr>
        <p:spPr>
          <a:xfrm rot="5400000">
            <a:off x="254219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 rot="5400000">
            <a:off x="400064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大括号 22"/>
          <p:cNvSpPr/>
          <p:nvPr/>
        </p:nvSpPr>
        <p:spPr>
          <a:xfrm rot="5400000">
            <a:off x="545909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5400000">
            <a:off x="7109526" y="2898422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大括号 24"/>
          <p:cNvSpPr/>
          <p:nvPr/>
        </p:nvSpPr>
        <p:spPr>
          <a:xfrm rot="5400000">
            <a:off x="16264786" y="2898423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14422965" y="2940546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rot="5400000">
            <a:off x="12482693" y="2940545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/>
          <p:cNvSpPr/>
          <p:nvPr/>
        </p:nvSpPr>
        <p:spPr>
          <a:xfrm rot="5400000">
            <a:off x="1064087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 rot="5400000">
            <a:off x="8781204" y="2947678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04694" y="4545175"/>
            <a:ext cx="15120000" cy="4052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4                   5                 6                   7                     8                      9                     10                      11                     12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2511" y="4612329"/>
            <a:ext cx="2002619" cy="7429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索引（从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开始）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9183" y="2958579"/>
            <a:ext cx="1448092" cy="6417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00 00 00 01</a:t>
            </a: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5" name="左大括号 44"/>
          <p:cNvSpPr/>
          <p:nvPr/>
        </p:nvSpPr>
        <p:spPr>
          <a:xfrm rot="16200000">
            <a:off x="8505660" y="4135686"/>
            <a:ext cx="270202" cy="5109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0" name="直接箭头连接符 59"/>
          <p:cNvCxnSpPr/>
          <p:nvPr/>
        </p:nvCxnSpPr>
        <p:spPr>
          <a:xfrm flipV="1">
            <a:off x="7694694" y="4143861"/>
            <a:ext cx="2591655" cy="5126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4409694" y="4143863"/>
            <a:ext cx="9346916" cy="6570433"/>
            <a:chOff x="4409694" y="4143863"/>
            <a:chExt cx="9346916" cy="6570433"/>
          </a:xfrm>
        </p:grpSpPr>
        <p:cxnSp>
          <p:nvCxnSpPr>
            <p:cNvPr id="58" name="直接箭头连接符 57"/>
            <p:cNvCxnSpPr/>
            <p:nvPr/>
          </p:nvCxnSpPr>
          <p:spPr>
            <a:xfrm flipV="1">
              <a:off x="6119694" y="4143863"/>
              <a:ext cx="4093692" cy="30113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4409694" y="7090883"/>
              <a:ext cx="7266474" cy="144412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log2_max_frame_num_minus4</a:t>
              </a:r>
            </a:p>
            <a:p>
              <a:pPr>
                <a:lnSpc>
                  <a:spcPct val="150000"/>
                </a:lnSpc>
              </a:pP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6490136" y="9270175"/>
              <a:ext cx="7266474" cy="144412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err="1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pic_order_cnt_type</a:t>
              </a:r>
              <a:endPara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62" name="左大括号 61"/>
          <p:cNvSpPr/>
          <p:nvPr/>
        </p:nvSpPr>
        <p:spPr>
          <a:xfrm rot="16200000">
            <a:off x="10551470" y="3910646"/>
            <a:ext cx="253764" cy="5877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箭头连接符 47"/>
          <p:cNvCxnSpPr/>
          <p:nvPr/>
        </p:nvCxnSpPr>
        <p:spPr>
          <a:xfrm flipH="1" flipV="1">
            <a:off x="10686996" y="4390880"/>
            <a:ext cx="123303" cy="4482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8828132" y="8761887"/>
            <a:ext cx="7266474" cy="14441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log2_max_pic_order_cnt_lsb_minus4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64" name="左大括号 63"/>
          <p:cNvSpPr/>
          <p:nvPr/>
        </p:nvSpPr>
        <p:spPr>
          <a:xfrm rot="16200000">
            <a:off x="11500502" y="3579101"/>
            <a:ext cx="210915" cy="12674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箭头连接符 64"/>
          <p:cNvCxnSpPr/>
          <p:nvPr/>
        </p:nvCxnSpPr>
        <p:spPr>
          <a:xfrm flipH="1" flipV="1">
            <a:off x="11601930" y="4318293"/>
            <a:ext cx="3428488" cy="477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14320506" y="9016032"/>
            <a:ext cx="2025493" cy="88390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num_ref_frames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 flipH="1" flipV="1">
            <a:off x="12305872" y="4107377"/>
            <a:ext cx="5299111" cy="5376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15545827" y="9483947"/>
            <a:ext cx="5629612" cy="79323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gaps_in_frame_num_value_allowed_flag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69" name="左大括号 68"/>
          <p:cNvSpPr/>
          <p:nvPr/>
        </p:nvSpPr>
        <p:spPr>
          <a:xfrm rot="16200000">
            <a:off x="13317405" y="3189902"/>
            <a:ext cx="196377" cy="20604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887286" y="2430175"/>
            <a:ext cx="15754816" cy="3509879"/>
          </a:xfrm>
          <a:prstGeom prst="roundRect">
            <a:avLst>
              <a:gd name="adj" fmla="val 26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        67                           </a:t>
            </a:r>
            <a:r>
              <a:rPr lang="en-US" altLang="zh-CN" dirty="0">
                <a:solidFill>
                  <a:schemeClr val="tx1"/>
                </a:solidFill>
              </a:rPr>
              <a:t>64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00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15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</a:t>
            </a:r>
            <a:r>
              <a:rPr lang="en-US" altLang="zh-CN" dirty="0">
                <a:solidFill>
                  <a:schemeClr val="tx1"/>
                </a:solidFill>
              </a:rPr>
              <a:t>AC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D9                                    </a:t>
            </a:r>
            <a:r>
              <a:rPr lang="en-US" altLang="zh-CN" dirty="0">
                <a:solidFill>
                  <a:schemeClr val="tx1"/>
                </a:solidFill>
              </a:rPr>
              <a:t>41     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</a:t>
            </a:r>
            <a:r>
              <a:rPr lang="en-US" altLang="zh-CN" dirty="0">
                <a:solidFill>
                  <a:schemeClr val="tx1"/>
                </a:solidFill>
              </a:rPr>
              <a:t>70       </a:t>
            </a:r>
            <a:r>
              <a:rPr lang="en-US" altLang="zh-CN" dirty="0" smtClean="0">
                <a:solidFill>
                  <a:schemeClr val="tx1"/>
                </a:solidFill>
              </a:rPr>
              <a:t>                              C6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 0110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  </a:t>
            </a:r>
            <a:r>
              <a:rPr lang="en-US" altLang="zh-CN" dirty="0">
                <a:solidFill>
                  <a:schemeClr val="tx1"/>
                </a:solidFill>
              </a:rPr>
              <a:t>0110 </a:t>
            </a:r>
            <a:r>
              <a:rPr lang="en-US" altLang="zh-CN" dirty="0" smtClean="0">
                <a:solidFill>
                  <a:schemeClr val="tx1"/>
                </a:solidFill>
              </a:rPr>
              <a:t> 0100       </a:t>
            </a:r>
            <a:r>
              <a:rPr lang="en-US" altLang="zh-CN" dirty="0">
                <a:solidFill>
                  <a:schemeClr val="tx1"/>
                </a:solidFill>
              </a:rPr>
              <a:t>0000 </a:t>
            </a:r>
            <a:r>
              <a:rPr lang="en-US" altLang="zh-CN" dirty="0" smtClean="0">
                <a:solidFill>
                  <a:schemeClr val="tx1"/>
                </a:solidFill>
              </a:rPr>
              <a:t> 0000            0001   </a:t>
            </a:r>
            <a:r>
              <a:rPr lang="en-US" altLang="zh-CN" dirty="0">
                <a:solidFill>
                  <a:schemeClr val="tx1"/>
                </a:solidFill>
              </a:rPr>
              <a:t>0101  </a:t>
            </a:r>
            <a:r>
              <a:rPr lang="en-US" altLang="zh-CN" dirty="0" smtClean="0">
                <a:solidFill>
                  <a:schemeClr val="tx1"/>
                </a:solidFill>
              </a:rPr>
              <a:t>       </a:t>
            </a:r>
            <a:r>
              <a:rPr lang="en-US" altLang="zh-CN" dirty="0">
                <a:solidFill>
                  <a:schemeClr val="tx1"/>
                </a:solidFill>
              </a:rPr>
              <a:t>1010 </a:t>
            </a:r>
            <a:r>
              <a:rPr lang="en-US" altLang="zh-CN" dirty="0" smtClean="0">
                <a:solidFill>
                  <a:schemeClr val="tx1"/>
                </a:solidFill>
              </a:rPr>
              <a:t>    </a:t>
            </a:r>
            <a:r>
              <a:rPr lang="en-US" altLang="zh-CN" dirty="0">
                <a:solidFill>
                  <a:schemeClr val="tx1"/>
                </a:solidFill>
              </a:rPr>
              <a:t>1100   </a:t>
            </a:r>
            <a:r>
              <a:rPr lang="en-US" altLang="zh-CN" dirty="0" smtClean="0">
                <a:solidFill>
                  <a:schemeClr val="tx1"/>
                </a:solidFill>
              </a:rPr>
              <a:t>          </a:t>
            </a:r>
            <a:r>
              <a:rPr lang="en-US" altLang="zh-CN" dirty="0">
                <a:solidFill>
                  <a:schemeClr val="tx1"/>
                </a:solidFill>
              </a:rPr>
              <a:t>1101  </a:t>
            </a:r>
            <a:r>
              <a:rPr lang="en-US" altLang="zh-CN" dirty="0" smtClean="0">
                <a:solidFill>
                  <a:schemeClr val="tx1"/>
                </a:solidFill>
              </a:rPr>
              <a:t> 1001              0100     </a:t>
            </a:r>
            <a:r>
              <a:rPr lang="en-US" altLang="zh-CN" dirty="0">
                <a:solidFill>
                  <a:schemeClr val="tx1"/>
                </a:solidFill>
              </a:rPr>
              <a:t>0001    </a:t>
            </a:r>
            <a:r>
              <a:rPr lang="en-US" altLang="zh-CN" dirty="0" smtClean="0">
                <a:solidFill>
                  <a:schemeClr val="tx1"/>
                </a:solidFill>
              </a:rPr>
              <a:t>           </a:t>
            </a:r>
            <a:r>
              <a:rPr lang="en-US" altLang="zh-CN" dirty="0">
                <a:solidFill>
                  <a:schemeClr val="tx1"/>
                </a:solidFill>
              </a:rPr>
              <a:t>0111 </a:t>
            </a:r>
            <a:r>
              <a:rPr lang="en-US" altLang="zh-CN" dirty="0" smtClean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0000    </a:t>
            </a:r>
            <a:r>
              <a:rPr lang="en-US" altLang="zh-CN" dirty="0" smtClean="0">
                <a:solidFill>
                  <a:schemeClr val="tx1"/>
                </a:solidFill>
              </a:rPr>
              <a:t>          1100    </a:t>
            </a:r>
            <a:r>
              <a:rPr lang="en-US" altLang="zh-CN" dirty="0">
                <a:solidFill>
                  <a:schemeClr val="tx1"/>
                </a:solidFill>
              </a:rPr>
              <a:t>0110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en-US" altLang="zh-CN" sz="7200" dirty="0" smtClean="0"/>
              <a:t>SPS</a:t>
            </a:r>
            <a:r>
              <a:rPr lang="zh-CN" altLang="en-US" sz="7200" dirty="0" smtClean="0"/>
              <a:t>分析与读取</a:t>
            </a:r>
            <a:endParaRPr lang="zh-CN" altLang="en-US" sz="7200" dirty="0"/>
          </a:p>
        </p:txBody>
      </p:sp>
      <p:sp>
        <p:nvSpPr>
          <p:cNvPr id="8" name="左大括号 7"/>
          <p:cNvSpPr/>
          <p:nvPr/>
        </p:nvSpPr>
        <p:spPr>
          <a:xfrm rot="5400000">
            <a:off x="254219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 rot="5400000">
            <a:off x="400064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大括号 22"/>
          <p:cNvSpPr/>
          <p:nvPr/>
        </p:nvSpPr>
        <p:spPr>
          <a:xfrm rot="5400000">
            <a:off x="545909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5400000">
            <a:off x="7109526" y="2898422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大括号 24"/>
          <p:cNvSpPr/>
          <p:nvPr/>
        </p:nvSpPr>
        <p:spPr>
          <a:xfrm rot="5400000">
            <a:off x="16264786" y="2898423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14422965" y="2940546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rot="5400000">
            <a:off x="12482693" y="2940545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/>
          <p:cNvSpPr/>
          <p:nvPr/>
        </p:nvSpPr>
        <p:spPr>
          <a:xfrm rot="5400000">
            <a:off x="1064087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 rot="5400000">
            <a:off x="8781204" y="2947678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04694" y="4545175"/>
            <a:ext cx="15120000" cy="4052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4                   5                 6                   7                     8                      9                     10                      11                     12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2511" y="4612329"/>
            <a:ext cx="2002619" cy="7429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索引（从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开始）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9183" y="2958579"/>
            <a:ext cx="1448092" cy="6417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00 00 00 01</a:t>
            </a: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 flipV="1">
            <a:off x="5939694" y="4107377"/>
            <a:ext cx="6366179" cy="3642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3984090" y="7749504"/>
            <a:ext cx="5629612" cy="79323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gaps_in_frame_num_value_allowed_flag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69" name="左大括号 68"/>
          <p:cNvSpPr/>
          <p:nvPr/>
        </p:nvSpPr>
        <p:spPr>
          <a:xfrm rot="16200000">
            <a:off x="13317405" y="3189902"/>
            <a:ext cx="196377" cy="20604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/>
          <p:cNvCxnSpPr/>
          <p:nvPr/>
        </p:nvCxnSpPr>
        <p:spPr>
          <a:xfrm flipH="1" flipV="1">
            <a:off x="13426897" y="4330061"/>
            <a:ext cx="21369" cy="282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3004694" y="7191543"/>
            <a:ext cx="1113890" cy="822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width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7" name="左大括号 36"/>
          <p:cNvSpPr/>
          <p:nvPr/>
        </p:nvSpPr>
        <p:spPr>
          <a:xfrm rot="16200000">
            <a:off x="15512792" y="3226270"/>
            <a:ext cx="196377" cy="20604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/>
          <p:cNvCxnSpPr/>
          <p:nvPr/>
        </p:nvCxnSpPr>
        <p:spPr>
          <a:xfrm flipH="1" flipV="1">
            <a:off x="15622284" y="4366429"/>
            <a:ext cx="21369" cy="282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5139920" y="7203312"/>
            <a:ext cx="1113890" cy="822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height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78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smtClean="0"/>
              <a:t>H264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定义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 </a:t>
              </a:r>
              <a:r>
                <a:rPr lang="zh-CN" altLang="en-US" sz="3200" dirty="0" smtClean="0"/>
                <a:t>对摄像头采集的每一帧视频需要进行编码，由与视频中存在空间和时间的冗余， 需要用算法来去除这些冗余。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是专门去除这些冗余的算法，我们把这种算法称为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编码</a:t>
              </a:r>
              <a:endParaRPr lang="en-US" altLang="zh-CN" sz="3200" dirty="0" smtClean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H264</a:t>
              </a:r>
              <a:r>
                <a:rPr lang="zh-CN" altLang="en-US" sz="3200" dirty="0"/>
                <a:t>是新一代的编码标准，以高压缩高质量和支持多种网络的流媒体传输</a:t>
              </a:r>
              <a:r>
                <a:rPr lang="zh-CN" altLang="en-US" sz="3200" dirty="0" smtClean="0"/>
                <a:t>著称</a:t>
              </a:r>
              <a:endParaRPr lang="en-US" altLang="zh-CN" sz="3200" dirty="0" smtClean="0"/>
            </a:p>
            <a:p>
              <a:endParaRPr lang="en-US" altLang="zh-CN" sz="3200" dirty="0">
                <a:effectLst/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应用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zh-CN" altLang="en-US" sz="3200" dirty="0" smtClean="0"/>
                <a:t>像大多数看到的视频，如苍老师的电影，如</a:t>
              </a:r>
              <a:r>
                <a:rPr lang="en-US" altLang="zh-CN" sz="3200" dirty="0" err="1" smtClean="0"/>
                <a:t>rmvb</a:t>
              </a:r>
              <a:r>
                <a:rPr lang="en-US" altLang="zh-CN" sz="3200" dirty="0" smtClean="0"/>
                <a:t>   </a:t>
              </a:r>
              <a:r>
                <a:rPr lang="en-US" altLang="zh-CN" sz="3200" dirty="0" err="1" smtClean="0"/>
                <a:t>avi</a:t>
              </a:r>
              <a:r>
                <a:rPr lang="zh-CN" altLang="en-US" sz="3200" dirty="0"/>
                <a:t> </a:t>
              </a:r>
              <a:r>
                <a:rPr lang="zh-CN" altLang="en-US" sz="3200" dirty="0" smtClean="0"/>
                <a:t>  </a:t>
              </a:r>
              <a:r>
                <a:rPr lang="en-US" altLang="zh-CN" sz="3200" dirty="0" smtClean="0"/>
                <a:t>mp4   </a:t>
              </a:r>
              <a:r>
                <a:rPr lang="en-US" altLang="zh-CN" sz="3200" dirty="0" err="1" smtClean="0"/>
                <a:t>flv</a:t>
              </a:r>
              <a:r>
                <a:rPr lang="en-US" altLang="zh-CN" sz="3200" dirty="0" smtClean="0"/>
                <a:t>   </a:t>
              </a:r>
              <a:r>
                <a:rPr lang="zh-CN" altLang="en-US" sz="3200" dirty="0" smtClean="0"/>
                <a:t>大都是由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进行编码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当然也会有不同的 如 </a:t>
              </a:r>
              <a:r>
                <a:rPr lang="en-US" altLang="zh-CN" sz="3200" dirty="0" smtClean="0"/>
                <a:t>mpeg4   vp9   </a:t>
              </a:r>
              <a:r>
                <a:rPr lang="zh-CN" altLang="en-US" sz="3200" dirty="0" smtClean="0"/>
                <a:t>这样比较冷门的编码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zh-CN" altLang="en-US" sz="3200" dirty="0"/>
                <a:t>无论</a:t>
              </a:r>
              <a:r>
                <a:rPr lang="zh-CN" altLang="en-US" sz="3200" dirty="0" smtClean="0"/>
                <a:t>是</a:t>
              </a:r>
              <a:r>
                <a:rPr lang="en-US" altLang="zh-CN" sz="3200" dirty="0" smtClean="0"/>
                <a:t>h264  mpeg4  vp9 </a:t>
              </a:r>
              <a:r>
                <a:rPr lang="zh-CN" altLang="en-US" sz="3200" dirty="0" smtClean="0"/>
                <a:t>都是基于宏块的方式进行编码，原理是一样的，只不过实现的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算法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不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一致罢了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1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两大电信联盟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94" y="3285175"/>
            <a:ext cx="13208281" cy="51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75" y="180175"/>
            <a:ext cx="19871472" cy="1741172"/>
          </a:xfrm>
        </p:spPr>
        <p:txBody>
          <a:bodyPr/>
          <a:lstStyle/>
          <a:p>
            <a:r>
              <a:rPr lang="en-US" altLang="zh-CN" dirty="0" smtClean="0"/>
              <a:t>H264</a:t>
            </a:r>
            <a:r>
              <a:rPr lang="zh-CN" altLang="en-US" dirty="0" smtClean="0"/>
              <a:t>编码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14694" y="6750350"/>
            <a:ext cx="6804043" cy="2438939"/>
            <a:chOff x="2114694" y="6750350"/>
            <a:chExt cx="6804043" cy="2438939"/>
          </a:xfrm>
        </p:grpSpPr>
        <p:sp>
          <p:nvSpPr>
            <p:cNvPr id="7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国际电信联盟</a:t>
              </a:r>
              <a:r>
                <a:rPr lang="en-US" altLang="zh-CN" sz="4400" dirty="0" smtClean="0"/>
                <a:t>(ITU-T)</a:t>
              </a:r>
              <a:endParaRPr lang="zh-CN" altLang="en-US" sz="4400" dirty="0"/>
            </a:p>
          </p:txBody>
        </p:sp>
        <p:sp>
          <p:nvSpPr>
            <p:cNvPr id="5" name="左大括号 4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2789694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H261  H262 H263  H264</a:t>
              </a:r>
              <a:endParaRPr lang="zh-CN" altLang="en-US" sz="36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094694" y="6750350"/>
            <a:ext cx="6977555" cy="2438939"/>
            <a:chOff x="2114694" y="6750350"/>
            <a:chExt cx="6977555" cy="2438939"/>
          </a:xfrm>
        </p:grpSpPr>
        <p:sp>
          <p:nvSpPr>
            <p:cNvPr id="12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国际标准化组织</a:t>
              </a:r>
              <a:r>
                <a:rPr lang="en-US" altLang="zh-CN" sz="4400" dirty="0" smtClean="0"/>
                <a:t>(ISO)</a:t>
              </a:r>
              <a:endParaRPr lang="zh-CN" altLang="en-US" sz="4400" dirty="0"/>
            </a:p>
          </p:txBody>
        </p:sp>
        <p:sp>
          <p:nvSpPr>
            <p:cNvPr id="13" name="左大括号 12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标题 1"/>
            <p:cNvSpPr txBox="1">
              <a:spLocks/>
            </p:cNvSpPr>
            <p:nvPr/>
          </p:nvSpPr>
          <p:spPr>
            <a:xfrm>
              <a:off x="2963206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dirty="0" smtClean="0"/>
                <a:t>MPEG1  MPEG2 MPEG4</a:t>
              </a:r>
              <a:endParaRPr lang="zh-CN" altLang="en-US" sz="3200" b="1" dirty="0"/>
            </a:p>
          </p:txBody>
        </p:sp>
      </p:grpSp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34" y="4905175"/>
            <a:ext cx="1921509" cy="25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5218661" y="3960176"/>
            <a:ext cx="16696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移动互联网高级开发</a:t>
            </a:r>
            <a:endParaRPr lang="zh-CN" altLang="zh-CN" sz="88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14967202" y="5881392"/>
            <a:ext cx="4286286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用代码码出精彩的人生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694" y="3150175"/>
            <a:ext cx="3525506" cy="352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880790" y="585175"/>
            <a:ext cx="6524701" cy="925034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在江湖打了</a:t>
            </a:r>
            <a:r>
              <a:rPr lang="en-US" altLang="zh-CN" sz="6000" dirty="0" smtClean="0"/>
              <a:t>10</a:t>
            </a:r>
            <a:r>
              <a:rPr lang="zh-CN" altLang="en-US" sz="6000" dirty="0" smtClean="0"/>
              <a:t>年</a:t>
            </a:r>
            <a:endParaRPr lang="zh-CN" altLang="en-US" sz="6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33" y="3321550"/>
            <a:ext cx="3412500" cy="34125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14694" y="7777441"/>
            <a:ext cx="22770897" cy="1552863"/>
            <a:chOff x="2114694" y="7777441"/>
            <a:chExt cx="8139436" cy="1552863"/>
          </a:xfrm>
        </p:grpSpPr>
        <p:sp>
          <p:nvSpPr>
            <p:cNvPr id="20" name="左大括号 19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标题 1"/>
            <p:cNvSpPr txBox="1">
              <a:spLocks/>
            </p:cNvSpPr>
            <p:nvPr/>
          </p:nvSpPr>
          <p:spPr>
            <a:xfrm>
              <a:off x="4125087" y="8655304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H264       MPEG4 AVC</a:t>
              </a:r>
              <a:endParaRPr lang="zh-CN" alt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16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ITU-T </a:t>
            </a:r>
            <a:r>
              <a:rPr lang="zh-CN" altLang="en-US" dirty="0" smtClean="0"/>
              <a:t>视频编码发展历程</a:t>
            </a:r>
            <a:endParaRPr lang="zh-CN" altLang="en-US" dirty="0"/>
          </a:p>
        </p:txBody>
      </p:sp>
      <p:pic>
        <p:nvPicPr>
          <p:cNvPr id="1026" name="Picture 2" descr="https://img-blog.csdn.net/20170110111824441?watermark/2/text/aHR0cDovL2Jsb2cuY3Nkbi5uZXQvd2lzaGZseQ==/font/5a6L5L2T/fontsize/400/fill/I0JBQkFCMA==/dissolve/70/gravity/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94" y="3780175"/>
            <a:ext cx="18811235" cy="638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其他参与者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5209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Google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（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VP8/VP9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） </a:t>
              </a: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Microsoft (VC-1)</a:t>
              </a: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国产自主标准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: AVS/AVS+/AVS2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4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视频编码历史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165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H.26X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系列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（由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ITU[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国际电传视讯联盟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]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主导） 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H.261</a:t>
              </a:r>
              <a:r>
                <a:rPr lang="zh-CN" altLang="en-US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：主要在老的视频会议和视频电话产品中使用   </a:t>
              </a:r>
              <a:endParaRPr lang="en-US" altLang="zh-CN" sz="36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H.263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：主要用在视频会议、视频电话和网络视频上 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第十部分，是一种视频压缩标准，一种被广泛使用的高精度视频的录制、压缩和发布格式。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：高效率视频编码是一种视频压缩标准，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的继任者。可支持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分辨率甚至到超高画质电视，最高分辨率可达到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8192×4320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分辨率），这是目前发展的趋势，尚未有大众化编码软件出现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defTabSz="914400"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3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37513" y="-80565"/>
            <a:ext cx="19871472" cy="2505069"/>
          </a:xfrm>
        </p:spPr>
        <p:txBody>
          <a:bodyPr>
            <a:normAutofit/>
          </a:bodyPr>
          <a:lstStyle/>
          <a:p>
            <a:r>
              <a:rPr lang="en-US" altLang="zh-CN" sz="6000" dirty="0" smtClean="0"/>
              <a:t>H261</a:t>
            </a:r>
            <a:r>
              <a:rPr lang="zh-CN" altLang="en-US" sz="6000" dirty="0" smtClean="0"/>
              <a:t>奠定的技术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="" xmlns:a16="http://schemas.microsoft.com/office/drawing/2014/main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帧间编码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运动补偿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)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帧内编码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166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使用以宏块为基础的运动补偿预测编码技术，从当前宏块从参考帧中产兆最佳匹配宏块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075C13E-DC84-429B-87C7-EEC5C66907D9}"/>
              </a:ext>
            </a:extLst>
          </p:cNvPr>
          <p:cNvGrpSpPr/>
          <p:nvPr/>
        </p:nvGrpSpPr>
        <p:grpSpPr>
          <a:xfrm>
            <a:off x="1819499" y="2880107"/>
            <a:ext cx="19149356" cy="2199157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="" xmlns:a16="http://schemas.microsoft.com/office/drawing/2014/main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第一次 根据帧内的像素趋于统一  而采用帧内预测编码技术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="" xmlns:a16="http://schemas.microsoft.com/office/drawing/2014/main" id="{93E05A22-512A-4DEF-98F8-29402FDA8E0B}"/>
              </a:ext>
            </a:extLst>
          </p:cNvPr>
          <p:cNvSpPr/>
          <p:nvPr/>
        </p:nvSpPr>
        <p:spPr>
          <a:xfrm>
            <a:off x="1811499" y="10166151"/>
            <a:ext cx="19442767" cy="1175085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环路滤波器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实际上是一个数字低筒滤波器，滤除不必要的高频信息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2544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094694" y="8128283"/>
            <a:ext cx="1467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为什么需要对视频进行编码</a:t>
            </a:r>
          </a:p>
        </p:txBody>
      </p:sp>
    </p:spTree>
    <p:extLst>
      <p:ext uri="{BB962C8B-B14F-4D97-AF65-F5344CB8AC3E}">
        <p14:creationId xmlns:p14="http://schemas.microsoft.com/office/powerpoint/2010/main" val="2614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可不可以将每一帧保存到文件，音频再单独保存呢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1575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在早期的，拍摄视频。放映视频的电影院中，确实是通过保存每一帧的画面数据，音频数据单独存放，来达到保存视频文件的效果。一个胶卷</a:t>
            </a:r>
            <a:r>
              <a:rPr lang="en-US" altLang="zh-CN" sz="2800" dirty="0" smtClean="0">
                <a:solidFill>
                  <a:schemeClr val="tx1"/>
                </a:solidFill>
              </a:rPr>
              <a:t>30</a:t>
            </a:r>
            <a:r>
              <a:rPr lang="zh-CN" altLang="en-US" sz="2800" dirty="0" smtClean="0">
                <a:solidFill>
                  <a:schemeClr val="tx1"/>
                </a:solidFill>
              </a:rPr>
              <a:t>公斤重，可见保存视频数据如此难。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94" y="7817747"/>
            <a:ext cx="5570703" cy="3231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0731" y="7798034"/>
            <a:ext cx="5240548" cy="3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为什么视频需要编码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2970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未经编码的数字视频的数据量巨大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r>
              <a:rPr lang="zh-CN" altLang="en-US" sz="2800" dirty="0" smtClean="0">
                <a:solidFill>
                  <a:schemeClr val="bg2">
                    <a:lumMod val="90000"/>
                  </a:schemeClr>
                </a:solidFill>
              </a:rPr>
              <a:t>存储困难</a:t>
            </a:r>
            <a:r>
              <a:rPr lang="en-US" altLang="zh-CN" sz="2800" dirty="0" smtClean="0">
                <a:solidFill>
                  <a:schemeClr val="bg2">
                    <a:lumMod val="90000"/>
                  </a:schemeClr>
                </a:solidFill>
              </a:rPr>
              <a:t>:  </a:t>
            </a:r>
            <a:r>
              <a:rPr lang="zh-CN" altLang="en-US" sz="2800" dirty="0" smtClean="0">
                <a:solidFill>
                  <a:schemeClr val="tx1"/>
                </a:solidFill>
              </a:rPr>
              <a:t>一</a:t>
            </a:r>
            <a:r>
              <a:rPr lang="zh-CN" altLang="en-US" sz="2800" dirty="0">
                <a:solidFill>
                  <a:schemeClr val="tx1"/>
                </a:solidFill>
              </a:rPr>
              <a:t>张</a:t>
            </a:r>
            <a:r>
              <a:rPr lang="en-US" altLang="zh-CN" sz="2800" dirty="0" smtClean="0">
                <a:solidFill>
                  <a:schemeClr val="tx1"/>
                </a:solidFill>
              </a:rPr>
              <a:t>DVD</a:t>
            </a:r>
            <a:r>
              <a:rPr lang="zh-CN" altLang="en-US" sz="2800" dirty="0" smtClean="0">
                <a:solidFill>
                  <a:schemeClr val="tx1"/>
                </a:solidFill>
              </a:rPr>
              <a:t>或者</a:t>
            </a:r>
            <a:r>
              <a:rPr lang="en-US" altLang="zh-CN" sz="2800" dirty="0" smtClean="0">
                <a:solidFill>
                  <a:schemeClr val="tx1"/>
                </a:solidFill>
              </a:rPr>
              <a:t>1G</a:t>
            </a:r>
            <a:r>
              <a:rPr lang="zh-CN" altLang="en-US" sz="2800" dirty="0" smtClean="0">
                <a:solidFill>
                  <a:schemeClr val="tx1"/>
                </a:solidFill>
              </a:rPr>
              <a:t>的磁盘只能</a:t>
            </a:r>
            <a:r>
              <a:rPr lang="zh-CN" altLang="en-US" sz="2800" dirty="0">
                <a:solidFill>
                  <a:schemeClr val="tx1"/>
                </a:solidFill>
              </a:rPr>
              <a:t>存储几秒钟的未压缩数字视频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zh-CN" altLang="en-US" sz="2800" dirty="0">
                <a:solidFill>
                  <a:schemeClr val="accent2"/>
                </a:solidFill>
              </a:rPr>
              <a:t>传输</a:t>
            </a:r>
            <a:r>
              <a:rPr lang="zh-CN" altLang="en-US" sz="2800" dirty="0" smtClean="0">
                <a:solidFill>
                  <a:schemeClr val="accent2"/>
                </a:solidFill>
              </a:rPr>
              <a:t>困难：</a:t>
            </a:r>
            <a:r>
              <a:rPr lang="en-US" altLang="zh-CN" sz="2800" dirty="0">
                <a:solidFill>
                  <a:schemeClr val="tx2"/>
                </a:solidFill>
              </a:rPr>
              <a:t>1</a:t>
            </a:r>
            <a:r>
              <a:rPr lang="zh-CN" altLang="en-US" sz="2800" dirty="0">
                <a:solidFill>
                  <a:schemeClr val="tx2"/>
                </a:solidFill>
              </a:rPr>
              <a:t>兆的带宽传输一秒的数字电视视频需要大约</a:t>
            </a:r>
            <a:r>
              <a:rPr lang="en-US" altLang="zh-CN" sz="2800" dirty="0">
                <a:solidFill>
                  <a:schemeClr val="tx2"/>
                </a:solidFill>
              </a:rPr>
              <a:t>4</a:t>
            </a:r>
            <a:r>
              <a:rPr lang="zh-CN" altLang="en-US" sz="2800" dirty="0">
                <a:solidFill>
                  <a:schemeClr val="tx2"/>
                </a:solidFill>
              </a:rPr>
              <a:t>分钟。</a:t>
            </a:r>
          </a:p>
          <a:p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84694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编码</a:t>
            </a:r>
            <a:endParaRPr lang="zh-CN" altLang="en-US" sz="3200" b="1" dirty="0"/>
          </a:p>
        </p:txBody>
      </p:sp>
      <p:sp>
        <p:nvSpPr>
          <p:cNvPr id="17" name="矩形 16"/>
          <p:cNvSpPr/>
          <p:nvPr/>
        </p:nvSpPr>
        <p:spPr>
          <a:xfrm>
            <a:off x="7845721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压缩</a:t>
            </a:r>
            <a:endParaRPr lang="zh-CN" altLang="en-US" sz="32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5447658" y="9757698"/>
            <a:ext cx="1540099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=</a:t>
            </a:r>
            <a:endParaRPr lang="zh-CN" altLang="en-US" sz="4400" b="1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19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视频中哪些地方可以进行压缩</a:t>
            </a:r>
          </a:p>
        </p:txBody>
      </p:sp>
      <p:sp>
        <p:nvSpPr>
          <p:cNvPr id="8" name="文本框 10"/>
          <p:cNvSpPr txBox="1"/>
          <p:nvPr/>
        </p:nvSpPr>
        <p:spPr>
          <a:xfrm>
            <a:off x="899694" y="7152270"/>
            <a:ext cx="3676667" cy="58477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zh-CN" altLang="en-US" sz="3200" dirty="0" smtClean="0">
                <a:solidFill>
                  <a:schemeClr val="accent5"/>
                </a:solidFill>
              </a:rPr>
              <a:t>哪些信息能压缩</a:t>
            </a:r>
            <a:endParaRPr lang="zh-CN" altLang="en-US" sz="3200" dirty="0"/>
          </a:p>
        </p:txBody>
      </p:sp>
      <p:sp>
        <p:nvSpPr>
          <p:cNvPr id="4" name="左大括号 3"/>
          <p:cNvSpPr/>
          <p:nvPr/>
        </p:nvSpPr>
        <p:spPr>
          <a:xfrm>
            <a:off x="4049694" y="3971590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3" name="组合 2"/>
          <p:cNvGrpSpPr/>
          <p:nvPr/>
        </p:nvGrpSpPr>
        <p:grpSpPr>
          <a:xfrm>
            <a:off x="4492121" y="3682349"/>
            <a:ext cx="17827441" cy="811418"/>
            <a:chOff x="4492121" y="3682349"/>
            <a:chExt cx="17827441" cy="811418"/>
          </a:xfrm>
        </p:grpSpPr>
        <p:sp>
          <p:nvSpPr>
            <p:cNvPr id="5" name="立方体 4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空间冗余</a:t>
              </a:r>
            </a:p>
          </p:txBody>
        </p:sp>
        <p:sp>
          <p:nvSpPr>
            <p:cNvPr id="4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图像相邻像素之间有较强的相关性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2121" y="5464066"/>
            <a:ext cx="17827441" cy="811418"/>
            <a:chOff x="4492121" y="3682349"/>
            <a:chExt cx="17827441" cy="811418"/>
          </a:xfrm>
        </p:grpSpPr>
        <p:sp>
          <p:nvSpPr>
            <p:cNvPr id="13" name="立方体 12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时间冗余</a:t>
              </a:r>
            </a:p>
          </p:txBody>
        </p:sp>
        <p:sp>
          <p:nvSpPr>
            <p:cNvPr id="14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视频序列的相邻图像之间内容相似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62831" y="7245783"/>
            <a:ext cx="17827441" cy="811418"/>
            <a:chOff x="4492121" y="3682349"/>
            <a:chExt cx="17827441" cy="811418"/>
          </a:xfrm>
        </p:grpSpPr>
        <p:sp>
          <p:nvSpPr>
            <p:cNvPr id="16" name="立方体 15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编码冗余</a:t>
              </a:r>
            </a:p>
          </p:txBody>
        </p:sp>
        <p:sp>
          <p:nvSpPr>
            <p:cNvPr id="17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不同像素值出现的概率不同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16938" y="9027500"/>
            <a:ext cx="17827441" cy="811418"/>
            <a:chOff x="4492121" y="3682349"/>
            <a:chExt cx="17827441" cy="811418"/>
          </a:xfrm>
        </p:grpSpPr>
        <p:sp>
          <p:nvSpPr>
            <p:cNvPr id="19" name="立方体 18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视觉冗余</a:t>
              </a:r>
            </a:p>
          </p:txBody>
        </p:sp>
        <p:sp>
          <p:nvSpPr>
            <p:cNvPr id="20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人的视觉系统对某些细节不敏感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62831" y="10423027"/>
            <a:ext cx="17827441" cy="811418"/>
            <a:chOff x="4492121" y="3682349"/>
            <a:chExt cx="17827441" cy="811418"/>
          </a:xfrm>
        </p:grpSpPr>
        <p:sp>
          <p:nvSpPr>
            <p:cNvPr id="22" name="立方体 21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知识冗余</a:t>
              </a:r>
            </a:p>
          </p:txBody>
        </p:sp>
        <p:sp>
          <p:nvSpPr>
            <p:cNvPr id="2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规律性的结构可由先验知识和背景知识得到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0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</a:t>
            </a:r>
            <a:r>
              <a:rPr lang="zh-CN" altLang="en-US" sz="4800" dirty="0">
                <a:latin typeface="思源黑体 CN Bold" panose="020B0800000000000000" charset="-122"/>
                <a:ea typeface="思源黑体 CN Bold" panose="020B0800000000000000" charset="-122"/>
              </a:rPr>
              <a:t>组成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59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62418" y="6216472"/>
            <a:ext cx="30861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David 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 </a:t>
            </a:r>
            <a:r>
              <a:rPr lang="en-US" altLang="zh-CN" sz="2000" b="1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复旦大学工程硕士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zh-CN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原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Oppo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资深研发工程师，网易特邀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</a:t>
            </a:r>
            <a:r>
              <a:rPr lang="zh-CN" altLang="en-US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10333" y="6023751"/>
            <a:ext cx="3567420" cy="129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</a:t>
            </a:r>
            <a:r>
              <a:rPr lang="en-US" altLang="zh-CN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River</a:t>
            </a:r>
            <a:r>
              <a:rPr lang="zh-CN" altLang="en-US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《</a:t>
            </a:r>
            <a:r>
              <a:rPr lang="en-US" altLang="zh-CN" sz="2000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Android开发入门与实战第二版》</a:t>
            </a:r>
            <a:r>
              <a:rPr lang="en-US" altLang="zh-CN" sz="2000" dirty="0" err="1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作者之一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25809" y="6118917"/>
            <a:ext cx="3207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Zee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中南大学计算机信息专业毕业，前新浪架构师，58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同城项目负责人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10" y="2336787"/>
            <a:ext cx="3032852" cy="3057961"/>
          </a:xfrm>
          <a:prstGeom prst="rect">
            <a:avLst/>
          </a:prstGeom>
        </p:spPr>
      </p:pic>
      <p:sp>
        <p:nvSpPr>
          <p:cNvPr id="8" name="FLYING IMPRESSION FID FEIZHAO    qq:1964271550"/>
          <p:cNvSpPr txBox="1"/>
          <p:nvPr/>
        </p:nvSpPr>
        <p:spPr>
          <a:xfrm>
            <a:off x="1956014" y="8240294"/>
            <a:ext cx="18177344" cy="43261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David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1051917835</a:t>
            </a:r>
            <a:endParaRPr lang="zh-CN" altLang="en-US" sz="170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417" y="2307536"/>
            <a:ext cx="2876669" cy="30192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333" y="2349001"/>
            <a:ext cx="3072761" cy="303353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4638217" y="6184461"/>
            <a:ext cx="3279556" cy="135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Andy </a:t>
            </a:r>
            <a:r>
              <a:rPr lang="zh-CN" altLang="en-US" sz="2079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华中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科技大学计算机相关专业硕士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，腾讯架构师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6" name="Picture 2" descr="http://10.url.cn/eth/ajNVdqHZLLCGm1Yz7Pmpj9BuoiamYtw6sibLuxkibicst4q2rIxCnfgCpA6kpgrTLJKfghFmupDaa2g/1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218" y="2367700"/>
            <a:ext cx="2804339" cy="29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709587" y="377033"/>
            <a:ext cx="10799787" cy="1100907"/>
          </a:xfrm>
        </p:spPr>
        <p:txBody>
          <a:bodyPr/>
          <a:lstStyle/>
          <a:p>
            <a:r>
              <a:rPr lang="zh-CN" altLang="en-US" dirty="0" smtClean="0"/>
              <a:t>讲师介绍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8493580" y="6124299"/>
            <a:ext cx="3279556" cy="94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Damon</a:t>
            </a: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前三星研发高级工程师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8" name="Picture 4" descr="http://10.url.cn/eth/ajNVdqHZLLAz9BIMUCxNK5fIAWdZpGvS61dgwj1nwqCdta3F41Bvj5n4qvf8bSOohXg0icw9KKHs/1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731" y="2367699"/>
            <a:ext cx="2951347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4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</a:t>
            </a:r>
            <a:r>
              <a:rPr lang="zh-CN" altLang="en-US" dirty="0" smtClean="0"/>
              <a:t>视频文件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94" y="4725175"/>
            <a:ext cx="3575178" cy="357517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789694" y="5040175"/>
            <a:ext cx="3691056" cy="4711128"/>
            <a:chOff x="13768638" y="4340750"/>
            <a:chExt cx="3691056" cy="47111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340750"/>
              <a:ext cx="3575178" cy="310034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RMVB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109694" y="4725175"/>
            <a:ext cx="3690000" cy="4711128"/>
            <a:chOff x="13769694" y="4340750"/>
            <a:chExt cx="3690000" cy="471112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6052" y="4340750"/>
              <a:ext cx="3100349" cy="310034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AVI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8" y="-100591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封装格式与编码格式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499694" y="3195175"/>
            <a:ext cx="2386056" cy="2868444"/>
            <a:chOff x="13768638" y="4614603"/>
            <a:chExt cx="3691056" cy="443727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614603"/>
              <a:ext cx="3575179" cy="255264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18969" y="7490089"/>
            <a:ext cx="2385373" cy="2868444"/>
            <a:chOff x="13769694" y="4614603"/>
            <a:chExt cx="3690000" cy="443727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7454" y="4614603"/>
              <a:ext cx="2657546" cy="255264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4694" y="5485054"/>
            <a:ext cx="2385373" cy="2868444"/>
            <a:chOff x="13769694" y="4614603"/>
            <a:chExt cx="3690000" cy="443727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7671" y="4614603"/>
              <a:ext cx="3537110" cy="255264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棉花</a:t>
              </a: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800375" y="3195175"/>
            <a:ext cx="2385373" cy="2868444"/>
            <a:chOff x="13769694" y="4614603"/>
            <a:chExt cx="3690000" cy="443727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1304" y="4614603"/>
              <a:ext cx="2609845" cy="255264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800375" y="7505864"/>
            <a:ext cx="2385373" cy="2868444"/>
            <a:chOff x="13769694" y="4614603"/>
            <a:chExt cx="3690000" cy="443727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4963" y="4614603"/>
              <a:ext cx="2642526" cy="255264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7108017" y="5338133"/>
            <a:ext cx="2385373" cy="2868444"/>
            <a:chOff x="13769694" y="4614603"/>
            <a:chExt cx="3690000" cy="443727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9903" y="4614603"/>
              <a:ext cx="2552644" cy="2552644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放到纸箱中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cxnSp>
        <p:nvCxnSpPr>
          <p:cNvPr id="4" name="直接箭头连接符 3"/>
          <p:cNvCxnSpPr/>
          <p:nvPr/>
        </p:nvCxnSpPr>
        <p:spPr>
          <a:xfrm flipV="1">
            <a:off x="2612853" y="4230175"/>
            <a:ext cx="1571841" cy="1254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2612853" y="6884003"/>
            <a:ext cx="1886841" cy="1243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7379694" y="3861584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7027654" y="8550175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13868205" y="3836338"/>
            <a:ext cx="3239812" cy="2017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13877287" y="6660175"/>
            <a:ext cx="3230730" cy="1829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765182" y="2276796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err="1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Yuv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708795" y="10374308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PCM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008792" y="2219147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H264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008792" y="10415443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AAC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7039851" y="4698047"/>
            <a:ext cx="3203260" cy="956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封装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格式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(MP4   RMVB)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8127" y="4198444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摄像头麦克风采集数据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70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/>
      <p:bldP spid="39" grpId="0"/>
      <p:bldP spid="40" grpId="0"/>
      <p:bldP spid="41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如何解码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如何从码流片段中解析出完整一帧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13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21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29513" y="-4420"/>
            <a:ext cx="19871472" cy="2505069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音视频编码鼻祖</a:t>
            </a:r>
            <a:r>
              <a:rPr lang="en-US" altLang="zh-CN" sz="6000" dirty="0" smtClean="0"/>
              <a:t>H261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="" xmlns:a16="http://schemas.microsoft.com/office/drawing/2014/main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目的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块结构的混合编码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视频会议  可视电话  等低码率  视频传输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134265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="" xmlns:a16="http://schemas.microsoft.com/office/drawing/2014/main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第一种采用 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“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块结构的混合编码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”  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方案的编码标准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="" xmlns:a16="http://schemas.microsoft.com/office/drawing/2014/main" id="{93E05A22-512A-4DEF-98F8-29402FDA8E0B}"/>
              </a:ext>
            </a:extLst>
          </p:cNvPr>
          <p:cNvSpPr/>
          <p:nvPr/>
        </p:nvSpPr>
        <p:spPr>
          <a:xfrm>
            <a:off x="1811499" y="9382678"/>
            <a:ext cx="19450767" cy="3349179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数据格式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公共中间格式， 各国电视制式不统一，无法互通， 在使用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H261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进行编码之前，首先转换成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格式解码，每一帧分辨率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：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352*288    176*144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719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冯诺依曼计算机先河与</a:t>
            </a:r>
            <a:r>
              <a:rPr lang="en-US" altLang="zh-CN" dirty="0" smtClean="0"/>
              <a:t>H621</a:t>
            </a:r>
            <a:r>
              <a:rPr lang="zh-CN" altLang="en-US" dirty="0" smtClean="0"/>
              <a:t>编码</a:t>
            </a:r>
            <a:r>
              <a:rPr lang="zh-CN" altLang="en-US" dirty="0"/>
              <a:t>先河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94" y="3375175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DSP</a:t>
            </a:r>
            <a:r>
              <a:rPr lang="zh-CN" altLang="en-US" dirty="0" smtClean="0"/>
              <a:t>芯片主要做视频编解码器的工作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558" y="2654519"/>
            <a:ext cx="13606830" cy="8325000"/>
          </a:xfrm>
          <a:prstGeom prst="rect">
            <a:avLst/>
          </a:prstGeom>
        </p:spPr>
      </p:pic>
      <p:sp>
        <p:nvSpPr>
          <p:cNvPr id="8" name="矩形: 圆角 12">
            <a:extLst>
              <a:ext uri="{FF2B5EF4-FFF2-40B4-BE49-F238E27FC236}">
                <a16:creationId xmlns="" xmlns:a16="http://schemas.microsoft.com/office/drawing/2014/main" id="{BF9D7028-D0A1-4512-A862-597CDC3CC558}"/>
              </a:ext>
            </a:extLst>
          </p:cNvPr>
          <p:cNvSpPr/>
          <p:nvPr/>
        </p:nvSpPr>
        <p:spPr>
          <a:xfrm>
            <a:off x="1214694" y="2340175"/>
            <a:ext cx="8459868" cy="990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="" xmlns:a16="http://schemas.microsoft.com/office/drawing/2014/main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49831" y="2654519"/>
            <a:ext cx="7937513" cy="6613688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3200" dirty="0" smtClean="0"/>
              <a:t>DSP</a:t>
            </a:r>
            <a:r>
              <a:rPr lang="zh-CN" altLang="en-US" sz="3200" dirty="0" smtClean="0"/>
              <a:t>芯片内部</a:t>
            </a:r>
            <a:r>
              <a:rPr lang="zh-CN" altLang="en-US" sz="3200" dirty="0"/>
              <a:t>的视频编码器</a:t>
            </a:r>
            <a:r>
              <a:rPr lang="zh-CN" altLang="en-US" sz="3200" dirty="0" smtClean="0"/>
              <a:t>流程</a:t>
            </a:r>
            <a:r>
              <a:rPr lang="en-US" altLang="zh-CN" sz="3200" dirty="0" smtClean="0"/>
              <a:t>: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CIF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称为一个完整帧，一段视频有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个完整帧，由设备输入到完整帧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视频信源编码器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主要用来将一个完整帧实现块结构编码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视频复合器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将视频与声音进行混合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传输缓冲器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缓冲待输出的图像与音频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传输编码器   对视频和音频进行格式化输出成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H261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码流</a:t>
            </a: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8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视频编码流程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0175"/>
            <a:ext cx="13384503" cy="81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73125"/>
            <a:ext cx="21598496" cy="1100907"/>
          </a:xfrm>
        </p:spPr>
        <p:txBody>
          <a:bodyPr/>
          <a:lstStyle/>
          <a:p>
            <a:r>
              <a:rPr lang="zh-CN" altLang="en-US" dirty="0" smtClean="0"/>
              <a:t>报名咨询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980205" y="3994145"/>
            <a:ext cx="4528334" cy="5783094"/>
            <a:chOff x="2563398" y="3985254"/>
            <a:chExt cx="4528576" cy="5783405"/>
          </a:xfrm>
        </p:grpSpPr>
        <p:sp>
          <p:nvSpPr>
            <p:cNvPr id="18" name="文本框 17"/>
            <p:cNvSpPr txBox="1"/>
            <p:nvPr/>
          </p:nvSpPr>
          <p:spPr>
            <a:xfrm>
              <a:off x="2691107" y="8328659"/>
              <a:ext cx="3915000" cy="1440000"/>
            </a:xfrm>
            <a:prstGeom prst="rect">
              <a:avLst/>
            </a:prstGeom>
          </p:spPr>
          <p:txBody>
            <a:bodyPr vert="horz" wrap="square" lIns="91436" tIns="45718" rIns="91436" bIns="45718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技术问题加</a:t>
              </a: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David</a:t>
              </a: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老师</a:t>
              </a:r>
              <a:endParaRPr lang="en-US" altLang="zh-CN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QQ:1051917835</a:t>
              </a:r>
              <a:endParaRPr lang="zh-CN" altLang="en-US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398" y="3985254"/>
              <a:ext cx="4528576" cy="452857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694" y="3600175"/>
            <a:ext cx="5964996" cy="63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F9AB5754-783A-4D65-AC69-504D6D0BBA55}"/>
              </a:ext>
            </a:extLst>
          </p:cNvPr>
          <p:cNvSpPr/>
          <p:nvPr/>
        </p:nvSpPr>
        <p:spPr>
          <a:xfrm>
            <a:off x="1255060" y="1889970"/>
            <a:ext cx="20529270" cy="39550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561" y="0"/>
            <a:ext cx="9540000" cy="1440175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为什么要对视频进行编码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4378" y="2486863"/>
            <a:ext cx="19970633" cy="33566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视频是由一帧帧图像组成，就如常见的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图片，如果打开一张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图片，可以发现里面是由很多张图片组成。一般视频为了不让观众感觉到卡顿，一秒钟至少需要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帧画面（一般是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帧），假如该视频是一个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分辨率的视频，那么不经过编码一秒钟的大小：结果：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1280x720x60≈843.75M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所以不经过编码的视频根本没法保存和传输</a:t>
            </a:r>
          </a:p>
        </p:txBody>
      </p:sp>
    </p:spTree>
    <p:extLst>
      <p:ext uri="{BB962C8B-B14F-4D97-AF65-F5344CB8AC3E}">
        <p14:creationId xmlns:p14="http://schemas.microsoft.com/office/powerpoint/2010/main" val="38664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5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31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陀螺仪导航原理</a:t>
            </a: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xmlns="" id="{B93D995B-8464-41E5-80F3-05607ECF1D1F}"/>
              </a:ext>
            </a:extLst>
          </p:cNvPr>
          <p:cNvSpPr txBox="1"/>
          <p:nvPr/>
        </p:nvSpPr>
        <p:spPr>
          <a:xfrm>
            <a:off x="1428616" y="3868928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先记录发射位置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CDB869A-6D5F-41E7-BBFD-BAC6398D1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47" y="5552901"/>
            <a:ext cx="1496291" cy="15627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4802E3-F737-44B4-8C02-B66A19AFA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79" y="6480175"/>
            <a:ext cx="3083141" cy="3042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78549C0-E974-4713-97E9-1C8F58968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2" y="8001404"/>
            <a:ext cx="5038346" cy="5038346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xmlns="" id="{5815A802-2E69-42CD-882F-3B3FD1654EA0}"/>
              </a:ext>
            </a:extLst>
          </p:cNvPr>
          <p:cNvCxnSpPr/>
          <p:nvPr/>
        </p:nvCxnSpPr>
        <p:spPr>
          <a:xfrm>
            <a:off x="4488873" y="7115694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0">
            <a:extLst>
              <a:ext uri="{FF2B5EF4-FFF2-40B4-BE49-F238E27FC236}">
                <a16:creationId xmlns:a16="http://schemas.microsoft.com/office/drawing/2014/main" xmlns="" id="{2B416494-C065-4ABC-848A-963E83B4F1F1}"/>
              </a:ext>
            </a:extLst>
          </p:cNvPr>
          <p:cNvSpPr txBox="1"/>
          <p:nvPr/>
        </p:nvSpPr>
        <p:spPr>
          <a:xfrm>
            <a:off x="7743055" y="3545762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陀螺仪开始旋转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计算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  y  z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方向的加速度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E8A37741-BE67-4E90-94CA-4CE8A8D8A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316" y="8515587"/>
            <a:ext cx="7928326" cy="33108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C15F859-2EAA-442A-BBF4-6FC9AE23F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05" y="5855755"/>
            <a:ext cx="1228725" cy="3095625"/>
          </a:xfrm>
          <a:prstGeom prst="rect">
            <a:avLst/>
          </a:prstGeom>
        </p:spPr>
      </p:pic>
      <p:sp>
        <p:nvSpPr>
          <p:cNvPr id="19" name="文本框 10">
            <a:extLst>
              <a:ext uri="{FF2B5EF4-FFF2-40B4-BE49-F238E27FC236}">
                <a16:creationId xmlns:a16="http://schemas.microsoft.com/office/drawing/2014/main" xmlns="" id="{7B13E7AC-D1B3-4CD3-9849-3D4F898424D9}"/>
              </a:ext>
            </a:extLst>
          </p:cNvPr>
          <p:cNvSpPr txBox="1"/>
          <p:nvPr/>
        </p:nvSpPr>
        <p:spPr>
          <a:xfrm>
            <a:off x="15742669" y="3312516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根据初始位置不断计算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实时位置（无需依赖网络）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xmlns="" id="{1BCC1300-0FE5-4EEC-98D5-EA52BD69D47D}"/>
              </a:ext>
            </a:extLst>
          </p:cNvPr>
          <p:cNvCxnSpPr/>
          <p:nvPr/>
        </p:nvCxnSpPr>
        <p:spPr>
          <a:xfrm>
            <a:off x="11784213" y="7406337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4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</a:t>
            </a:r>
            <a:r>
              <a:rPr lang="zh-CN" altLang="en-US" dirty="0"/>
              <a:t>帧 </a:t>
            </a:r>
            <a:r>
              <a:rPr lang="en-US" altLang="zh-CN" dirty="0"/>
              <a:t>B</a:t>
            </a:r>
            <a:r>
              <a:rPr lang="zh-CN" altLang="en-US" dirty="0"/>
              <a:t>帧 </a:t>
            </a:r>
            <a:r>
              <a:rPr lang="en-US" altLang="zh-CN" dirty="0"/>
              <a:t>P</a:t>
            </a:r>
            <a:r>
              <a:rPr lang="zh-CN" altLang="en-US" dirty="0"/>
              <a:t>帧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36C3871E-DF65-46C7-8805-9F308CDB9EF4}"/>
              </a:ext>
            </a:extLst>
          </p:cNvPr>
          <p:cNvSpPr txBox="1"/>
          <p:nvPr/>
        </p:nvSpPr>
        <p:spPr>
          <a:xfrm>
            <a:off x="5246769" y="7245783"/>
            <a:ext cx="10845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dirty="0">
                <a:solidFill>
                  <a:schemeClr val="accent5"/>
                </a:solidFill>
              </a:rPr>
              <a:t>参数</a:t>
            </a:r>
            <a:r>
              <a:rPr lang="en-US" altLang="zh-CN" dirty="0">
                <a:solidFill>
                  <a:schemeClr val="accent5"/>
                </a:solidFill>
              </a:rPr>
              <a:t>1</a:t>
            </a:r>
            <a:endParaRPr lang="zh-CN" altLang="en-US" dirty="0"/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xmlns="" id="{13CB9D3B-7A84-4A78-8A4A-E112CD56E44E}"/>
              </a:ext>
            </a:extLst>
          </p:cNvPr>
          <p:cNvSpPr/>
          <p:nvPr/>
        </p:nvSpPr>
        <p:spPr>
          <a:xfrm>
            <a:off x="6258210" y="4089121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立方体 4">
            <a:extLst>
              <a:ext uri="{FF2B5EF4-FFF2-40B4-BE49-F238E27FC236}">
                <a16:creationId xmlns:a16="http://schemas.microsoft.com/office/drawing/2014/main" xmlns="" id="{95032B92-9CB6-4D88-9F07-3B4D2A35FACA}"/>
              </a:ext>
            </a:extLst>
          </p:cNvPr>
          <p:cNvSpPr/>
          <p:nvPr/>
        </p:nvSpPr>
        <p:spPr>
          <a:xfrm>
            <a:off x="7146729" y="408912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9" name="立方体 8">
            <a:extLst>
              <a:ext uri="{FF2B5EF4-FFF2-40B4-BE49-F238E27FC236}">
                <a16:creationId xmlns:a16="http://schemas.microsoft.com/office/drawing/2014/main" xmlns="" id="{956FEC90-708E-465F-8361-D7AD4C1DEA72}"/>
              </a:ext>
            </a:extLst>
          </p:cNvPr>
          <p:cNvSpPr/>
          <p:nvPr/>
        </p:nvSpPr>
        <p:spPr>
          <a:xfrm>
            <a:off x="7146729" y="742744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10" name="立方体 9">
            <a:extLst>
              <a:ext uri="{FF2B5EF4-FFF2-40B4-BE49-F238E27FC236}">
                <a16:creationId xmlns:a16="http://schemas.microsoft.com/office/drawing/2014/main" xmlns="" id="{AFFCC1B5-7C10-482B-A4B6-F129E3829338}"/>
              </a:ext>
            </a:extLst>
          </p:cNvPr>
          <p:cNvSpPr/>
          <p:nvPr/>
        </p:nvSpPr>
        <p:spPr>
          <a:xfrm>
            <a:off x="7146729" y="10419375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3" name="文本框 10">
            <a:extLst>
              <a:ext uri="{FF2B5EF4-FFF2-40B4-BE49-F238E27FC236}">
                <a16:creationId xmlns:a16="http://schemas.microsoft.com/office/drawing/2014/main" xmlns="" id="{F775D4B5-66E5-4045-A865-1F361C27B4F6}"/>
              </a:ext>
            </a:extLst>
          </p:cNvPr>
          <p:cNvSpPr txBox="1"/>
          <p:nvPr/>
        </p:nvSpPr>
        <p:spPr>
          <a:xfrm>
            <a:off x="10047087" y="3853456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完整编码的帧叫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4" name="文本框 10">
            <a:extLst>
              <a:ext uri="{FF2B5EF4-FFF2-40B4-BE49-F238E27FC236}">
                <a16:creationId xmlns:a16="http://schemas.microsoft.com/office/drawing/2014/main" xmlns="" id="{CB77440A-EF45-429E-B69E-A2B0B59A3012}"/>
              </a:ext>
            </a:extLst>
          </p:cNvPr>
          <p:cNvSpPr txBox="1"/>
          <p:nvPr/>
        </p:nvSpPr>
        <p:spPr>
          <a:xfrm>
            <a:off x="10047087" y="714149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参考之前的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帧生成的只包含差异部分编码的帧叫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5" name="文本框 10">
            <a:extLst>
              <a:ext uri="{FF2B5EF4-FFF2-40B4-BE49-F238E27FC236}">
                <a16:creationId xmlns:a16="http://schemas.microsoft.com/office/drawing/2014/main" xmlns="" id="{60D4342A-2AF9-4369-A56F-86DEE11327BF}"/>
              </a:ext>
            </a:extLst>
          </p:cNvPr>
          <p:cNvSpPr txBox="1"/>
          <p:nvPr/>
        </p:nvSpPr>
        <p:spPr>
          <a:xfrm>
            <a:off x="9800476" y="1034564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参考前后的帧编码的帧叫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</p:spTree>
    <p:extLst>
      <p:ext uri="{BB962C8B-B14F-4D97-AF65-F5344CB8AC3E}">
        <p14:creationId xmlns:p14="http://schemas.microsoft.com/office/powerpoint/2010/main" val="38354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pic>
        <p:nvPicPr>
          <p:cNvPr id="1026" name="Picture 2" descr="https://www.easemob.com/data/upload/ueditor/20191121/5dd62e0e0aa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94" y="7920175"/>
            <a:ext cx="12690000" cy="43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asemob.com/data/upload/ueditor/20191121/5dd62e0e6805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94" y="2565175"/>
            <a:ext cx="6096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1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xmlns="" id="{F775D4B5-66E5-4045-A865-1F361C27B4F6}"/>
              </a:ext>
            </a:extLst>
          </p:cNvPr>
          <p:cNvSpPr txBox="1"/>
          <p:nvPr/>
        </p:nvSpPr>
        <p:spPr>
          <a:xfrm>
            <a:off x="2282694" y="3420175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</a:t>
            </a:r>
            <a:r>
              <a:rPr lang="zh-CN" altLang="en-US" sz="2800" dirty="0" smtClean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在动  背景没有动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2050" name="Picture 2" descr="https://www.easemob.com/data/upload/ueditor/20191121/5dd62e0ec7b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96" y="5040175"/>
            <a:ext cx="747457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编码规则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4"/>
            <a:ext cx="18917389" cy="811099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353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在相邻几幅图像画面中，一般有差别的像素只有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10%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以内的点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亮度差值变化不超过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，而色度差值的变化只有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    所以对于一段变化不大图像画面，我们可以先编码出一个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完整的图像帧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随后的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帧就不编码全部图像，只写入与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帧的差别，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这样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帧的大小就只有完整帧的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1/10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或更小！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 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帧之后的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帧如果变化不大，我们可以继续以参考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的方式编码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帧，这样循环下去。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这段图像我们称为一个序列：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序列就是有相同特点的一段数据    当某个图像与之前的图像变化很大，无法参考前面的帧来生成，那我们就结束上一个序列，开始下一段序列    也就是对这个图像生成一个完整帧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，随后的图像就参考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生成，只写入与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的差别内容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97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数据流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8FE0C66-AE8E-4E21-A591-786F12F1A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6068362"/>
            <a:ext cx="15179040" cy="4528727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DE544E1E-E528-4B63-8DBA-05B90F8B6307}"/>
              </a:ext>
            </a:extLst>
          </p:cNvPr>
          <p:cNvSpPr txBox="1"/>
          <p:nvPr/>
        </p:nvSpPr>
        <p:spPr>
          <a:xfrm>
            <a:off x="2560320" y="2656423"/>
            <a:ext cx="20726630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除了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I/P/B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帧外，还有图像序列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图像序列 可以理解成一个场景，场景的物体都是相似的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GOP: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帧之间是一个图像序列，在一个图像序列中只有一个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如图所示</a:t>
            </a:r>
          </a:p>
        </p:txBody>
      </p:sp>
    </p:spTree>
    <p:extLst>
      <p:ext uri="{BB962C8B-B14F-4D97-AF65-F5344CB8AC3E}">
        <p14:creationId xmlns:p14="http://schemas.microsoft.com/office/powerpoint/2010/main" val="42868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DE544E1E-E528-4B63-8DBA-05B90F8B6307}"/>
              </a:ext>
            </a:extLst>
          </p:cNvPr>
          <p:cNvSpPr txBox="1"/>
          <p:nvPr/>
        </p:nvSpPr>
        <p:spPr>
          <a:xfrm>
            <a:off x="13706763" y="5163825"/>
            <a:ext cx="6509789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与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帧相似程度极高 达到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95%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以上 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像是程度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70%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帧。如何编码不需要程序员来实现，已经由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这个工具帮我们做了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09B495A-4969-4A5D-B568-5330BF85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60" y="1887223"/>
            <a:ext cx="10976264" cy="3589253"/>
          </a:xfrm>
          <a:prstGeom prst="rect">
            <a:avLst/>
          </a:prstGeom>
        </p:spPr>
      </p:pic>
      <p:pic>
        <p:nvPicPr>
          <p:cNvPr id="2050" name="Picture 2" descr="https://images2017.cnblogs.com/blog/471463/201712/471463-20171214153517795-1061046137.png">
            <a:extLst>
              <a:ext uri="{FF2B5EF4-FFF2-40B4-BE49-F238E27FC236}">
                <a16:creationId xmlns:a16="http://schemas.microsoft.com/office/drawing/2014/main" xmlns="" id="{FF5E6A2E-3BB0-4300-9386-BAED0706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52" y="5743733"/>
            <a:ext cx="10395172" cy="72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8713117" y="11093806"/>
            <a:ext cx="3962083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29771" y="445070"/>
            <a:ext cx="4839786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71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今晚课题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63520" y="4951108"/>
            <a:ext cx="19990115" cy="447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65" indent="-514365">
              <a:buFont typeface="+mj-lt"/>
              <a:buAutoNum type="arabicPeriod"/>
            </a:pPr>
            <a:r>
              <a:rPr lang="en-US" altLang="zh-CN" sz="3200" dirty="0"/>
              <a:t> </a:t>
            </a:r>
            <a:r>
              <a:rPr lang="zh-CN" altLang="en-US" sz="3200" dirty="0"/>
              <a:t>视频流</a:t>
            </a:r>
            <a:r>
              <a:rPr lang="en-US" altLang="zh-CN" sz="3200" dirty="0"/>
              <a:t>H264 H265</a:t>
            </a:r>
            <a:r>
              <a:rPr lang="zh-CN" altLang="en-US" sz="3200" dirty="0"/>
              <a:t>的组装原理切片</a:t>
            </a:r>
            <a:r>
              <a:rPr lang="en-US" altLang="zh-CN" sz="3200" dirty="0"/>
              <a:t>NAL</a:t>
            </a:r>
            <a:r>
              <a:rPr lang="zh-CN" altLang="en-US" sz="3200" dirty="0" smtClean="0"/>
              <a:t>单元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 smtClean="0"/>
              <a:t>I</a:t>
            </a:r>
            <a:r>
              <a:rPr lang="zh-CN" altLang="en-US" sz="3200" dirty="0"/>
              <a:t>帧 </a:t>
            </a:r>
            <a:r>
              <a:rPr lang="en-US" altLang="zh-CN" sz="3200" dirty="0"/>
              <a:t>P</a:t>
            </a:r>
            <a:r>
              <a:rPr lang="zh-CN" altLang="en-US" sz="3200" dirty="0"/>
              <a:t>帧 </a:t>
            </a:r>
            <a:r>
              <a:rPr lang="en-US" altLang="zh-CN" sz="3200" dirty="0"/>
              <a:t>B</a:t>
            </a:r>
            <a:r>
              <a:rPr lang="zh-CN" altLang="en-US" sz="3200" dirty="0"/>
              <a:t>帧 深度</a:t>
            </a:r>
            <a:r>
              <a:rPr lang="zh-CN" altLang="en-US" sz="3200" dirty="0" smtClean="0"/>
              <a:t>详解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/>
              <a:t> </a:t>
            </a:r>
            <a:r>
              <a:rPr lang="zh-CN" altLang="en-US" sz="3200" dirty="0"/>
              <a:t>切片</a:t>
            </a:r>
            <a:r>
              <a:rPr lang="en-US" altLang="zh-CN" sz="3200" dirty="0"/>
              <a:t>slice</a:t>
            </a:r>
            <a:r>
              <a:rPr lang="zh-CN" altLang="en-US" sz="3200" dirty="0"/>
              <a:t>与宏块，运动</a:t>
            </a:r>
            <a:r>
              <a:rPr lang="zh-CN" altLang="en-US" sz="3200" dirty="0" smtClean="0"/>
              <a:t>矢量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 smtClean="0"/>
              <a:t>H264</a:t>
            </a:r>
            <a:r>
              <a:rPr lang="zh-CN" altLang="en-US" sz="3200" dirty="0"/>
              <a:t>与</a:t>
            </a:r>
            <a:r>
              <a:rPr lang="en-US" altLang="zh-CN" sz="3200" dirty="0"/>
              <a:t>H265</a:t>
            </a:r>
            <a:r>
              <a:rPr lang="zh-CN" altLang="en-US" sz="3200" dirty="0"/>
              <a:t>的区别与面</a:t>
            </a:r>
            <a:r>
              <a:rPr lang="zh-CN" altLang="en-US" sz="3200" dirty="0" smtClean="0"/>
              <a:t>试题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024" b="1" dirty="0" smtClean="0"/>
          </a:p>
          <a:p>
            <a:r>
              <a:rPr lang="zh-CN" altLang="en-US" sz="3024" b="1" dirty="0" smtClean="0"/>
              <a:t>精彩</a:t>
            </a:r>
            <a:r>
              <a:rPr lang="zh-CN" altLang="en-US" sz="3024" b="1" dirty="0"/>
              <a:t>内容 </a:t>
            </a:r>
            <a:r>
              <a:rPr lang="en-US" altLang="zh-CN" sz="3024" b="1" dirty="0"/>
              <a:t>20:05</a:t>
            </a:r>
            <a:r>
              <a:rPr lang="zh-CN" altLang="en-US" sz="3024" b="1" dirty="0"/>
              <a:t>准时直播分享干货</a:t>
            </a:r>
            <a:endParaRPr lang="zh-CN" altLang="en-US" sz="2646" b="1" dirty="0"/>
          </a:p>
        </p:txBody>
      </p:sp>
      <p:sp>
        <p:nvSpPr>
          <p:cNvPr id="22" name="FLYING IMPRESSION FID FEIZHAO    qq:1964271550"/>
          <p:cNvSpPr/>
          <p:nvPr/>
        </p:nvSpPr>
        <p:spPr bwMode="auto">
          <a:xfrm>
            <a:off x="19146" y="11766263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2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2163520" y="2592392"/>
            <a:ext cx="13608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/>
              <a:t>H264 H265</a:t>
            </a:r>
            <a:r>
              <a:rPr lang="zh-CN" altLang="en-US" sz="6000" dirty="0"/>
              <a:t>码流深度</a:t>
            </a:r>
            <a:r>
              <a:rPr lang="zh-CN" altLang="en-US" sz="6000" dirty="0" smtClean="0"/>
              <a:t>分析</a:t>
            </a:r>
            <a:endParaRPr lang="en-US" altLang="zh-CN" sz="6000" dirty="0" smtClean="0"/>
          </a:p>
          <a:p>
            <a:r>
              <a:rPr lang="zh-CN" altLang="en-US" sz="6000" dirty="0" smtClean="0"/>
              <a:t>深</a:t>
            </a:r>
            <a:r>
              <a:rPr lang="zh-CN" altLang="en-US" sz="6000" dirty="0"/>
              <a:t>挖视频底层原理</a:t>
            </a:r>
            <a:endParaRPr lang="zh-CN" altLang="en-US" sz="16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8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22" grpId="0" bldLvl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编码传输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060999" y="4159653"/>
            <a:ext cx="18917389" cy="337167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753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的目的是为了方便传输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传输指  文件传输，网络流传输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我们并不能把一整帧 传输过去，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一帧的内容太大了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还需要细分才能更方便的传输。如果通过传递一完整帧传过去，对方等的花都谢了。所以我们需要更小的传输单元以保证  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更好的压缩性，容错性和实时观看性</a:t>
              </a:r>
              <a:endParaRPr lang="en-US" altLang="zh-CN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NALU</a:t>
            </a:r>
            <a:r>
              <a:rPr lang="zh-CN" altLang="en-US" dirty="0"/>
              <a:t>单元设计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1745114" y="2380730"/>
            <a:ext cx="18917389" cy="2041641"/>
            <a:chOff x="2291762" y="2593898"/>
            <a:chExt cx="18179999" cy="743411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291762" y="2593898"/>
              <a:ext cx="18179999" cy="7434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2"/>
              <a:ext cx="17707501" cy="4793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原始码流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又称为裸流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，是有一个接一个的 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NALU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组成的，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460F56-F604-4454-85E1-CDF0E94F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05" y="4969668"/>
            <a:ext cx="11798060" cy="753813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90C0CC4F-0307-49F6-B606-4C3655F43301}"/>
              </a:ext>
            </a:extLst>
          </p:cNvPr>
          <p:cNvSpPr txBox="1"/>
          <p:nvPr/>
        </p:nvSpPr>
        <p:spPr>
          <a:xfrm>
            <a:off x="2040823" y="6480175"/>
            <a:ext cx="20536544" cy="260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上图中的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头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 RBSP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（切片）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就相当与一个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,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每个单元都按独立的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传送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 其实说白了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中的结构全部都是以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为主的，理解了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，就理解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的结构了。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好比如半挂车头                                                                      装的是类似的货物，比如一辆装一车牙膏，下一辆装一车女朋友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7CD66A-E981-4BE1-80B8-20D6C0D5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258" y="7961646"/>
            <a:ext cx="4382695" cy="34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18DC311-86C4-442C-9CB8-2076881A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59" y="6814531"/>
            <a:ext cx="10931013" cy="58194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切片由来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722FC54-0B97-44A4-ACF3-7474FCCD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08" y="2090935"/>
            <a:ext cx="9487830" cy="5341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7D64748-AD47-4AF5-9636-745E7AA25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08" y="9545148"/>
            <a:ext cx="4831499" cy="3033023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xmlns="" id="{BE71B21C-ACF3-4E4F-B1AB-89EFB4A86C84}"/>
              </a:ext>
            </a:extLst>
          </p:cNvPr>
          <p:cNvCxnSpPr/>
          <p:nvPr/>
        </p:nvCxnSpPr>
        <p:spPr>
          <a:xfrm>
            <a:off x="3135657" y="7785760"/>
            <a:ext cx="0" cy="150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0">
            <a:extLst>
              <a:ext uri="{FF2B5EF4-FFF2-40B4-BE49-F238E27FC236}">
                <a16:creationId xmlns:a16="http://schemas.microsoft.com/office/drawing/2014/main" xmlns="" id="{31CA411E-0FCF-43CC-A8C1-F05074F2B3FC}"/>
              </a:ext>
            </a:extLst>
          </p:cNvPr>
          <p:cNvSpPr txBox="1"/>
          <p:nvPr/>
        </p:nvSpPr>
        <p:spPr>
          <a:xfrm>
            <a:off x="13246379" y="1619967"/>
            <a:ext cx="5207875" cy="519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把一张图片划分成若干个小的区域，这些小的区域</a:t>
            </a: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称之为宏块</a:t>
            </a:r>
            <a:endParaRPr lang="en-US" altLang="zh-CN" sz="28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默认是使用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16X16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大小的区域作为一个宏块，也可以划分成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8X8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若干个连续性的宏块 组成了切片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xmlns="" id="{7E0B492F-0B57-4F69-9A03-1ECDAE084E57}"/>
              </a:ext>
            </a:extLst>
          </p:cNvPr>
          <p:cNvCxnSpPr>
            <a:cxnSpLocks/>
          </p:cNvCxnSpPr>
          <p:nvPr/>
        </p:nvCxnSpPr>
        <p:spPr>
          <a:xfrm>
            <a:off x="6929032" y="11253817"/>
            <a:ext cx="34618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音视频编码中的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sps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与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pps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的设计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5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SPS</a:t>
            </a:r>
            <a:r>
              <a:rPr lang="zh-CN" altLang="en-US" dirty="0"/>
              <a:t>与</a:t>
            </a:r>
            <a:r>
              <a:rPr lang="en-US" altLang="zh-CN" dirty="0"/>
              <a:t>PPS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060999" y="4159652"/>
            <a:ext cx="18917389" cy="7361787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660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，包含了初始化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解码器所需要的信息参数，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包括编码所用的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profile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level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，图像的宽和高，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deblock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滤波器等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SPS: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：图像参数集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在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码流中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都是以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 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为开始码的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找到开始码之后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使用开始码之后的第一个字节的低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位判断是否为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7(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),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及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data[4] &amp; 0x1f == 7 || data[4] &amp; 0x1f == 8.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然后对获取的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去掉开始码之后进行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base64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得到的信息就可以用于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sdp.sps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需要用逗号分隔开来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8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为什么采用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YUV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而不采用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RGB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3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什么视频编码采用</a:t>
            </a:r>
            <a:r>
              <a:rPr lang="en-US" altLang="zh-CN" dirty="0" smtClean="0"/>
              <a:t>YUV</a:t>
            </a:r>
            <a:r>
              <a:rPr lang="zh-CN" altLang="en-US" dirty="0" smtClean="0"/>
              <a:t>而</a:t>
            </a:r>
            <a:r>
              <a:rPr lang="zh-CN" altLang="en-US" dirty="0"/>
              <a:t>不是</a:t>
            </a:r>
            <a:r>
              <a:rPr lang="en-US" altLang="zh-CN" dirty="0" err="1"/>
              <a:t>rgb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44461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是从颜色发光的原理来设计定的，由红、绿、蓝三盏灯，当它们的光相互叠合的时候，色彩相混，而亮度却等于两者亮度之总和（两盏灯的亮度嘛！），越混合亮度越高，即加法混合。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RGB24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是指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G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三个分量各占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主要用于优化彩色视频信号的传输，与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视频信号传输相比，它最大的优点在于只需占用极少的频宽（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要求三个独立的视频信号同时传输）其中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表示明亮度也就是灰阶值；而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U”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V”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表示的则是色度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0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人眼漫天过海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8FA7C8AC-B87C-4D11-83E2-D636B4007F6A}"/>
              </a:ext>
            </a:extLst>
          </p:cNvPr>
          <p:cNvSpPr/>
          <p:nvPr/>
        </p:nvSpPr>
        <p:spPr>
          <a:xfrm>
            <a:off x="2360429" y="5209954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C7243390-9190-423B-AEB4-95276C0F1081}"/>
              </a:ext>
            </a:extLst>
          </p:cNvPr>
          <p:cNvSpPr/>
          <p:nvPr/>
        </p:nvSpPr>
        <p:spPr>
          <a:xfrm>
            <a:off x="3030279" y="5316279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309BE453-7821-4D99-B3F0-D58E428DCAC3}"/>
              </a:ext>
            </a:extLst>
          </p:cNvPr>
          <p:cNvSpPr/>
          <p:nvPr/>
        </p:nvSpPr>
        <p:spPr>
          <a:xfrm>
            <a:off x="2658138" y="6060557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7C2B933D-21C9-4718-9139-73EBA674DE3B}"/>
              </a:ext>
            </a:extLst>
          </p:cNvPr>
          <p:cNvSpPr/>
          <p:nvPr/>
        </p:nvSpPr>
        <p:spPr>
          <a:xfrm>
            <a:off x="3455581" y="6060556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10">
            <a:extLst>
              <a:ext uri="{FF2B5EF4-FFF2-40B4-BE49-F238E27FC236}">
                <a16:creationId xmlns:a16="http://schemas.microsoft.com/office/drawing/2014/main" xmlns="" id="{4546E244-60E4-4F76-81E1-D87E9FA97E14}"/>
              </a:ext>
            </a:extLst>
          </p:cNvPr>
          <p:cNvSpPr txBox="1"/>
          <p:nvPr/>
        </p:nvSpPr>
        <p:spPr>
          <a:xfrm>
            <a:off x="2360429" y="2470569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RGB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表示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个像素的区域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A001123D-1316-4B90-8166-A75E2966FACA}"/>
              </a:ext>
            </a:extLst>
          </p:cNvPr>
          <p:cNvSpPr/>
          <p:nvPr/>
        </p:nvSpPr>
        <p:spPr>
          <a:xfrm>
            <a:off x="6616997" y="5114258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DA1D0482-120D-4E34-9C75-A2F909F6002A}"/>
              </a:ext>
            </a:extLst>
          </p:cNvPr>
          <p:cNvSpPr/>
          <p:nvPr/>
        </p:nvSpPr>
        <p:spPr>
          <a:xfrm>
            <a:off x="7286847" y="5220583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5B493F2B-899D-42B1-A178-A4042C80BD00}"/>
              </a:ext>
            </a:extLst>
          </p:cNvPr>
          <p:cNvSpPr/>
          <p:nvPr/>
        </p:nvSpPr>
        <p:spPr>
          <a:xfrm>
            <a:off x="6914706" y="5964861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78A5868D-B2AE-4BBE-A58E-5AA7F4C23FD4}"/>
              </a:ext>
            </a:extLst>
          </p:cNvPr>
          <p:cNvSpPr/>
          <p:nvPr/>
        </p:nvSpPr>
        <p:spPr>
          <a:xfrm>
            <a:off x="7712149" y="596486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xmlns="" id="{E62903B7-7AAE-4D05-A483-54D817317BF0}"/>
              </a:ext>
            </a:extLst>
          </p:cNvPr>
          <p:cNvSpPr/>
          <p:nvPr/>
        </p:nvSpPr>
        <p:spPr>
          <a:xfrm>
            <a:off x="2360429" y="8692876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CCF36A82-09DB-42B3-AFD7-FBAAAE7A32F6}"/>
              </a:ext>
            </a:extLst>
          </p:cNvPr>
          <p:cNvSpPr/>
          <p:nvPr/>
        </p:nvSpPr>
        <p:spPr>
          <a:xfrm>
            <a:off x="3030279" y="8799201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xmlns="" id="{2DC26DB0-0712-45F0-A0EB-99BD0E942490}"/>
              </a:ext>
            </a:extLst>
          </p:cNvPr>
          <p:cNvSpPr/>
          <p:nvPr/>
        </p:nvSpPr>
        <p:spPr>
          <a:xfrm>
            <a:off x="2658138" y="9543479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CB4A701-95E8-4E57-992A-E44F54442883}"/>
              </a:ext>
            </a:extLst>
          </p:cNvPr>
          <p:cNvSpPr/>
          <p:nvPr/>
        </p:nvSpPr>
        <p:spPr>
          <a:xfrm>
            <a:off x="3455581" y="9543478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xmlns="" id="{597B3C3E-EBD3-43A9-A996-BFF15B70DADA}"/>
              </a:ext>
            </a:extLst>
          </p:cNvPr>
          <p:cNvSpPr/>
          <p:nvPr/>
        </p:nvSpPr>
        <p:spPr>
          <a:xfrm>
            <a:off x="6765851" y="8799201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C02282B2-6840-4303-A1E9-13DEF2652154}"/>
              </a:ext>
            </a:extLst>
          </p:cNvPr>
          <p:cNvSpPr/>
          <p:nvPr/>
        </p:nvSpPr>
        <p:spPr>
          <a:xfrm>
            <a:off x="7435701" y="8905526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xmlns="" id="{9241B63F-1EBE-4D5D-9DF1-2845269037C3}"/>
              </a:ext>
            </a:extLst>
          </p:cNvPr>
          <p:cNvSpPr/>
          <p:nvPr/>
        </p:nvSpPr>
        <p:spPr>
          <a:xfrm>
            <a:off x="7063560" y="9649804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42DB0A51-87DD-489D-A2D3-9BB0DEF8349E}"/>
              </a:ext>
            </a:extLst>
          </p:cNvPr>
          <p:cNvSpPr/>
          <p:nvPr/>
        </p:nvSpPr>
        <p:spPr>
          <a:xfrm>
            <a:off x="7861003" y="9649803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10">
            <a:extLst>
              <a:ext uri="{FF2B5EF4-FFF2-40B4-BE49-F238E27FC236}">
                <a16:creationId xmlns:a16="http://schemas.microsoft.com/office/drawing/2014/main" xmlns="" id="{33B59627-9681-417B-A496-85358E9A99E1}"/>
              </a:ext>
            </a:extLst>
          </p:cNvPr>
          <p:cNvSpPr txBox="1"/>
          <p:nvPr/>
        </p:nvSpPr>
        <p:spPr>
          <a:xfrm>
            <a:off x="506441" y="3840261"/>
            <a:ext cx="2757753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一个像素</a:t>
            </a:r>
            <a:endParaRPr lang="en-US" altLang="zh-CN" sz="32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xmlns="" id="{C29B95CA-D7A1-45FC-970B-C01212996626}"/>
              </a:ext>
            </a:extLst>
          </p:cNvPr>
          <p:cNvCxnSpPr>
            <a:cxnSpLocks/>
          </p:cNvCxnSpPr>
          <p:nvPr/>
        </p:nvCxnSpPr>
        <p:spPr>
          <a:xfrm>
            <a:off x="1771998" y="4476054"/>
            <a:ext cx="772820" cy="903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0">
            <a:extLst>
              <a:ext uri="{FF2B5EF4-FFF2-40B4-BE49-F238E27FC236}">
                <a16:creationId xmlns:a16="http://schemas.microsoft.com/office/drawing/2014/main" xmlns="" id="{87C56A9A-BE24-4247-AFC0-8F451CFADAF5}"/>
              </a:ext>
            </a:extLst>
          </p:cNvPr>
          <p:cNvSpPr txBox="1"/>
          <p:nvPr/>
        </p:nvSpPr>
        <p:spPr>
          <a:xfrm>
            <a:off x="15411606" y="2662308"/>
            <a:ext cx="4207728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用</a:t>
            </a:r>
            <a:r>
              <a:rPr lang="en-US" altLang="zh-CN" sz="3200" dirty="0" err="1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yuv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来表示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xmlns="" id="{B65E49B6-90B6-4A96-BE9D-A78D61916CCE}"/>
              </a:ext>
            </a:extLst>
          </p:cNvPr>
          <p:cNvSpPr/>
          <p:nvPr/>
        </p:nvSpPr>
        <p:spPr>
          <a:xfrm>
            <a:off x="13922311" y="5273819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xmlns="" id="{68137216-9E08-441F-A6F8-E6CEB860AE30}"/>
              </a:ext>
            </a:extLst>
          </p:cNvPr>
          <p:cNvSpPr/>
          <p:nvPr/>
        </p:nvSpPr>
        <p:spPr>
          <a:xfrm>
            <a:off x="16440390" y="7634170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v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xmlns="" id="{06FA3AB0-8B2C-414F-A5BC-0D57F0E57FA9}"/>
              </a:ext>
            </a:extLst>
          </p:cNvPr>
          <p:cNvSpPr/>
          <p:nvPr/>
        </p:nvSpPr>
        <p:spPr>
          <a:xfrm>
            <a:off x="17515470" y="763417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u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xmlns="" id="{18409A52-C0D0-46B7-9077-B515F8D74C42}"/>
              </a:ext>
            </a:extLst>
          </p:cNvPr>
          <p:cNvSpPr/>
          <p:nvPr/>
        </p:nvSpPr>
        <p:spPr>
          <a:xfrm>
            <a:off x="18475221" y="520255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xmlns="" id="{E404EAD1-B440-4E3E-A8D3-9545FFA7421A}"/>
              </a:ext>
            </a:extLst>
          </p:cNvPr>
          <p:cNvSpPr/>
          <p:nvPr/>
        </p:nvSpPr>
        <p:spPr>
          <a:xfrm>
            <a:off x="13922313" y="8654427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xmlns="" id="{34889C7C-4264-4B6D-BFED-7DBAE4844DC9}"/>
              </a:ext>
            </a:extLst>
          </p:cNvPr>
          <p:cNvSpPr/>
          <p:nvPr/>
        </p:nvSpPr>
        <p:spPr>
          <a:xfrm>
            <a:off x="18475222" y="856708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8" name="文本框 10">
            <a:extLst>
              <a:ext uri="{FF2B5EF4-FFF2-40B4-BE49-F238E27FC236}">
                <a16:creationId xmlns:a16="http://schemas.microsoft.com/office/drawing/2014/main" xmlns="" id="{6C2C6013-82D2-48E3-A87C-8D0BBBF6CC03}"/>
              </a:ext>
            </a:extLst>
          </p:cNvPr>
          <p:cNvSpPr txBox="1"/>
          <p:nvPr/>
        </p:nvSpPr>
        <p:spPr>
          <a:xfrm>
            <a:off x="6014859" y="11823457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人眼对亮度是比较敏感的，对色度不敏感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xmlns="" id="{A80C78A2-979E-4FA8-8E5F-9E6A1A2383E9}"/>
              </a:ext>
            </a:extLst>
          </p:cNvPr>
          <p:cNvSpPr/>
          <p:nvPr/>
        </p:nvSpPr>
        <p:spPr>
          <a:xfrm>
            <a:off x="1230131" y="4976413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xmlns="" id="{4BB7B183-31AE-4AFB-B51F-4A517D4B27A9}"/>
              </a:ext>
            </a:extLst>
          </p:cNvPr>
          <p:cNvSpPr/>
          <p:nvPr/>
        </p:nvSpPr>
        <p:spPr>
          <a:xfrm>
            <a:off x="12683932" y="4984497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10">
            <a:extLst>
              <a:ext uri="{FF2B5EF4-FFF2-40B4-BE49-F238E27FC236}">
                <a16:creationId xmlns:a16="http://schemas.microsoft.com/office/drawing/2014/main" xmlns="" id="{831D6006-5FA5-4B03-8864-5008551F4881}"/>
              </a:ext>
            </a:extLst>
          </p:cNvPr>
          <p:cNvSpPr txBox="1"/>
          <p:nvPr/>
        </p:nvSpPr>
        <p:spPr>
          <a:xfrm>
            <a:off x="3157867" y="11097591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2" name="文本框 10">
            <a:extLst>
              <a:ext uri="{FF2B5EF4-FFF2-40B4-BE49-F238E27FC236}">
                <a16:creationId xmlns:a16="http://schemas.microsoft.com/office/drawing/2014/main" xmlns="" id="{6592E6B8-CBAF-4CCD-B9E6-2998C75C677E}"/>
              </a:ext>
            </a:extLst>
          </p:cNvPr>
          <p:cNvSpPr txBox="1"/>
          <p:nvPr/>
        </p:nvSpPr>
        <p:spPr>
          <a:xfrm>
            <a:off x="14518199" y="10840336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（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4+1+1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）字节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3" name="文本框 10">
            <a:extLst>
              <a:ext uri="{FF2B5EF4-FFF2-40B4-BE49-F238E27FC236}">
                <a16:creationId xmlns:a16="http://schemas.microsoft.com/office/drawing/2014/main" xmlns="" id="{75D6A95D-6B8E-41ED-85DF-F1FCE608A0DD}"/>
              </a:ext>
            </a:extLst>
          </p:cNvPr>
          <p:cNvSpPr txBox="1"/>
          <p:nvPr/>
        </p:nvSpPr>
        <p:spPr>
          <a:xfrm>
            <a:off x="14518199" y="11850427"/>
            <a:ext cx="9668577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内存计算公式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width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height*3/2   (2*2*3/2)</a:t>
            </a:r>
          </a:p>
        </p:txBody>
      </p:sp>
    </p:spTree>
    <p:extLst>
      <p:ext uri="{BB962C8B-B14F-4D97-AF65-F5344CB8AC3E}">
        <p14:creationId xmlns:p14="http://schemas.microsoft.com/office/powerpoint/2010/main" val="42664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NV21</a:t>
            </a:r>
            <a:r>
              <a:rPr lang="zh-CN" altLang="en-US" dirty="0"/>
              <a:t>编码</a:t>
            </a:r>
          </a:p>
        </p:txBody>
      </p:sp>
      <p:pic>
        <p:nvPicPr>
          <p:cNvPr id="6146" name="Picture 2" descr="è¿éåå¾çæè¿°">
            <a:extLst>
              <a:ext uri="{FF2B5EF4-FFF2-40B4-BE49-F238E27FC236}">
                <a16:creationId xmlns:a16="http://schemas.microsoft.com/office/drawing/2014/main" xmlns="" id="{95BF30D1-A285-4E84-8A46-6FE100D6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2480008"/>
            <a:ext cx="12677739" cy="93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C737E49C-6F7E-4F49-9B78-6520378BA071}"/>
              </a:ext>
            </a:extLst>
          </p:cNvPr>
          <p:cNvSpPr txBox="1"/>
          <p:nvPr/>
        </p:nvSpPr>
        <p:spPr>
          <a:xfrm>
            <a:off x="13466353" y="5039834"/>
            <a:ext cx="9946540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后面是 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和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的交替变换</a:t>
            </a:r>
            <a:endParaRPr lang="en-US" altLang="zh-CN" sz="3200" dirty="0">
              <a:latin typeface="+mn-ea"/>
              <a:cs typeface="Menlo" panose="020B06090308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YUV I420</a:t>
            </a:r>
            <a:r>
              <a:rPr lang="zh-CN" altLang="en-US" dirty="0"/>
              <a:t>编码</a:t>
            </a:r>
          </a:p>
        </p:txBody>
      </p:sp>
      <p:pic>
        <p:nvPicPr>
          <p:cNvPr id="5122" name="Picture 2" descr="è¿éåå¾çæè¿°">
            <a:extLst>
              <a:ext uri="{FF2B5EF4-FFF2-40B4-BE49-F238E27FC236}">
                <a16:creationId xmlns:a16="http://schemas.microsoft.com/office/drawing/2014/main" xmlns="" id="{B053D904-E5D0-4275-BB4A-CAA6CDC2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1" y="2208566"/>
            <a:ext cx="12273480" cy="97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30F4464-DF0A-40B3-9DA3-8E2F04D55027}"/>
              </a:ext>
            </a:extLst>
          </p:cNvPr>
          <p:cNvSpPr txBox="1"/>
          <p:nvPr/>
        </p:nvSpPr>
        <p:spPr>
          <a:xfrm>
            <a:off x="13679004" y="3466215"/>
            <a:ext cx="9946540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  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  ~  1920*1080+ 1920*1080/4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1920*1080+ 1920*1080/4 ~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一帧末尾   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082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íŝlîḑé">
            <a:extLst>
              <a:ext uri="{FF2B5EF4-FFF2-40B4-BE49-F238E27FC236}">
                <a16:creationId xmlns="" xmlns:a16="http://schemas.microsoft.com/office/drawing/2014/main" id="{71FBCDB7-A784-49F6-982C-0E657C261630}"/>
              </a:ext>
            </a:extLst>
          </p:cNvPr>
          <p:cNvGrpSpPr/>
          <p:nvPr/>
        </p:nvGrpSpPr>
        <p:grpSpPr>
          <a:xfrm>
            <a:off x="1271967" y="1718902"/>
            <a:ext cx="20495454" cy="1221380"/>
            <a:chOff x="673100" y="1228912"/>
            <a:chExt cx="10845800" cy="646331"/>
          </a:xfrm>
        </p:grpSpPr>
        <p:cxnSp>
          <p:nvCxnSpPr>
            <p:cNvPr id="9" name="直接连接符 8">
              <a:extLst>
                <a:ext uri="{FF2B5EF4-FFF2-40B4-BE49-F238E27FC236}">
                  <a16:creationId xmlns="" xmlns:a16="http://schemas.microsoft.com/office/drawing/2014/main" id="{FF717F27-AEFA-42AD-A144-267B78F03F8B}"/>
                </a:ext>
              </a:extLst>
            </p:cNvPr>
            <p:cNvCxnSpPr/>
            <p:nvPr/>
          </p:nvCxnSpPr>
          <p:spPr>
            <a:xfrm>
              <a:off x="673100" y="1552077"/>
              <a:ext cx="108458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îSľïḓè">
              <a:extLst>
                <a:ext uri="{FF2B5EF4-FFF2-40B4-BE49-F238E27FC236}">
                  <a16:creationId xmlns="" xmlns:a16="http://schemas.microsoft.com/office/drawing/2014/main" id="{904C03C2-7596-4128-A9EC-4E5AB8FB10D9}"/>
                </a:ext>
              </a:extLst>
            </p:cNvPr>
            <p:cNvSpPr txBox="1"/>
            <p:nvPr/>
          </p:nvSpPr>
          <p:spPr>
            <a:xfrm>
              <a:off x="4563035" y="1228912"/>
              <a:ext cx="306593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音</a:t>
              </a:r>
              <a:r>
                <a:rPr lang="zh-CN" altLang="en-US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视频应用</a:t>
              </a:r>
              <a:endPara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="" xmlns:a16="http://schemas.microsoft.com/office/drawing/2014/main" id="{B1845E35-C357-4BA9-84E6-45B55275665A}"/>
              </a:ext>
            </a:extLst>
          </p:cNvPr>
          <p:cNvGrpSpPr/>
          <p:nvPr/>
        </p:nvGrpSpPr>
        <p:grpSpPr>
          <a:xfrm>
            <a:off x="542519" y="3755365"/>
            <a:ext cx="21897860" cy="5449620"/>
            <a:chOff x="708207" y="5093240"/>
            <a:chExt cx="21897860" cy="5449620"/>
          </a:xfrm>
        </p:grpSpPr>
        <p:grpSp>
          <p:nvGrpSpPr>
            <p:cNvPr id="55" name="组合 54">
              <a:extLst>
                <a:ext uri="{FF2B5EF4-FFF2-40B4-BE49-F238E27FC236}">
                  <a16:creationId xmlns="" xmlns:a16="http://schemas.microsoft.com/office/drawing/2014/main" id="{EC7E5998-4C23-47CE-8FF8-01E931F4A869}"/>
                </a:ext>
              </a:extLst>
            </p:cNvPr>
            <p:cNvGrpSpPr/>
            <p:nvPr/>
          </p:nvGrpSpPr>
          <p:grpSpPr>
            <a:xfrm>
              <a:off x="708207" y="5093240"/>
              <a:ext cx="5290425" cy="5449620"/>
              <a:chOff x="1215480" y="5093240"/>
              <a:chExt cx="5290425" cy="5449620"/>
            </a:xfrm>
          </p:grpSpPr>
          <p:sp>
            <p:nvSpPr>
              <p:cNvPr id="36" name="ïṡļíḑê">
                <a:extLst>
                  <a:ext uri="{FF2B5EF4-FFF2-40B4-BE49-F238E27FC236}">
                    <a16:creationId xmlns="" xmlns:a16="http://schemas.microsoft.com/office/drawing/2014/main" id="{96644146-FD55-4412-807C-A9DA6D8F10E9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7" name="îṩľíḋe">
                <a:extLst>
                  <a:ext uri="{FF2B5EF4-FFF2-40B4-BE49-F238E27FC236}">
                    <a16:creationId xmlns="" xmlns:a16="http://schemas.microsoft.com/office/drawing/2014/main" id="{25F03D11-E6A2-46D7-9606-24C83CE9483D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í$ḷíďê">
                <a:extLst>
                  <a:ext uri="{FF2B5EF4-FFF2-40B4-BE49-F238E27FC236}">
                    <a16:creationId xmlns="" xmlns:a16="http://schemas.microsoft.com/office/drawing/2014/main" id="{EEB8D930-7F14-4A48-820F-ECBC99D506B6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9" name="直接连接符 38">
                <a:extLst>
                  <a:ext uri="{FF2B5EF4-FFF2-40B4-BE49-F238E27FC236}">
                    <a16:creationId xmlns="" xmlns:a16="http://schemas.microsoft.com/office/drawing/2014/main" id="{C531E749-6E6A-4588-A674-50C86EC61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ṡḻîdè">
                <a:extLst>
                  <a:ext uri="{FF2B5EF4-FFF2-40B4-BE49-F238E27FC236}">
                    <a16:creationId xmlns="" xmlns:a16="http://schemas.microsoft.com/office/drawing/2014/main" id="{C4D546B1-0C0A-4EB7-88D7-ECC1AB5D8115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01</a:t>
                </a:r>
              </a:p>
            </p:txBody>
          </p:sp>
          <p:sp>
            <p:nvSpPr>
              <p:cNvPr id="41" name="ï$1îḓè">
                <a:extLst>
                  <a:ext uri="{FF2B5EF4-FFF2-40B4-BE49-F238E27FC236}">
                    <a16:creationId xmlns="" xmlns:a16="http://schemas.microsoft.com/office/drawing/2014/main" id="{4E98EC80-1BFE-42B9-80D8-EE0B9132EA8A}"/>
                  </a:ext>
                </a:extLst>
              </p:cNvPr>
              <p:cNvSpPr txBox="1"/>
              <p:nvPr/>
            </p:nvSpPr>
            <p:spPr>
              <a:xfrm>
                <a:off x="1215480" y="7392210"/>
                <a:ext cx="5290425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直播（</a:t>
                </a:r>
                <a:r>
                  <a:rPr lang="zh-CN" altLang="en-US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腾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讯课堂 哔哩哔哩）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="" xmlns:a16="http://schemas.microsoft.com/office/drawing/2014/main" id="{794F2E0C-1545-45C7-BDDC-08B2B73C56A0}"/>
                </a:ext>
              </a:extLst>
            </p:cNvPr>
            <p:cNvGrpSpPr/>
            <p:nvPr/>
          </p:nvGrpSpPr>
          <p:grpSpPr>
            <a:xfrm>
              <a:off x="6414959" y="5093240"/>
              <a:ext cx="4890578" cy="5449620"/>
              <a:chOff x="6414959" y="5093240"/>
              <a:chExt cx="4890578" cy="5449620"/>
            </a:xfrm>
          </p:grpSpPr>
          <p:sp>
            <p:nvSpPr>
              <p:cNvPr id="29" name="ïSḷîḓé">
                <a:extLst>
                  <a:ext uri="{FF2B5EF4-FFF2-40B4-BE49-F238E27FC236}">
                    <a16:creationId xmlns="" xmlns:a16="http://schemas.microsoft.com/office/drawing/2014/main" id="{FE038554-2D6A-4822-9A3C-CF3D7EAA8570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1" name="î$ļiḍè">
                <a:extLst>
                  <a:ext uri="{FF2B5EF4-FFF2-40B4-BE49-F238E27FC236}">
                    <a16:creationId xmlns="" xmlns:a16="http://schemas.microsoft.com/office/drawing/2014/main" id="{289423F1-8C42-447F-AF09-493D038537C1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2" name="iṩļïḓê">
                <a:extLst>
                  <a:ext uri="{FF2B5EF4-FFF2-40B4-BE49-F238E27FC236}">
                    <a16:creationId xmlns="" xmlns:a16="http://schemas.microsoft.com/office/drawing/2014/main" id="{BF1AA53E-BD3E-4A76-A54D-CAF1C95F36DD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="" xmlns:a16="http://schemas.microsoft.com/office/drawing/2014/main" id="{6F029590-4136-4DBA-9A62-44833A639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šliḋè">
                <a:extLst>
                  <a:ext uri="{FF2B5EF4-FFF2-40B4-BE49-F238E27FC236}">
                    <a16:creationId xmlns="" xmlns:a16="http://schemas.microsoft.com/office/drawing/2014/main" id="{58217DFD-C0EF-4A30-BAAF-D624D0E34C04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02</a:t>
                </a:r>
              </a:p>
            </p:txBody>
          </p:sp>
          <p:sp>
            <p:nvSpPr>
              <p:cNvPr id="35" name="isľíḑè">
                <a:extLst>
                  <a:ext uri="{FF2B5EF4-FFF2-40B4-BE49-F238E27FC236}">
                    <a16:creationId xmlns="" xmlns:a16="http://schemas.microsoft.com/office/drawing/2014/main" id="{D4AEDC30-1F36-4598-8C8B-8F5AC9E4CFFF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音视频通话（微信）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="" xmlns:a16="http://schemas.microsoft.com/office/drawing/2014/main" id="{61BDEFEF-8C9B-40C6-A17E-9EADE48F06C1}"/>
                </a:ext>
              </a:extLst>
            </p:cNvPr>
            <p:cNvGrpSpPr/>
            <p:nvPr/>
          </p:nvGrpSpPr>
          <p:grpSpPr>
            <a:xfrm>
              <a:off x="12058467" y="5093240"/>
              <a:ext cx="5047557" cy="5449620"/>
              <a:chOff x="1265210" y="5093240"/>
              <a:chExt cx="5047557" cy="5449620"/>
            </a:xfrm>
          </p:grpSpPr>
          <p:sp>
            <p:nvSpPr>
              <p:cNvPr id="57" name="ïṡļíḑê">
                <a:extLst>
                  <a:ext uri="{FF2B5EF4-FFF2-40B4-BE49-F238E27FC236}">
                    <a16:creationId xmlns="" xmlns:a16="http://schemas.microsoft.com/office/drawing/2014/main" id="{3FF54F34-98A6-4A52-894D-C87D1BC26353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8" name="îṩľíḋe">
                <a:extLst>
                  <a:ext uri="{FF2B5EF4-FFF2-40B4-BE49-F238E27FC236}">
                    <a16:creationId xmlns="" xmlns:a16="http://schemas.microsoft.com/office/drawing/2014/main" id="{8E419898-AA93-4AD9-B887-8488A59F22CE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9" name="í$ḷíďê">
                <a:extLst>
                  <a:ext uri="{FF2B5EF4-FFF2-40B4-BE49-F238E27FC236}">
                    <a16:creationId xmlns="" xmlns:a16="http://schemas.microsoft.com/office/drawing/2014/main" id="{B19C0BE7-B27F-41B4-8680-3F5B6F21C850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="" xmlns:a16="http://schemas.microsoft.com/office/drawing/2014/main" id="{E4FE3D50-62C9-43F3-98AB-2FCE8F673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iṡḻîdè">
                <a:extLst>
                  <a:ext uri="{FF2B5EF4-FFF2-40B4-BE49-F238E27FC236}">
                    <a16:creationId xmlns="" xmlns:a16="http://schemas.microsoft.com/office/drawing/2014/main" id="{79CC2581-102B-4E4C-A70D-D476C9CF9C0B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03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2" name="ï$1îḓè">
                <a:extLst>
                  <a:ext uri="{FF2B5EF4-FFF2-40B4-BE49-F238E27FC236}">
                    <a16:creationId xmlns="" xmlns:a16="http://schemas.microsoft.com/office/drawing/2014/main" id="{667E7836-260F-4EF5-A6E3-8A5A97769496}"/>
                  </a:ext>
                </a:extLst>
              </p:cNvPr>
              <p:cNvSpPr txBox="1"/>
              <p:nvPr/>
            </p:nvSpPr>
            <p:spPr>
              <a:xfrm>
                <a:off x="1265210" y="7401408"/>
                <a:ext cx="5047557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短视频与视频特效（抖音）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="" xmlns:a16="http://schemas.microsoft.com/office/drawing/2014/main" id="{E5C1E59B-C89B-4CE3-89F5-025E540A1C7A}"/>
                </a:ext>
              </a:extLst>
            </p:cNvPr>
            <p:cNvGrpSpPr/>
            <p:nvPr/>
          </p:nvGrpSpPr>
          <p:grpSpPr>
            <a:xfrm>
              <a:off x="17715489" y="5093240"/>
              <a:ext cx="4890578" cy="5449620"/>
              <a:chOff x="6414959" y="5093240"/>
              <a:chExt cx="4890578" cy="5449620"/>
            </a:xfrm>
          </p:grpSpPr>
          <p:sp>
            <p:nvSpPr>
              <p:cNvPr id="67" name="ïSḷîḓé">
                <a:extLst>
                  <a:ext uri="{FF2B5EF4-FFF2-40B4-BE49-F238E27FC236}">
                    <a16:creationId xmlns="" xmlns:a16="http://schemas.microsoft.com/office/drawing/2014/main" id="{37B6E630-D3FF-44E3-84B7-3E67C5C35AE8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8" name="î$ļiḍè">
                <a:extLst>
                  <a:ext uri="{FF2B5EF4-FFF2-40B4-BE49-F238E27FC236}">
                    <a16:creationId xmlns="" xmlns:a16="http://schemas.microsoft.com/office/drawing/2014/main" id="{B3CE2CBD-7893-4A6F-98FD-DBDE6F045F1A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9" name="iṩļïḓê">
                <a:extLst>
                  <a:ext uri="{FF2B5EF4-FFF2-40B4-BE49-F238E27FC236}">
                    <a16:creationId xmlns="" xmlns:a16="http://schemas.microsoft.com/office/drawing/2014/main" id="{AA0F56B6-9808-4657-90CB-B314860D3238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70" name="直接连接符 69">
                <a:extLst>
                  <a:ext uri="{FF2B5EF4-FFF2-40B4-BE49-F238E27FC236}">
                    <a16:creationId xmlns="" xmlns:a16="http://schemas.microsoft.com/office/drawing/2014/main" id="{8EBF9698-666F-4D1B-B9D5-C29908192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šliḋè">
                <a:extLst>
                  <a:ext uri="{FF2B5EF4-FFF2-40B4-BE49-F238E27FC236}">
                    <a16:creationId xmlns="" xmlns:a16="http://schemas.microsoft.com/office/drawing/2014/main" id="{E26CFBD0-F0C7-478A-8E5A-6BCD6EC3B005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04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72" name="isľíḑè">
                <a:extLst>
                  <a:ext uri="{FF2B5EF4-FFF2-40B4-BE49-F238E27FC236}">
                    <a16:creationId xmlns="" xmlns:a16="http://schemas.microsoft.com/office/drawing/2014/main" id="{3E626D86-95AE-443C-9450-9640F1484F1D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视频媒体平台（芒果</a:t>
                </a:r>
                <a:r>
                  <a:rPr lang="en-US" altLang="zh-CN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TV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3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9046437" y="2532310"/>
            <a:ext cx="4949611" cy="4490657"/>
            <a:chOff x="4787200" y="1339866"/>
            <a:chExt cx="2619239" cy="237636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4969750" y="1339866"/>
              <a:ext cx="2255725" cy="226524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535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787200" y="1742338"/>
              <a:ext cx="2619239" cy="1973897"/>
              <a:chOff x="4787200" y="1742338"/>
              <a:chExt cx="2619239" cy="1973897"/>
            </a:xfrm>
          </p:grpSpPr>
          <p:sp>
            <p:nvSpPr>
              <p:cNvPr id="5" name="Freeform 8"/>
              <p:cNvSpPr/>
              <p:nvPr/>
            </p:nvSpPr>
            <p:spPr bwMode="auto">
              <a:xfrm>
                <a:off x="4858635" y="2462172"/>
                <a:ext cx="2477963" cy="1254063"/>
              </a:xfrm>
              <a:custGeom>
                <a:avLst/>
                <a:gdLst>
                  <a:gd name="T0" fmla="*/ 3963 w 3963"/>
                  <a:gd name="T1" fmla="*/ 0 h 1997"/>
                  <a:gd name="T2" fmla="*/ 3963 w 3963"/>
                  <a:gd name="T3" fmla="*/ 16 h 1997"/>
                  <a:gd name="T4" fmla="*/ 1982 w 3963"/>
                  <a:gd name="T5" fmla="*/ 1997 h 1997"/>
                  <a:gd name="T6" fmla="*/ 0 w 3963"/>
                  <a:gd name="T7" fmla="*/ 16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997">
                    <a:moveTo>
                      <a:pt x="3963" y="0"/>
                    </a:moveTo>
                    <a:cubicBezTo>
                      <a:pt x="3963" y="5"/>
                      <a:pt x="3963" y="11"/>
                      <a:pt x="3963" y="16"/>
                    </a:cubicBezTo>
                    <a:cubicBezTo>
                      <a:pt x="3963" y="1110"/>
                      <a:pt x="3076" y="1997"/>
                      <a:pt x="1982" y="1997"/>
                    </a:cubicBezTo>
                    <a:cubicBezTo>
                      <a:pt x="888" y="1997"/>
                      <a:pt x="0" y="1110"/>
                      <a:pt x="0" y="16"/>
                    </a:cubicBezTo>
                  </a:path>
                </a:pathLst>
              </a:custGeom>
              <a:noFill/>
              <a:ln w="8" cap="flat" cmpd="sng">
                <a:solidFill>
                  <a:srgbClr val="4E4B49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Oval 9"/>
              <p:cNvSpPr>
                <a:spLocks noChangeArrowheads="1"/>
              </p:cNvSpPr>
              <p:nvPr/>
            </p:nvSpPr>
            <p:spPr bwMode="auto">
              <a:xfrm>
                <a:off x="7266746" y="2379623"/>
                <a:ext cx="139693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Oval 10"/>
              <p:cNvSpPr>
                <a:spLocks noChangeArrowheads="1"/>
              </p:cNvSpPr>
              <p:nvPr/>
            </p:nvSpPr>
            <p:spPr bwMode="auto">
              <a:xfrm>
                <a:off x="4787200" y="2379623"/>
                <a:ext cx="138106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TextBox 13"/>
              <p:cNvSpPr txBox="1">
                <a:spLocks noChangeArrowheads="1"/>
              </p:cNvSpPr>
              <p:nvPr/>
            </p:nvSpPr>
            <p:spPr bwMode="auto">
              <a:xfrm>
                <a:off x="5187759" y="1742338"/>
                <a:ext cx="1728113" cy="1588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8901" dirty="0">
                    <a:solidFill>
                      <a:srgbClr val="F8F8F8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04</a:t>
                </a:r>
                <a:endParaRPr lang="zh-CN" altLang="en-US" sz="18901" dirty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663" y="7769903"/>
            <a:ext cx="11156145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7011898" y="7891641"/>
            <a:ext cx="10444027" cy="76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399" dirty="0">
                <a:ea typeface="思源黑体 CN Bold" panose="020B0800000000000000" pitchFamily="34" charset="-122"/>
              </a:rPr>
              <a:t>学习过程中 我们是否有以下几种经历</a:t>
            </a:r>
            <a:endParaRPr lang="zh-CN" altLang="en-US" sz="4399" dirty="0"/>
          </a:p>
        </p:txBody>
      </p:sp>
    </p:spTree>
    <p:extLst>
      <p:ext uri="{BB962C8B-B14F-4D97-AF65-F5344CB8AC3E}">
        <p14:creationId xmlns:p14="http://schemas.microsoft.com/office/powerpoint/2010/main" val="20972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000" smtClean="0">
                <a:latin typeface="思源黑体 CN Bold" panose="020B0800000000000000" charset="-122"/>
                <a:ea typeface="思源黑体 CN Bold" panose="020B0800000000000000" charset="-122"/>
              </a:rPr>
              <a:t>MediaCodec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39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8800" dirty="0" err="1" smtClean="0"/>
              <a:t>MediaCodec</a:t>
            </a:r>
            <a:r>
              <a:rPr lang="zh-CN" altLang="en-US" sz="8800" dirty="0" smtClean="0"/>
              <a:t>通过</a:t>
            </a:r>
            <a:r>
              <a:rPr lang="zh-CN" altLang="en-US" sz="8800" dirty="0"/>
              <a:t>访问底层的编解码器</a:t>
            </a:r>
            <a:endParaRPr lang="zh-CN" altLang="en-US" dirty="0"/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xmlns="" id="{B93D995B-8464-41E5-80F3-05607ECF1D1F}"/>
              </a:ext>
            </a:extLst>
          </p:cNvPr>
          <p:cNvSpPr txBox="1"/>
          <p:nvPr/>
        </p:nvSpPr>
        <p:spPr>
          <a:xfrm>
            <a:off x="5579694" y="11880175"/>
            <a:ext cx="177075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这里的底层指的是什么</a:t>
            </a:r>
            <a:r>
              <a:rPr lang="en-US" altLang="zh-CN" sz="2400" dirty="0" smtClean="0">
                <a:solidFill>
                  <a:srgbClr val="FF0000"/>
                </a:solidFill>
              </a:rPr>
              <a:t>?  Android 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Sdk</a:t>
            </a:r>
            <a:r>
              <a:rPr lang="zh-CN" altLang="en-US" sz="2400" dirty="0" smtClean="0">
                <a:solidFill>
                  <a:srgbClr val="FF0000"/>
                </a:solidFill>
              </a:rPr>
              <a:t>层  </a:t>
            </a:r>
            <a:r>
              <a:rPr lang="en-US" altLang="zh-CN" sz="2400" dirty="0" smtClean="0">
                <a:solidFill>
                  <a:srgbClr val="FF0000"/>
                </a:solidFill>
              </a:rPr>
              <a:t>Native</a:t>
            </a:r>
            <a:r>
              <a:rPr lang="zh-CN" altLang="en-US" sz="2400" dirty="0" smtClean="0">
                <a:solidFill>
                  <a:srgbClr val="FF0000"/>
                </a:solidFill>
              </a:rPr>
              <a:t>层，还是</a:t>
            </a:r>
            <a:r>
              <a:rPr lang="en-US" altLang="zh-CN" sz="2400" dirty="0" smtClean="0">
                <a:solidFill>
                  <a:srgbClr val="FF0000"/>
                </a:solidFill>
              </a:rPr>
              <a:t>CPU</a:t>
            </a:r>
            <a:r>
              <a:rPr lang="zh-CN" altLang="en-US" sz="2400" dirty="0" smtClean="0">
                <a:solidFill>
                  <a:srgbClr val="FF0000"/>
                </a:solidFill>
              </a:rPr>
              <a:t>层</a:t>
            </a:r>
            <a:endParaRPr lang="en-US" altLang="zh-CN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88" y="4410175"/>
            <a:ext cx="8030168" cy="50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err="1" smtClean="0"/>
              <a:t>MediaCodec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55092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en-US" altLang="zh-CN" sz="3200" dirty="0" err="1"/>
                <a:t>MediaCodec</a:t>
              </a:r>
              <a:r>
                <a:rPr lang="zh-CN" altLang="en-US" sz="3200" dirty="0"/>
                <a:t>是</a:t>
              </a:r>
              <a:r>
                <a:rPr lang="en-US" altLang="zh-CN" sz="3200" dirty="0"/>
                <a:t>Android</a:t>
              </a:r>
              <a:r>
                <a:rPr lang="zh-CN" altLang="en-US" sz="3200" dirty="0"/>
                <a:t>提供的用于对音视频进行编解码的类，它通过访问底层</a:t>
              </a:r>
              <a:r>
                <a:rPr lang="zh-CN" altLang="en-US" sz="3200" dirty="0" smtClean="0"/>
                <a:t>的</a:t>
              </a:r>
              <a:r>
                <a:rPr lang="zh-CN" altLang="en-US" sz="3200" dirty="0"/>
                <a:t>编解码器</a:t>
              </a:r>
              <a:r>
                <a:rPr lang="zh-CN" altLang="en-US" sz="3200" dirty="0" smtClean="0"/>
                <a:t>来实现音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视频的</a:t>
              </a:r>
              <a:r>
                <a:rPr lang="zh-CN" altLang="en-US" sz="3200" dirty="0"/>
                <a:t>功能。是</a:t>
              </a:r>
              <a:r>
                <a:rPr lang="en-US" altLang="zh-CN" sz="3200" dirty="0"/>
                <a:t>Android media</a:t>
              </a:r>
              <a:r>
                <a:rPr lang="zh-CN" altLang="en-US" sz="3200" dirty="0"/>
                <a:t>基础框架的</a:t>
              </a:r>
              <a:r>
                <a:rPr lang="zh-CN" altLang="en-US" sz="3200" dirty="0" smtClean="0"/>
                <a:t>一部分</a:t>
              </a:r>
              <a:endParaRPr lang="en-US" altLang="zh-CN" sz="3200" dirty="0" smtClean="0"/>
            </a:p>
            <a:p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历程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</a:t>
              </a:r>
            </a:p>
            <a:p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en-US" altLang="zh-CN" sz="3200" dirty="0"/>
                <a:t>Android 4.1, API16</a:t>
              </a:r>
              <a:r>
                <a:rPr lang="zh-CN" altLang="en-US" sz="3200" dirty="0"/>
                <a:t>，</a:t>
              </a:r>
              <a:r>
                <a:rPr lang="en-US" altLang="zh-CN" sz="3200" dirty="0" err="1"/>
                <a:t>MediaCodec</a:t>
              </a:r>
              <a:r>
                <a:rPr lang="zh-CN" altLang="en-US" sz="3200" dirty="0"/>
                <a:t>的首个</a:t>
              </a:r>
              <a:r>
                <a:rPr lang="zh-CN" altLang="en-US" sz="3200" dirty="0" smtClean="0"/>
                <a:t>版本</a:t>
              </a:r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4.3, API18</a:t>
              </a:r>
              <a:r>
                <a:rPr lang="zh-CN" altLang="en-US" sz="3200" dirty="0"/>
                <a:t>，扩展了一种通过 </a:t>
              </a:r>
              <a:r>
                <a:rPr lang="en-US" altLang="zh-CN" sz="3200" dirty="0"/>
                <a:t>Surface </a:t>
              </a:r>
              <a:r>
                <a:rPr lang="zh-CN" altLang="en-US" sz="3200" dirty="0"/>
                <a:t>提供输入的方法（</a:t>
              </a:r>
              <a:r>
                <a:rPr lang="en-US" altLang="zh-CN" sz="3200" dirty="0" err="1"/>
                <a:t>createInputSurface</a:t>
              </a:r>
              <a:r>
                <a:rPr lang="zh-CN" altLang="en-US" sz="3200" dirty="0" smtClean="0"/>
                <a:t>），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5.0, API21</a:t>
              </a:r>
              <a:r>
                <a:rPr lang="zh-CN" altLang="en-US" sz="3200" dirty="0"/>
                <a:t>，引入了“异步</a:t>
              </a:r>
              <a:r>
                <a:rPr lang="zh-CN" altLang="en-US" sz="3200" dirty="0" smtClean="0"/>
                <a:t>模式。</a:t>
              </a:r>
              <a:r>
                <a:rPr lang="en-US" altLang="zh-CN" sz="3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2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MediaCodec</a:t>
            </a:r>
            <a:r>
              <a:rPr lang="zh-CN" altLang="en-US" dirty="0" smtClean="0"/>
              <a:t>硬解是用的</a:t>
            </a:r>
            <a:r>
              <a:rPr lang="en-US" altLang="zh-CN" dirty="0" smtClean="0"/>
              <a:t>CPU</a:t>
            </a:r>
            <a:r>
              <a:rPr lang="zh-CN" altLang="en-US" dirty="0" smtClean="0"/>
              <a:t>解码吗？</a:t>
            </a:r>
            <a:endParaRPr lang="zh-CN" altLang="en-US" dirty="0"/>
          </a:p>
        </p:txBody>
      </p:sp>
      <p:sp>
        <p:nvSpPr>
          <p:cNvPr id="5" name="矩形: 圆角 12">
            <a:extLst>
              <a:ext uri="{FF2B5EF4-FFF2-40B4-BE49-F238E27FC236}">
                <a16:creationId xmlns="" xmlns:a16="http://schemas.microsoft.com/office/drawing/2014/main" id="{BF9D7028-D0A1-4512-A862-597CDC3CC558}"/>
              </a:ext>
            </a:extLst>
          </p:cNvPr>
          <p:cNvSpPr/>
          <p:nvPr/>
        </p:nvSpPr>
        <p:spPr>
          <a:xfrm>
            <a:off x="584694" y="2520175"/>
            <a:ext cx="21960000" cy="576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="" xmlns:a16="http://schemas.microsoft.com/office/drawing/2014/main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96461" y="3195176"/>
            <a:ext cx="20265983" cy="3336906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2800" b="1" dirty="0" smtClean="0">
                <a:solidFill>
                  <a:schemeClr val="bg2">
                    <a:lumMod val="75000"/>
                  </a:schemeClr>
                </a:solidFill>
              </a:rPr>
              <a:t>解码芯片</a:t>
            </a:r>
            <a:r>
              <a:rPr lang="en-US" altLang="zh-CN" sz="2800" b="1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移动</a:t>
            </a:r>
            <a:r>
              <a:rPr lang="zh-CN" altLang="en-US" sz="2800" dirty="0"/>
              <a:t>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的视频硬解码靠的是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里的</a:t>
            </a:r>
            <a:r>
              <a:rPr lang="en-US" altLang="zh-CN" sz="2800" dirty="0"/>
              <a:t>DSP</a:t>
            </a:r>
            <a:r>
              <a:rPr lang="zh-CN" altLang="en-US" sz="2800" dirty="0"/>
              <a:t>芯片</a:t>
            </a:r>
            <a:r>
              <a:rPr lang="zh-CN" altLang="en-US" sz="2800" dirty="0" smtClean="0"/>
              <a:t>，不是</a:t>
            </a:r>
            <a:r>
              <a:rPr lang="en-US" altLang="zh-CN" sz="2800" dirty="0" smtClean="0"/>
              <a:t>GPU</a:t>
            </a:r>
            <a:r>
              <a:rPr lang="zh-CN" altLang="en-US" sz="2800" dirty="0" smtClean="0"/>
              <a:t>也不是</a:t>
            </a:r>
            <a:r>
              <a:rPr lang="en-US" altLang="zh-CN" sz="2800" dirty="0" smtClean="0"/>
              <a:t>CPU </a:t>
            </a:r>
          </a:p>
          <a:p>
            <a:pPr marL="0" indent="0" algn="just">
              <a:buNone/>
            </a:pP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b="1" u="sng" dirty="0" smtClean="0">
                <a:solidFill>
                  <a:schemeClr val="bg2">
                    <a:lumMod val="75000"/>
                  </a:schemeClr>
                </a:solidFill>
              </a:rPr>
              <a:t>硬解码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指</a:t>
            </a:r>
            <a:r>
              <a:rPr lang="zh-CN" altLang="en-US" sz="2800" dirty="0"/>
              <a:t>的是系统将</a:t>
            </a:r>
            <a:r>
              <a:rPr lang="en-US" altLang="zh-CN" sz="2800" dirty="0" err="1"/>
              <a:t>flv</a:t>
            </a:r>
            <a:r>
              <a:rPr lang="en-US" altLang="zh-CN" sz="2800" dirty="0"/>
              <a:t>(</a:t>
            </a:r>
            <a:r>
              <a:rPr lang="zh-CN" altLang="en-US" sz="2800" dirty="0"/>
              <a:t>举个例子</a:t>
            </a:r>
            <a:r>
              <a:rPr lang="en-US" altLang="zh-CN" sz="2800" dirty="0"/>
              <a:t>)</a:t>
            </a:r>
            <a:r>
              <a:rPr lang="zh-CN" altLang="en-US" sz="2800" dirty="0"/>
              <a:t>文件分离成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视频数据流和</a:t>
            </a:r>
            <a:r>
              <a:rPr lang="en-US" altLang="zh-CN" sz="2800" dirty="0" err="1"/>
              <a:t>aac</a:t>
            </a:r>
            <a:r>
              <a:rPr lang="zh-CN" altLang="en-US" sz="2800" dirty="0"/>
              <a:t>音频数据流，然后再将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</a:t>
            </a:r>
            <a:r>
              <a:rPr lang="zh-CN" altLang="en-US" sz="2800" dirty="0" smtClean="0"/>
              <a:t>转交</a:t>
            </a: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dirty="0" smtClean="0"/>
              <a:t>给</a:t>
            </a:r>
            <a:r>
              <a:rPr lang="en-US" altLang="zh-CN" sz="2800" dirty="0"/>
              <a:t>DSP</a:t>
            </a:r>
            <a:r>
              <a:rPr lang="zh-CN" altLang="en-US" sz="2800" dirty="0"/>
              <a:t>芯片进行处理，</a:t>
            </a:r>
            <a:r>
              <a:rPr lang="en-US" altLang="zh-CN" sz="2800" dirty="0"/>
              <a:t>DSP</a:t>
            </a:r>
            <a:r>
              <a:rPr lang="zh-CN" altLang="en-US" sz="2800" dirty="0"/>
              <a:t>将处理好的一帧帧画面转交给</a:t>
            </a:r>
            <a:r>
              <a:rPr lang="en-US" altLang="zh-CN" sz="2800" dirty="0"/>
              <a:t>GPU/CPU</a:t>
            </a:r>
            <a:r>
              <a:rPr lang="zh-CN" altLang="en-US" sz="2800" dirty="0"/>
              <a:t>然后显示在屏幕上，这就是视频硬解码的过程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0" indent="0" algn="just">
              <a:buNone/>
            </a:pPr>
            <a:endParaRPr lang="en-US" altLang="zh-CN" sz="28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虽然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目前手机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足够强大，但智能手机所需要处理的任务也越来越多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，如果将视频解码 编码加入到</a:t>
            </a:r>
            <a:r>
              <a:rPr lang="en-US" altLang="zh-CN" sz="2800" dirty="0" err="1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中无疑大大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降低手机的流畅度，而专用芯片的加入可以有效地解决这个问题，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就是这样一款专用芯片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zh-CN" altLang="en-US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芯片也许并不如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那样广为人知，但它的确在智能手机中扮演着重要的角色，它可以带来更好地语音、音频、图像体验，这绝对会提升手机单项功能的能力，让手机运行速度更快。</a:t>
            </a:r>
            <a:endParaRPr lang="en-US" altLang="zh-CN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694" y="8280175"/>
            <a:ext cx="5928874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7200" dirty="0" err="1" smtClean="0"/>
              <a:t>MediaPlayer</a:t>
            </a:r>
            <a:r>
              <a:rPr lang="zh-CN" altLang="en-US" sz="7200" dirty="0" smtClean="0"/>
              <a:t>播放架构</a:t>
            </a:r>
            <a:endParaRPr lang="zh-CN" altLang="en-US" sz="7200" dirty="0"/>
          </a:p>
        </p:txBody>
      </p:sp>
      <p:grpSp>
        <p:nvGrpSpPr>
          <p:cNvPr id="8" name="组合 7"/>
          <p:cNvGrpSpPr/>
          <p:nvPr/>
        </p:nvGrpSpPr>
        <p:grpSpPr>
          <a:xfrm>
            <a:off x="1414607" y="4374477"/>
            <a:ext cx="2485125" cy="2485125"/>
            <a:chOff x="2249694" y="4275175"/>
            <a:chExt cx="2485125" cy="248512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CPU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0919" y="4250623"/>
            <a:ext cx="2485125" cy="2485125"/>
            <a:chOff x="2249694" y="4275175"/>
            <a:chExt cx="2485125" cy="248512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DSP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822231" y="4250622"/>
            <a:ext cx="2485125" cy="2485125"/>
            <a:chOff x="2249694" y="4275175"/>
            <a:chExt cx="2485125" cy="248512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GPU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-337061" y="1867869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应用层解码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7169" y="2632869"/>
            <a:ext cx="5355000" cy="12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=new </a:t>
            </a:r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()</a:t>
            </a: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mediaplayer.setDataSource</a:t>
            </a:r>
            <a:r>
              <a:rPr lang="en-US" altLang="zh-CN" dirty="0" smtClean="0">
                <a:solidFill>
                  <a:schemeClr val="tx1"/>
                </a:solidFill>
              </a:rPr>
              <a:t>(path)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029607" y="2250369"/>
            <a:ext cx="8910000" cy="8594806"/>
          </a:xfrm>
          <a:prstGeom prst="roundRect">
            <a:avLst>
              <a:gd name="adj" fmla="val 23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16" idx="3"/>
          </p:cNvCxnSpPr>
          <p:nvPr/>
        </p:nvCxnSpPr>
        <p:spPr>
          <a:xfrm flipV="1">
            <a:off x="5492169" y="3240175"/>
            <a:ext cx="2537438" cy="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534607" y="2430175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DSP</a:t>
            </a: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芯片开始从磁盘读取视频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22" name="直接箭头连接符 21"/>
          <p:cNvCxnSpPr>
            <a:endCxn id="10" idx="0"/>
          </p:cNvCxnSpPr>
          <p:nvPr/>
        </p:nvCxnSpPr>
        <p:spPr>
          <a:xfrm>
            <a:off x="10053481" y="3096630"/>
            <a:ext cx="1" cy="1153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50" y="8213899"/>
            <a:ext cx="1760062" cy="2494934"/>
          </a:xfrm>
          <a:prstGeom prst="rect">
            <a:avLst/>
          </a:prstGeom>
        </p:spPr>
      </p:pic>
      <p:cxnSp>
        <p:nvCxnSpPr>
          <p:cNvPr id="27" name="直接箭头连接符 26"/>
          <p:cNvCxnSpPr/>
          <p:nvPr/>
        </p:nvCxnSpPr>
        <p:spPr>
          <a:xfrm>
            <a:off x="9890919" y="6858603"/>
            <a:ext cx="0" cy="119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10228419" y="6819380"/>
            <a:ext cx="0" cy="1232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1335981" y="5493184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739607" y="4808760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解码后的数据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16860856" y="5772608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5164637" y="5007253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渲染屏幕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0415" y="4671241"/>
            <a:ext cx="3231006" cy="22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6770" y="1384596"/>
            <a:ext cx="3600000" cy="7737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课程演示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400117" y="629550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4" y="4185175"/>
            <a:ext cx="9382125" cy="524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4" y="3684381"/>
            <a:ext cx="12027812" cy="59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49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音视频同步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21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79694" y="138618"/>
            <a:ext cx="7514694" cy="1376882"/>
          </a:xfrm>
        </p:spPr>
        <p:txBody>
          <a:bodyPr>
            <a:normAutofit/>
          </a:bodyPr>
          <a:lstStyle/>
          <a:p>
            <a:r>
              <a:rPr lang="zh-CN" altLang="en-US" sz="6000" dirty="0"/>
              <a:t>音视频同步解决方案</a:t>
            </a:r>
          </a:p>
        </p:txBody>
      </p:sp>
      <p:sp>
        <p:nvSpPr>
          <p:cNvPr id="7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视频为准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音视为准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视频画面每次循环不变，音频根据视频来 延迟或等待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951705"/>
            <a:chOff x="1839037" y="2862179"/>
            <a:chExt cx="19361314" cy="3918987"/>
          </a:xfrm>
        </p:grpSpPr>
        <p:sp>
          <p:nvSpPr>
            <p:cNvPr id="8" name="圆角矩形">
              <a:extLst>
                <a:ext uri="{FF2B5EF4-FFF2-40B4-BE49-F238E27FC236}">
                  <a16:creationId xmlns:a16="http://schemas.microsoft.com/office/drawing/2014/main" xmlns="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361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以音频为准，视频与音频同步，音频只管播放，视频有超前和延后。如果超前放慢速度，</a:t>
              </a:r>
              <a:endParaRPr lang="en-US" altLang="zh-CN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如果延后 减少视频播放等待时间，如果延后很严重，队列积累时间过长，这直接丢弃，进入最新解码帧</a:t>
              </a: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:a16="http://schemas.microsoft.com/office/drawing/2014/main" xmlns="" id="{93E05A22-512A-4DEF-98F8-29402FDA8E0B}"/>
              </a:ext>
            </a:extLst>
          </p:cNvPr>
          <p:cNvSpPr/>
          <p:nvPr/>
        </p:nvSpPr>
        <p:spPr>
          <a:xfrm>
            <a:off x="1805643" y="1002131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BDBFFD-D02A-4C9D-9FAA-E492221D369C}"/>
              </a:ext>
            </a:extLst>
          </p:cNvPr>
          <p:cNvSpPr txBox="1"/>
          <p:nvPr/>
        </p:nvSpPr>
        <p:spPr>
          <a:xfrm>
            <a:off x="1805643" y="887161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自定义时间为准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根据开始加载视频时间为</a:t>
            </a:r>
            <a:r>
              <a:rPr lang="en-US" altLang="zh-CN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0</a:t>
            </a: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时间，后面的音频帧和视频帧依赖自定义时间进行同步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85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19" y="695"/>
            <a:ext cx="4325806" cy="44430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4668342" y="695"/>
            <a:ext cx="4325806" cy="44430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9382692" y="695"/>
            <a:ext cx="4274001" cy="44430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14045238" y="695"/>
            <a:ext cx="4325806" cy="44430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8712965" y="695"/>
            <a:ext cx="4325806" cy="44430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8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8358954" y="5116498"/>
            <a:ext cx="10267485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34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en-US" altLang="zh-CN" sz="11340" dirty="0">
                <a:solidFill>
                  <a:srgbClr val="309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34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lang="zh-CN" altLang="en-US" sz="11340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8324157" y="7035306"/>
            <a:ext cx="8775654" cy="4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码牛学院</a:t>
            </a:r>
            <a:r>
              <a:rPr lang="en-US" altLang="zh-CN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用代码码出牛逼人生</a:t>
            </a:r>
            <a:endParaRPr lang="zh-CN" altLang="en-US" sz="1984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39" y="4069571"/>
            <a:ext cx="4415646" cy="44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</a:t>
            </a:r>
            <a:r>
              <a:rPr lang="en-US" altLang="zh-CN" dirty="0" smtClean="0"/>
              <a:t>(</a:t>
            </a:r>
            <a:r>
              <a:rPr lang="zh-CN" altLang="en-US" dirty="0" smtClean="0"/>
              <a:t>就业前景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开发薪水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直聘公开统计中音视频行业的工资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15k-30k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45% 50k-65k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20%  60k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以上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。主要分布在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之间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就业机会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就业场景分布广。码牛学院有很多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学员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中就职于全国各大公司。从事音视频相关产品开发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开发前景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就随着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落地，音视频在互联网 中的比重越来越高，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宽带的提速，必然加速整个音视频领域的应用，未来音视频人才缺口达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万，音视频高端领域严重短缺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8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过程 8"/>
          <p:cNvSpPr/>
          <p:nvPr/>
        </p:nvSpPr>
        <p:spPr>
          <a:xfrm>
            <a:off x="-229" y="5285834"/>
            <a:ext cx="23038235" cy="769442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618" y="81670"/>
            <a:ext cx="23038235" cy="7694420"/>
          </a:xfrm>
          <a:prstGeom prst="flowChartProcess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8" y="7860071"/>
            <a:ext cx="23037388" cy="1799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199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619" y="8160045"/>
            <a:ext cx="2303815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893883" y="3958474"/>
            <a:ext cx="11250011" cy="2754165"/>
          </a:xfrm>
        </p:spPr>
        <p:txBody>
          <a:bodyPr>
            <a:noAutofit/>
          </a:bodyPr>
          <a:lstStyle/>
          <a:p>
            <a:pPr algn="ctr"/>
            <a:r>
              <a:rPr lang="zh-CN" altLang="en-US" sz="14001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29133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为什么要学习音视频（竞争力）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核心竞争力：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定义音视频是程序界的皇冠。掌握音视频 意味着拿到通往未来的船票。不用担心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会被其他人替代。音视频是有门槛的。是与其他人拉开差距的分水岭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i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高端人才相当缺乏：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直聘中，北上广深很多年薪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50w-70w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的音视频开发岗位，常年招不到人，月薪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2-3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 大多是刚从事音视频入门级开发者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技术迭代慢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编码从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95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年成为标准至今 ，都在使用。比较偏底层技术。底层技术几十年不会有太大的改变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1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2G  3G  4G  5G</a:t>
            </a:r>
            <a:r>
              <a:rPr lang="zh-CN" altLang="en-US" dirty="0" smtClean="0"/>
              <a:t>的变革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694" y="1980175"/>
            <a:ext cx="7810567" cy="1008009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084694" y="1777724"/>
            <a:ext cx="14586681" cy="10485000"/>
            <a:chOff x="6164694" y="1755175"/>
            <a:chExt cx="14586681" cy="10485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4694" y="1755175"/>
              <a:ext cx="8065386" cy="10485000"/>
            </a:xfrm>
            <a:prstGeom prst="rect">
              <a:avLst/>
            </a:prstGeom>
          </p:spPr>
        </p:pic>
        <p:sp>
          <p:nvSpPr>
            <p:cNvPr id="5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2G</a:t>
              </a:r>
              <a:r>
                <a:rPr lang="zh-CN" altLang="en-US" sz="3600" dirty="0" smtClean="0"/>
                <a:t>的时候我们只能打电话聊天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3G</a:t>
              </a:r>
              <a:r>
                <a:rPr lang="zh-CN" altLang="en-US" sz="3600" dirty="0" smtClean="0"/>
                <a:t>到来 重塑人们沟通方式，诞生一系列巨头 腾讯  </a:t>
              </a:r>
              <a:r>
                <a:rPr lang="en-US" altLang="zh-CN" sz="3600" dirty="0" err="1" smtClean="0"/>
                <a:t>facebook</a:t>
              </a:r>
              <a:r>
                <a:rPr lang="en-US" altLang="zh-CN" sz="3600" dirty="0" smtClean="0"/>
                <a:t> </a:t>
              </a:r>
              <a:r>
                <a:rPr lang="zh-CN" altLang="en-US" sz="3600" dirty="0"/>
                <a:t>阿里巴巴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37107" y="8235175"/>
              <a:ext cx="4221846" cy="184420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904694" y="2688271"/>
            <a:ext cx="14586681" cy="9372002"/>
            <a:chOff x="6164694" y="2311674"/>
            <a:chExt cx="14586681" cy="93720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694" y="2311674"/>
              <a:ext cx="8065386" cy="9372002"/>
            </a:xfrm>
            <a:prstGeom prst="rect">
              <a:avLst/>
            </a:prstGeom>
          </p:spPr>
        </p:pic>
        <p:sp>
          <p:nvSpPr>
            <p:cNvPr id="10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4G </a:t>
              </a:r>
              <a:r>
                <a:rPr lang="zh-CN" altLang="en-US" sz="3600" dirty="0" smtClean="0"/>
                <a:t>进入短视频时代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zh-CN" altLang="en-US" sz="3600" dirty="0" smtClean="0"/>
                <a:t>诞生抖音 字节跳动</a:t>
              </a:r>
              <a:endParaRPr lang="zh-CN" altLang="en-US" sz="3600" dirty="0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241" y="7595402"/>
              <a:ext cx="1844200" cy="1844200"/>
            </a:xfrm>
            <a:prstGeom prst="rect">
              <a:avLst/>
            </a:prstGeom>
          </p:spPr>
        </p:pic>
      </p:grpSp>
      <p:sp>
        <p:nvSpPr>
          <p:cNvPr id="14" name="标题 1"/>
          <p:cNvSpPr txBox="1">
            <a:spLocks/>
          </p:cNvSpPr>
          <p:nvPr/>
        </p:nvSpPr>
        <p:spPr>
          <a:xfrm>
            <a:off x="8663762" y="2870253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时代即将到来，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对企业和个人有哪些变化呢？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第一个就是传播方式改变，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以前的传播在</a:t>
            </a:r>
            <a:r>
              <a:rPr lang="en-US" altLang="zh-CN" sz="3600" dirty="0"/>
              <a:t>3G</a:t>
            </a:r>
            <a:r>
              <a:rPr lang="zh-CN" altLang="en-US" sz="3600" dirty="0"/>
              <a:t>时代</a:t>
            </a:r>
            <a:r>
              <a:rPr lang="en-US" altLang="zh-CN" sz="3600" dirty="0"/>
              <a:t>4G</a:t>
            </a:r>
            <a:r>
              <a:rPr lang="zh-CN" altLang="en-US" sz="3600" dirty="0"/>
              <a:t>时代，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主要靠文字、靠图片、靠</a:t>
            </a:r>
            <a:r>
              <a:rPr lang="zh-CN" altLang="en-US" sz="3600" dirty="0" smtClean="0"/>
              <a:t>声音</a:t>
            </a:r>
            <a:endParaRPr lang="en-US" altLang="zh-CN" sz="3600" dirty="0" smtClean="0"/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8566037" y="3245276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2G </a:t>
            </a:r>
            <a:r>
              <a:rPr lang="zh-CN" altLang="en-US" sz="3600" dirty="0"/>
              <a:t>时代看小说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3G </a:t>
            </a:r>
            <a:r>
              <a:rPr lang="zh-CN" altLang="en-US" sz="3600" dirty="0"/>
              <a:t>时代舔美图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4G </a:t>
            </a:r>
            <a:r>
              <a:rPr lang="zh-CN" altLang="en-US" sz="3600" dirty="0"/>
              <a:t>时代看视频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</a:t>
            </a:r>
            <a:r>
              <a:rPr lang="en-US" altLang="zh-CN" sz="3600" dirty="0" smtClean="0"/>
              <a:t>……</a:t>
            </a:r>
          </a:p>
          <a:p>
            <a:pPr algn="just">
              <a:lnSpc>
                <a:spcPct val="100000"/>
              </a:lnSpc>
            </a:pPr>
            <a:endParaRPr lang="en-US" altLang="zh-CN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带来更快的连接速度，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带来更低的延迟。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</a:t>
            </a:r>
            <a:r>
              <a:rPr lang="zh-CN" altLang="en-US" sz="3600" dirty="0"/>
              <a:t>来临后，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传播路径和载体将会以视频为主，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2019</a:t>
            </a:r>
            <a:r>
              <a:rPr lang="zh-CN" altLang="en-US" sz="3600" dirty="0"/>
              <a:t>年，</a:t>
            </a:r>
            <a:r>
              <a:rPr lang="en-US" altLang="zh-CN" sz="3600" dirty="0"/>
              <a:t>5G</a:t>
            </a:r>
            <a:r>
              <a:rPr lang="zh-CN" altLang="en-US" sz="3600" dirty="0"/>
              <a:t>商用将会全面普及，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未来一定</a:t>
            </a:r>
            <a:r>
              <a:rPr lang="zh-CN" altLang="en-US" sz="3600" dirty="0" smtClean="0"/>
              <a:t>是音视频</a:t>
            </a:r>
            <a:r>
              <a:rPr lang="zh-CN" altLang="en-US" sz="3600" dirty="0"/>
              <a:t>时代为主。</a:t>
            </a:r>
          </a:p>
        </p:txBody>
      </p:sp>
    </p:spTree>
    <p:extLst>
      <p:ext uri="{BB962C8B-B14F-4D97-AF65-F5344CB8AC3E}">
        <p14:creationId xmlns:p14="http://schemas.microsoft.com/office/powerpoint/2010/main" val="12915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>
        <a:normAutofit/>
      </a:bodyPr>
      <a:lstStyle>
        <a:defPPr algn="ctr">
          <a:lnSpc>
            <a:spcPct val="150000"/>
          </a:lnSpc>
          <a:defRPr sz="3200">
            <a:solidFill>
              <a:srgbClr val="1577BA"/>
            </a:solidFill>
            <a:latin typeface="思源黑体 CN Normal" panose="020B0400000000000000" pitchFamily="34" charset="-122"/>
            <a:ea typeface="思源黑体 CN Normal" panose="020B0400000000000000" pitchFamily="34" charset="-122"/>
            <a:cs typeface="Source Han Sans CN Normal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9353</TotalTime>
  <Words>3761</Words>
  <Application>Microsoft Office PowerPoint</Application>
  <PresentationFormat>自定义</PresentationFormat>
  <Paragraphs>479</Paragraphs>
  <Slides>70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89" baseType="lpstr">
      <vt:lpstr>Calibri</vt:lpstr>
      <vt:lpstr>Calibri Light</vt:lpstr>
      <vt:lpstr>Helvetica Neue Medium</vt:lpstr>
      <vt:lpstr>Menlo</vt:lpstr>
      <vt:lpstr>Noto Sans CJK SC Medium</vt:lpstr>
      <vt:lpstr>Source Han Sans CN Normal</vt:lpstr>
      <vt:lpstr>等线</vt:lpstr>
      <vt:lpstr>等线 Light</vt:lpstr>
      <vt:lpstr>方正姚体</vt:lpstr>
      <vt:lpstr>黑体</vt:lpstr>
      <vt:lpstr>思源黑体 CN Bold</vt:lpstr>
      <vt:lpstr>思源黑体 CN Medium</vt:lpstr>
      <vt:lpstr>思源黑体 CN Normal</vt:lpstr>
      <vt:lpstr>宋体</vt:lpstr>
      <vt:lpstr>微软雅黑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讲师介绍</vt:lpstr>
      <vt:lpstr>报名咨询</vt:lpstr>
      <vt:lpstr>PowerPoint 演示文稿</vt:lpstr>
      <vt:lpstr>PowerPoint 演示文稿</vt:lpstr>
      <vt:lpstr>为什么要学习音视频(就业前景)</vt:lpstr>
      <vt:lpstr>为什么要学习音视频（竞争力）</vt:lpstr>
      <vt:lpstr>2G  3G  4G  5G的变革</vt:lpstr>
      <vt:lpstr>你为什么学习音视频学不好</vt:lpstr>
      <vt:lpstr>PowerPoint 演示文稿</vt:lpstr>
      <vt:lpstr>音视频面试的那些事</vt:lpstr>
      <vt:lpstr>SPS分析与读取</vt:lpstr>
      <vt:lpstr>SPS分析与读取</vt:lpstr>
      <vt:lpstr>SPS分析与读取</vt:lpstr>
      <vt:lpstr>SPS分析与读取</vt:lpstr>
      <vt:lpstr>什么是H264</vt:lpstr>
      <vt:lpstr>两大电信联盟</vt:lpstr>
      <vt:lpstr>H264编码</vt:lpstr>
      <vt:lpstr>在江湖打了10年</vt:lpstr>
      <vt:lpstr>ITU-T 视频编码发展历程</vt:lpstr>
      <vt:lpstr>其他参与者</vt:lpstr>
      <vt:lpstr>视频编码历史</vt:lpstr>
      <vt:lpstr>H261奠定的技术</vt:lpstr>
      <vt:lpstr>PowerPoint 演示文稿</vt:lpstr>
      <vt:lpstr>可不可以将每一帧保存到文件，音频再单独保存呢</vt:lpstr>
      <vt:lpstr>为什么视频需要编码</vt:lpstr>
      <vt:lpstr>视频中哪些地方可以进行压缩</vt:lpstr>
      <vt:lpstr>PowerPoint 演示文稿</vt:lpstr>
      <vt:lpstr>什么视频文件</vt:lpstr>
      <vt:lpstr>封装格式与编码格式</vt:lpstr>
      <vt:lpstr>PowerPoint 演示文稿</vt:lpstr>
      <vt:lpstr>音视频面试的那些事</vt:lpstr>
      <vt:lpstr>PowerPoint 演示文稿</vt:lpstr>
      <vt:lpstr>音视频编码鼻祖H261</vt:lpstr>
      <vt:lpstr>视频编码器</vt:lpstr>
      <vt:lpstr>冯诺依曼计算机先河与H621编码先河</vt:lpstr>
      <vt:lpstr>DSP芯片主要做视频编解码器的工作</vt:lpstr>
      <vt:lpstr>视频编码流程</vt:lpstr>
      <vt:lpstr>为什么要对视频进行编码</vt:lpstr>
      <vt:lpstr>PowerPoint 演示文稿</vt:lpstr>
      <vt:lpstr>陀螺仪导航原理</vt:lpstr>
      <vt:lpstr>I帧 B帧 P帧</vt:lpstr>
      <vt:lpstr>B帧如何编码</vt:lpstr>
      <vt:lpstr>P帧如何编码</vt:lpstr>
      <vt:lpstr>H264编码规则</vt:lpstr>
      <vt:lpstr>H264数据流</vt:lpstr>
      <vt:lpstr>视频编码器</vt:lpstr>
      <vt:lpstr>H264编码</vt:lpstr>
      <vt:lpstr>H264编码传输</vt:lpstr>
      <vt:lpstr>NALU单元设计</vt:lpstr>
      <vt:lpstr>切片由来</vt:lpstr>
      <vt:lpstr>PowerPoint 演示文稿</vt:lpstr>
      <vt:lpstr>SPS与PPS</vt:lpstr>
      <vt:lpstr>PowerPoint 演示文稿</vt:lpstr>
      <vt:lpstr>什么视频编码采用YUV而不是rgb</vt:lpstr>
      <vt:lpstr>人眼漫天过海</vt:lpstr>
      <vt:lpstr>NV21编码</vt:lpstr>
      <vt:lpstr>YUV I420编码</vt:lpstr>
      <vt:lpstr>PowerPoint 演示文稿</vt:lpstr>
      <vt:lpstr>PowerPoint 演示文稿</vt:lpstr>
      <vt:lpstr>MediaCodec通过访问底层的编解码器</vt:lpstr>
      <vt:lpstr>什么是MediaCodec</vt:lpstr>
      <vt:lpstr>MediaCodec硬解是用的CPU解码吗？</vt:lpstr>
      <vt:lpstr>MediaPlayer播放架构</vt:lpstr>
      <vt:lpstr>课程演示</vt:lpstr>
      <vt:lpstr>PowerPoint 演示文稿</vt:lpstr>
      <vt:lpstr>音视频同步解决方案</vt:lpstr>
      <vt:lpstr>PowerPoint 演示文稿</vt:lpstr>
      <vt:lpstr>谢谢观看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css布局</dc:title>
  <dc:creator>刘碎春</dc:creator>
  <cp:lastModifiedBy>Windows 用户</cp:lastModifiedBy>
  <cp:revision>2000</cp:revision>
  <dcterms:created xsi:type="dcterms:W3CDTF">2014-06-24T08:28:00Z</dcterms:created>
  <dcterms:modified xsi:type="dcterms:W3CDTF">2020-12-12T15:27:25Z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