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513" r:id="rId2"/>
    <p:sldId id="522" r:id="rId3"/>
    <p:sldId id="517" r:id="rId4"/>
    <p:sldId id="544" r:id="rId5"/>
    <p:sldId id="489" r:id="rId6"/>
    <p:sldId id="543" r:id="rId7"/>
    <p:sldId id="545" r:id="rId8"/>
    <p:sldId id="521" r:id="rId9"/>
    <p:sldId id="541" r:id="rId10"/>
    <p:sldId id="542" r:id="rId11"/>
    <p:sldId id="546" r:id="rId12"/>
    <p:sldId id="547" r:id="rId13"/>
    <p:sldId id="487" r:id="rId14"/>
    <p:sldId id="548" r:id="rId15"/>
    <p:sldId id="549" r:id="rId16"/>
    <p:sldId id="550" r:id="rId17"/>
    <p:sldId id="551" r:id="rId18"/>
    <p:sldId id="538" r:id="rId19"/>
    <p:sldId id="539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1">
          <p15:clr>
            <a:srgbClr val="A4A3A4"/>
          </p15:clr>
        </p15:guide>
        <p15:guide id="2" pos="38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84" y="102"/>
      </p:cViewPr>
      <p:guideLst>
        <p:guide orient="horz" pos="2141"/>
        <p:guide pos="38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64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62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7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4</a:t>
            </a:r>
            <a:r>
              <a:rPr lang="zh-CN" altLang="en-US"/>
              <a:t>、 课程目标</a:t>
            </a:r>
          </a:p>
        </p:txBody>
      </p:sp>
    </p:spTree>
    <p:extLst>
      <p:ext uri="{BB962C8B-B14F-4D97-AF65-F5344CB8AC3E}">
        <p14:creationId xmlns:p14="http://schemas.microsoft.com/office/powerpoint/2010/main" val="379560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8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1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22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553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68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80961" y="274631"/>
            <a:ext cx="11430121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单击此处编辑标题样式</a:t>
            </a: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897312" y="1181070"/>
            <a:ext cx="10397376" cy="5200601"/>
          </a:xfrm>
          <a:prstGeom prst="rect">
            <a:avLst/>
          </a:prstGeom>
        </p:spPr>
        <p:txBody>
          <a:bodyPr/>
          <a:lstStyle>
            <a:lvl1pPr marL="457017" indent="-457017">
              <a:buClr>
                <a:srgbClr val="1577BA"/>
              </a:buClr>
              <a:buFont typeface="Arial" panose="020B0604020202020204" pitchFamily="34" charset="0"/>
              <a:buChar char="•"/>
              <a:defRPr lang="zh-CN" altLang="en-US" sz="3387" b="0" kern="1200" dirty="0" smtClean="0">
                <a:solidFill>
                  <a:srgbClr val="1577BA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cs"/>
              </a:defRPr>
            </a:lvl1pPr>
            <a:lvl2pPr>
              <a:defRPr sz="2540"/>
            </a:lvl2pPr>
          </a:lstStyle>
          <a:p>
            <a:pPr marL="457017" lvl="0" indent="-457017" algn="l" defTabSz="1218824" rtl="0" eaLnBrk="1" latinLnBrk="0" hangingPunct="1">
              <a:lnSpc>
                <a:spcPct val="1500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065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567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7310730" y="6385680"/>
            <a:ext cx="4801796" cy="426766"/>
            <a:chOff x="13815185" y="12067752"/>
            <a:chExt cx="9074019" cy="806509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9BA6A0B2-7212-4940-B20B-F4D59FD12162}"/>
                </a:ext>
              </a:extLst>
            </p:cNvPr>
            <p:cNvGrpSpPr/>
            <p:nvPr userDrawn="1"/>
          </p:nvGrpSpPr>
          <p:grpSpPr>
            <a:xfrm>
              <a:off x="14759693" y="12228510"/>
              <a:ext cx="8129511" cy="557826"/>
              <a:chOff x="15969848" y="12230840"/>
              <a:chExt cx="6626379" cy="557826"/>
            </a:xfrm>
          </p:grpSpPr>
          <p:sp>
            <p:nvSpPr>
              <p:cNvPr id="6" name="文本框 5">
                <a:extLst>
                  <a:ext uri="{FF2B5EF4-FFF2-40B4-BE49-F238E27FC236}">
                    <a16:creationId xmlns="" xmlns:a16="http://schemas.microsoft.com/office/drawing/2014/main" id="{C1BD0C29-A1CB-432B-BD72-BD1C560C6B22}"/>
                  </a:ext>
                </a:extLst>
              </p:cNvPr>
              <p:cNvSpPr txBox="1"/>
              <p:nvPr userDrawn="1"/>
            </p:nvSpPr>
            <p:spPr>
              <a:xfrm>
                <a:off x="15969848" y="12244832"/>
                <a:ext cx="3499236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android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移动互联网高级开发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="" xmlns:a16="http://schemas.microsoft.com/office/drawing/2014/main" id="{AA59E0D3-D086-4C73-A629-108E4B253682}"/>
                  </a:ext>
                </a:extLst>
              </p:cNvPr>
              <p:cNvSpPr txBox="1"/>
              <p:nvPr userDrawn="1"/>
            </p:nvSpPr>
            <p:spPr>
              <a:xfrm>
                <a:off x="19264890" y="12230840"/>
                <a:ext cx="3331337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官方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客服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QQ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：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1979846055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</p:grpSp>
        <p:pic>
          <p:nvPicPr>
            <p:cNvPr id="3" name="图片 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5185" y="12067752"/>
              <a:ext cx="806509" cy="8065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511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53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B5593B8-22E2-46F9-91A6-F313B203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5554BED-F445-4F0E-9891-BC3CE9C04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AA24DFD-E769-4DCE-BA8F-B26DA098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84F8-6015-41F6-B7C9-6E32EB8C507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15AD33A-AD5E-4623-B0D2-824106B4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4B2FBED-DC87-44FE-B2C7-60CFDB3E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3484-B154-4550-BE4F-07484FF6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2581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515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2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6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r>
              <a:rPr lang="zh-CN" altLang="zh-CN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</a:t>
            </a:r>
            <a:r>
              <a:rPr lang="zh-CN" altLang="en-US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0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环境配置三</a:t>
            </a:r>
            <a:r>
              <a:rPr lang="en-US" altLang="zh-CN" sz="3493" dirty="0" smtClean="0"/>
              <a:t>(Android</a:t>
            </a:r>
            <a:r>
              <a:rPr lang="zh-CN" altLang="en-US" sz="3493" dirty="0" smtClean="0"/>
              <a:t>平台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511" y="0"/>
            <a:ext cx="6007753" cy="71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4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存储原理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708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8010" y="200491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zh-CN" altLang="en-US" sz="3493" dirty="0" smtClean="0"/>
              <a:t>为何</a:t>
            </a:r>
            <a:r>
              <a:rPr lang="zh-CN" altLang="en-US" sz="3493" dirty="0"/>
              <a:t>如此</a:t>
            </a:r>
            <a:r>
              <a:rPr lang="zh-CN" altLang="en-US" sz="3493" dirty="0" smtClean="0"/>
              <a:t>高效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2613" y="1534566"/>
            <a:ext cx="10652490" cy="422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7" name="文本框 10"/>
          <p:cNvSpPr txBox="1"/>
          <p:nvPr/>
        </p:nvSpPr>
        <p:spPr>
          <a:xfrm>
            <a:off x="1358557" y="1791379"/>
            <a:ext cx="10071299" cy="2616101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Protobuf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序列化后所生成的二进制消息非常紧凑，这得益于 </a:t>
            </a:r>
            <a:r>
              <a:rPr lang="en-US" altLang="zh-CN" sz="1600" dirty="0" err="1"/>
              <a:t>Protobuf</a:t>
            </a:r>
            <a:r>
              <a:rPr lang="en-US" altLang="zh-CN" sz="1600" dirty="0"/>
              <a:t> </a:t>
            </a:r>
            <a:r>
              <a:rPr lang="zh-CN" altLang="en-US" sz="1600" dirty="0"/>
              <a:t>采用的非常巧妙的 </a:t>
            </a:r>
            <a:r>
              <a:rPr lang="en-US" altLang="zh-CN" sz="1600" dirty="0"/>
              <a:t>Encoding </a:t>
            </a:r>
            <a:r>
              <a:rPr lang="zh-CN" altLang="en-US" sz="1600" dirty="0"/>
              <a:t>方法。考察消息结构之前，让我首先要介绍一个叫做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的术语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endParaRPr lang="en-US" altLang="zh-CN" sz="1600" dirty="0"/>
          </a:p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Varint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是一种紧凑的表示数字的方法。它用一个或多个字节来表示一个数字，值越小的数字使用越少的字节数。这能减少用来表示数字的字节数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r>
              <a:rPr lang="en-US" altLang="zh-CN" sz="1600" dirty="0"/>
              <a:t>	</a:t>
            </a:r>
            <a:r>
              <a:rPr lang="zh-CN" altLang="en-US" sz="1600" dirty="0" smtClean="0"/>
              <a:t>比如</a:t>
            </a:r>
            <a:r>
              <a:rPr lang="zh-CN" altLang="en-US" sz="1600" dirty="0"/>
              <a:t>对于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一般需要 </a:t>
            </a:r>
            <a:r>
              <a:rPr lang="en-US" altLang="zh-CN" sz="1600" b="1" dirty="0"/>
              <a:t>4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。但是采用 </a:t>
            </a:r>
            <a:r>
              <a:rPr lang="en-US" altLang="zh-CN" sz="1600" dirty="0" err="1"/>
              <a:t>Varint</a:t>
            </a:r>
            <a:r>
              <a:rPr lang="zh-CN" altLang="en-US" sz="1600" dirty="0"/>
              <a:t>，对于很小的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则可以用 </a:t>
            </a:r>
            <a:r>
              <a:rPr lang="en-US" altLang="zh-CN" sz="1600" b="1" dirty="0"/>
              <a:t>1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。当然凡事都有好的也有不好的一面，采用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表示法</a:t>
            </a:r>
            <a:r>
              <a:rPr lang="zh-CN" altLang="en-US" sz="1600" dirty="0" smtClean="0"/>
              <a:t>，</a:t>
            </a:r>
            <a:endParaRPr lang="en-US" altLang="zh-CN" sz="1600" dirty="0" smtClean="0"/>
          </a:p>
          <a:p>
            <a:pPr algn="just"/>
            <a:endParaRPr lang="en-US" altLang="zh-CN" sz="1200" dirty="0" smtClean="0">
              <a:solidFill>
                <a:srgbClr val="FF0000"/>
              </a:solidFill>
            </a:endParaRPr>
          </a:p>
          <a:p>
            <a:pPr algn="just"/>
            <a:endParaRPr lang="en-US" altLang="zh-CN" sz="1200" dirty="0">
              <a:solidFill>
                <a:srgbClr val="FF0000"/>
              </a:solidFill>
            </a:endParaRPr>
          </a:p>
          <a:p>
            <a:pPr algn="just"/>
            <a:r>
              <a:rPr lang="en-US" altLang="zh-CN" sz="1200" dirty="0" smtClean="0">
                <a:solidFill>
                  <a:srgbClr val="FF0000"/>
                </a:solidFill>
              </a:rPr>
              <a:t>	</a:t>
            </a:r>
            <a:r>
              <a:rPr lang="zh-CN" altLang="en-US" sz="1200" dirty="0" smtClean="0">
                <a:solidFill>
                  <a:srgbClr val="FF0000"/>
                </a:solidFill>
              </a:rPr>
              <a:t>大</a:t>
            </a:r>
            <a:r>
              <a:rPr lang="zh-CN" altLang="en-US" sz="1200" dirty="0">
                <a:solidFill>
                  <a:srgbClr val="FF0000"/>
                </a:solidFill>
              </a:rPr>
              <a:t>的数字则需要 </a:t>
            </a:r>
            <a:r>
              <a:rPr lang="en-US" altLang="zh-CN" sz="1200" dirty="0">
                <a:solidFill>
                  <a:srgbClr val="FF0000"/>
                </a:solidFill>
              </a:rPr>
              <a:t>5 </a:t>
            </a:r>
            <a:r>
              <a:rPr lang="zh-CN" altLang="en-US" sz="1200" dirty="0">
                <a:solidFill>
                  <a:srgbClr val="FF0000"/>
                </a:solidFill>
              </a:rPr>
              <a:t>个 </a:t>
            </a:r>
            <a:r>
              <a:rPr lang="en-US" altLang="zh-CN" sz="1200" dirty="0">
                <a:solidFill>
                  <a:srgbClr val="FF0000"/>
                </a:solidFill>
              </a:rPr>
              <a:t>byte </a:t>
            </a:r>
            <a:r>
              <a:rPr lang="zh-CN" altLang="en-US" sz="1200" dirty="0">
                <a:solidFill>
                  <a:srgbClr val="FF0000"/>
                </a:solidFill>
              </a:rPr>
              <a:t>来表示。从统计的角度来说，一般不会所有的消息中的数字都是大数，因此大多数情况下，采用 </a:t>
            </a:r>
            <a:r>
              <a:rPr lang="en-US" altLang="zh-CN" sz="1200" dirty="0" err="1">
                <a:solidFill>
                  <a:srgbClr val="FF0000"/>
                </a:solidFill>
              </a:rPr>
              <a:t>Varint</a:t>
            </a:r>
            <a:r>
              <a:rPr lang="en-US" altLang="zh-CN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>
                <a:solidFill>
                  <a:srgbClr val="FF0000"/>
                </a:solidFill>
              </a:rPr>
              <a:t>后，可以用更少的字节数来表示数字信息</a:t>
            </a:r>
            <a:r>
              <a:rPr lang="zh-CN" altLang="en-US" sz="1200" dirty="0" smtClean="0">
                <a:solidFill>
                  <a:srgbClr val="FF0000"/>
                </a:solidFill>
              </a:rPr>
              <a:t>。</a:t>
            </a:r>
            <a:r>
              <a:rPr lang="en-US" altLang="zh-CN" sz="1600" dirty="0" smtClean="0"/>
              <a:t> 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1080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863" y="1448934"/>
            <a:ext cx="1154612" cy="30733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103870"/>
            <a:ext cx="2797722" cy="279772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43697" y="5074507"/>
            <a:ext cx="3476368" cy="675504"/>
            <a:chOff x="543697" y="5074507"/>
            <a:chExt cx="3476368" cy="675504"/>
          </a:xfrm>
        </p:grpSpPr>
        <p:sp>
          <p:nvSpPr>
            <p:cNvPr id="6" name="矩形 5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你前方有敌军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40594" y="5074507"/>
            <a:ext cx="3476368" cy="675503"/>
            <a:chOff x="543697" y="5074508"/>
            <a:chExt cx="3476368" cy="675503"/>
          </a:xfrm>
        </p:grpSpPr>
        <p:sp>
          <p:nvSpPr>
            <p:cNvPr id="11" name="矩形 10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收到 收到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543697" y="5074508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020065" y="6058929"/>
            <a:ext cx="3476368" cy="675504"/>
            <a:chOff x="543697" y="5074507"/>
            <a:chExt cx="3476368" cy="675504"/>
          </a:xfrm>
        </p:grpSpPr>
        <p:sp>
          <p:nvSpPr>
            <p:cNvPr id="14" name="矩形 13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</a:t>
              </a:r>
              <a:endParaRPr lang="zh-CN" altLang="en-US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回答没结束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43697" y="6058928"/>
            <a:ext cx="3476368" cy="675504"/>
            <a:chOff x="543697" y="5074507"/>
            <a:chExt cx="3476368" cy="675504"/>
          </a:xfrm>
        </p:grpSpPr>
        <p:sp>
          <p:nvSpPr>
            <p:cNvPr id="17" name="矩形 16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zh-CN" altLang="en-US" dirty="0" smtClean="0"/>
                <a:t>有敌军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04848" y="5975238"/>
            <a:ext cx="1148546" cy="84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94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看客户端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如何编码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/>
              <a:t>客户端发送</a:t>
            </a:r>
            <a:r>
              <a:rPr lang="en-US" altLang="zh-CN" sz="1600" dirty="0"/>
              <a:t>300</a:t>
            </a:r>
            <a:r>
              <a:rPr lang="zh-CN" altLang="en-US" sz="1600" dirty="0"/>
              <a:t>给服务端，通过</a:t>
            </a:r>
            <a:r>
              <a:rPr lang="en-US" altLang="zh-CN" sz="1600" dirty="0" err="1"/>
              <a:t>Protobuf</a:t>
            </a:r>
            <a:r>
              <a:rPr lang="zh-CN" altLang="en-US" sz="1600" dirty="0" smtClean="0"/>
              <a:t>编码</a:t>
            </a:r>
            <a:endParaRPr lang="en-US" altLang="zh-CN" sz="1600" dirty="0" smtClean="0"/>
          </a:p>
          <a:p>
            <a:pPr algn="just"/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十进制对应的二进制是 </a:t>
            </a:r>
            <a:r>
              <a:rPr lang="en-US" altLang="zh-CN" sz="1600" dirty="0"/>
              <a:t>1 0010 1100</a:t>
            </a:r>
            <a:r>
              <a:rPr lang="zh-CN" altLang="en-US" sz="1600" dirty="0" smtClean="0"/>
              <a:t> </a:t>
            </a:r>
            <a:endParaRPr lang="en-US" altLang="zh-CN" sz="1600" dirty="0"/>
          </a:p>
        </p:txBody>
      </p:sp>
      <p:sp>
        <p:nvSpPr>
          <p:cNvPr id="27" name="矩形 26"/>
          <p:cNvSpPr/>
          <p:nvPr/>
        </p:nvSpPr>
        <p:spPr>
          <a:xfrm>
            <a:off x="970520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649186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39" name="组合 38"/>
          <p:cNvGrpSpPr/>
          <p:nvPr/>
        </p:nvGrpSpPr>
        <p:grpSpPr>
          <a:xfrm>
            <a:off x="3526099" y="2884736"/>
            <a:ext cx="2201372" cy="403655"/>
            <a:chOff x="3526099" y="2884736"/>
            <a:chExt cx="2201372" cy="403655"/>
          </a:xfrm>
        </p:grpSpPr>
        <p:sp>
          <p:nvSpPr>
            <p:cNvPr id="31" name="矩形 30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7" name="矩形 36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280568" y="2884736"/>
            <a:ext cx="2241769" cy="403656"/>
            <a:chOff x="1280568" y="2884736"/>
            <a:chExt cx="2241769" cy="403656"/>
          </a:xfrm>
        </p:grpSpPr>
        <p:sp>
          <p:nvSpPr>
            <p:cNvPr id="7" name="矩形 6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40" name="矩形 39"/>
          <p:cNvSpPr/>
          <p:nvPr/>
        </p:nvSpPr>
        <p:spPr>
          <a:xfrm>
            <a:off x="321551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64918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979480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4" name="矩形 73"/>
          <p:cNvSpPr/>
          <p:nvPr/>
        </p:nvSpPr>
        <p:spPr>
          <a:xfrm>
            <a:off x="658146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75" name="组合 74"/>
          <p:cNvGrpSpPr/>
          <p:nvPr/>
        </p:nvGrpSpPr>
        <p:grpSpPr>
          <a:xfrm>
            <a:off x="3535059" y="5601042"/>
            <a:ext cx="2201372" cy="403655"/>
            <a:chOff x="3526099" y="2884736"/>
            <a:chExt cx="2201372" cy="403655"/>
          </a:xfrm>
        </p:grpSpPr>
        <p:sp>
          <p:nvSpPr>
            <p:cNvPr id="76" name="矩形 75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77" name="矩形 76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78" name="矩形 77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79" name="矩形 78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0" name="矩形 79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1" name="矩形 80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2" name="矩形 81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289528" y="5601042"/>
            <a:ext cx="2241769" cy="403656"/>
            <a:chOff x="1280568" y="2884736"/>
            <a:chExt cx="2241769" cy="403656"/>
          </a:xfrm>
        </p:grpSpPr>
        <p:sp>
          <p:nvSpPr>
            <p:cNvPr id="84" name="矩形 83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5" name="矩形 84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6" name="矩形 85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7" name="矩形 86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8" name="矩形 87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9" name="矩形 88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90" name="矩形 89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19114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 L 2.91667E-6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0556 L -0.025 0.2493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73" grpId="0" animBg="1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看服务端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如何解码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 smtClean="0"/>
              <a:t>服务端接受到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数据，</a:t>
            </a:r>
            <a:r>
              <a:rPr lang="zh-CN" altLang="en-US" sz="1600" dirty="0"/>
              <a:t>通过</a:t>
            </a:r>
            <a:r>
              <a:rPr lang="en-US" altLang="zh-CN" sz="1600" dirty="0" err="1" smtClean="0"/>
              <a:t>Protobuf</a:t>
            </a:r>
            <a:r>
              <a:rPr lang="zh-CN" altLang="en-US" sz="1600" dirty="0" smtClean="0"/>
              <a:t>解码  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十进制通过</a:t>
            </a:r>
            <a:r>
              <a:rPr lang="en-US" altLang="zh-CN" sz="1600" dirty="0" err="1" smtClean="0"/>
              <a:t>protobuffer</a:t>
            </a:r>
            <a:r>
              <a:rPr lang="zh-CN" altLang="en-US" sz="1600" dirty="0" smtClean="0"/>
              <a:t>发过来的数据是</a:t>
            </a:r>
            <a:endParaRPr lang="en-US" altLang="zh-CN" sz="1600" dirty="0" smtClean="0"/>
          </a:p>
          <a:p>
            <a:pPr algn="just"/>
            <a:r>
              <a:rPr lang="zh-CN" altLang="en-US" sz="1600" dirty="0" smtClean="0"/>
              <a:t>二进制是 </a:t>
            </a:r>
            <a:r>
              <a:rPr lang="en-US" altLang="zh-CN" sz="1600" dirty="0"/>
              <a:t>10101100 </a:t>
            </a:r>
            <a:r>
              <a:rPr lang="en-US" altLang="zh-CN" sz="1600" dirty="0" smtClean="0"/>
              <a:t>00000010                </a:t>
            </a:r>
            <a:r>
              <a:rPr lang="zh-CN" altLang="en-US" sz="1200" dirty="0" smtClean="0">
                <a:solidFill>
                  <a:srgbClr val="FF0000"/>
                </a:solidFill>
              </a:rPr>
              <a:t>注</a:t>
            </a:r>
            <a:r>
              <a:rPr lang="en-US" altLang="zh-CN" sz="1200" dirty="0" smtClean="0">
                <a:solidFill>
                  <a:srgbClr val="FF0000"/>
                </a:solidFill>
              </a:rPr>
              <a:t>:300</a:t>
            </a:r>
            <a:r>
              <a:rPr lang="zh-CN" altLang="en-US" sz="1200" dirty="0" smtClean="0">
                <a:solidFill>
                  <a:srgbClr val="FF0000"/>
                </a:solidFill>
              </a:rPr>
              <a:t>原始二进制（</a:t>
            </a:r>
            <a:r>
              <a:rPr lang="en-US" altLang="zh-CN" sz="1200" dirty="0">
                <a:solidFill>
                  <a:srgbClr val="FF0000"/>
                </a:solidFill>
              </a:rPr>
              <a:t>1 0010 1100</a:t>
            </a:r>
            <a:r>
              <a:rPr lang="zh-CN" altLang="en-US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 smtClean="0">
                <a:solidFill>
                  <a:srgbClr val="FF0000"/>
                </a:solidFill>
              </a:rPr>
              <a:t>）</a:t>
            </a:r>
            <a:endParaRPr lang="en-US" altLang="zh-CN" sz="1200" dirty="0">
              <a:solidFill>
                <a:srgbClr val="FF0000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088451" y="2454431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409785" y="2454431"/>
            <a:ext cx="2201372" cy="403655"/>
            <a:chOff x="1409785" y="2454431"/>
            <a:chExt cx="2201372" cy="403655"/>
          </a:xfrm>
        </p:grpSpPr>
        <p:sp>
          <p:nvSpPr>
            <p:cNvPr id="73" name="矩形 72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89" name="矩形 88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796430" y="2454430"/>
            <a:ext cx="2522706" cy="403655"/>
            <a:chOff x="3796430" y="2454430"/>
            <a:chExt cx="2522706" cy="403655"/>
          </a:xfrm>
        </p:grpSpPr>
        <p:grpSp>
          <p:nvGrpSpPr>
            <p:cNvPr id="75" name="组合 74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1" name="矩形 80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0" name="矩形 89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69" name="矩形 68"/>
          <p:cNvSpPr/>
          <p:nvPr/>
        </p:nvSpPr>
        <p:spPr>
          <a:xfrm>
            <a:off x="3787500" y="5255698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70" name="组合 69"/>
          <p:cNvGrpSpPr/>
          <p:nvPr/>
        </p:nvGrpSpPr>
        <p:grpSpPr>
          <a:xfrm>
            <a:off x="4108834" y="5255698"/>
            <a:ext cx="2201372" cy="403655"/>
            <a:chOff x="1409785" y="2454431"/>
            <a:chExt cx="2201372" cy="403655"/>
          </a:xfrm>
        </p:grpSpPr>
        <p:sp>
          <p:nvSpPr>
            <p:cNvPr id="71" name="矩形 70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72" name="组合 71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1" name="矩形 90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961330" y="5255698"/>
            <a:ext cx="2522706" cy="403655"/>
            <a:chOff x="3796430" y="2454430"/>
            <a:chExt cx="2522706" cy="403655"/>
          </a:xfrm>
        </p:grpSpPr>
        <p:grpSp>
          <p:nvGrpSpPr>
            <p:cNvPr id="98" name="组合 97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100" name="矩形 99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01" name="矩形 100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4" name="矩形 103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5" name="矩形 104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9" name="矩形 98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6788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0278 L 0.18073 0.25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6" y="123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48148E-6 L 0.18503 0.250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5" y="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26744 0.246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2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9" grpId="0" animBg="1"/>
      <p:bldP spid="6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03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 smtClean="0">
                <a:sym typeface="+mn-ea"/>
              </a:rPr>
              <a:t>序列化与反序列化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5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7170" name="Picture 2" descr="201622495741310.jpg (619×35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243" y="1721224"/>
            <a:ext cx="7454757" cy="425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矩形 19"/>
          <p:cNvSpPr/>
          <p:nvPr/>
        </p:nvSpPr>
        <p:spPr>
          <a:xfrm>
            <a:off x="872613" y="1371600"/>
            <a:ext cx="4568963" cy="4390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872613" y="1584696"/>
            <a:ext cx="4319684" cy="3785652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r>
              <a:rPr lang="zh-CN" altLang="en-US" sz="1600" dirty="0"/>
              <a:t>性能差异：</a:t>
            </a:r>
          </a:p>
          <a:p>
            <a:r>
              <a:rPr lang="en-US" altLang="zh-CN" sz="1600" b="1" dirty="0"/>
              <a:t>Nexus 10</a:t>
            </a:r>
            <a:endParaRPr lang="en-US" altLang="zh-CN" sz="1600" dirty="0"/>
          </a:p>
          <a:p>
            <a:r>
              <a:rPr lang="en-US" altLang="zh-CN" sz="1600" dirty="0"/>
              <a:t>Serializable: 1.0004ms, 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0.0850ms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10.16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Nexus </a:t>
            </a:r>
            <a:r>
              <a:rPr lang="en-US" altLang="zh-CN" sz="1600" b="1" dirty="0"/>
              <a:t>4</a:t>
            </a:r>
            <a:endParaRPr lang="en-US" altLang="zh-CN" sz="1600" dirty="0"/>
          </a:p>
          <a:p>
            <a:r>
              <a:rPr lang="en-US" altLang="zh-CN" sz="1600" dirty="0"/>
              <a:t>Serializable: 1.8539ms –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0.1824ms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11.80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Desire </a:t>
            </a:r>
            <a:r>
              <a:rPr lang="en-US" altLang="zh-CN" sz="1600" b="1" dirty="0"/>
              <a:t>Z</a:t>
            </a:r>
            <a:endParaRPr lang="en-US" altLang="zh-CN" sz="1600" dirty="0"/>
          </a:p>
          <a:p>
            <a:r>
              <a:rPr lang="en-US" altLang="zh-CN" sz="1600" dirty="0"/>
              <a:t>Serializable: 5.1224ms – </a:t>
            </a:r>
            <a:endParaRPr lang="en-US" altLang="zh-CN" sz="1600" dirty="0" smtClean="0"/>
          </a:p>
          <a:p>
            <a:endParaRPr lang="en-US" altLang="zh-CN" sz="1600" dirty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0.2938ms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17.36</a:t>
            </a:r>
            <a:r>
              <a:rPr lang="zh-CN" altLang="en-US" sz="1600" dirty="0"/>
              <a:t>倍。</a:t>
            </a:r>
          </a:p>
          <a:p>
            <a:r>
              <a:rPr lang="zh-CN" altLang="en-US" sz="1600" dirty="0">
                <a:solidFill>
                  <a:srgbClr val="FF0000"/>
                </a:solidFill>
              </a:rPr>
              <a:t>由此可以得出</a:t>
            </a:r>
            <a:r>
              <a:rPr lang="en-US" altLang="zh-CN" sz="1600" dirty="0">
                <a:solidFill>
                  <a:srgbClr val="FF0000"/>
                </a:solidFill>
              </a:rPr>
              <a:t>: </a:t>
            </a:r>
            <a:r>
              <a:rPr lang="en-US" altLang="zh-CN" sz="1600" dirty="0" err="1">
                <a:solidFill>
                  <a:srgbClr val="FF0000"/>
                </a:solidFill>
              </a:rPr>
              <a:t>Parcelable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zh-CN" altLang="en-US" sz="1600" dirty="0">
                <a:solidFill>
                  <a:srgbClr val="FF0000"/>
                </a:solidFill>
              </a:rPr>
              <a:t>比 </a:t>
            </a:r>
            <a:r>
              <a:rPr lang="en-US" altLang="zh-CN" sz="1600" dirty="0">
                <a:solidFill>
                  <a:srgbClr val="FF0000"/>
                </a:solidFill>
              </a:rPr>
              <a:t>Serializable</a:t>
            </a:r>
            <a:r>
              <a:rPr lang="zh-CN" altLang="en-US" sz="1600" dirty="0">
                <a:solidFill>
                  <a:srgbClr val="FF0000"/>
                </a:solidFill>
              </a:rPr>
              <a:t>快了</a:t>
            </a:r>
            <a:r>
              <a:rPr lang="en-US" altLang="zh-CN" sz="1600" dirty="0">
                <a:solidFill>
                  <a:srgbClr val="FF0000"/>
                </a:solidFill>
              </a:rPr>
              <a:t>10</a:t>
            </a:r>
            <a:r>
              <a:rPr lang="zh-CN" altLang="en-US" sz="1600" dirty="0">
                <a:solidFill>
                  <a:srgbClr val="FF0000"/>
                </a:solidFill>
              </a:rPr>
              <a:t>多倍。</a:t>
            </a:r>
          </a:p>
        </p:txBody>
      </p:sp>
    </p:spTree>
    <p:extLst>
      <p:ext uri="{BB962C8B-B14F-4D97-AF65-F5344CB8AC3E}">
        <p14:creationId xmlns:p14="http://schemas.microsoft.com/office/powerpoint/2010/main" val="55818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327" y="184"/>
            <a:ext cx="2289133" cy="23511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396" y="184"/>
            <a:ext cx="2289133" cy="23511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139" y="184"/>
            <a:ext cx="2261719" cy="23511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469" y="184"/>
            <a:ext cx="2289133" cy="23511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540" y="184"/>
            <a:ext cx="2289133" cy="23511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97" y="2707368"/>
            <a:ext cx="5433355" cy="101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1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1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983" y="3722764"/>
            <a:ext cx="4643907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1888" y="2153354"/>
            <a:ext cx="2336675" cy="233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流程图: 过程 8"/>
          <p:cNvSpPr/>
          <p:nvPr/>
        </p:nvSpPr>
        <p:spPr>
          <a:xfrm>
            <a:off x="-121" y="2796977"/>
            <a:ext cx="12191390" cy="407173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327" y="43034"/>
            <a:ext cx="12191390" cy="4071739"/>
          </a:xfrm>
          <a:prstGeom prst="flowChartProcess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4D4D4D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7" y="4159214"/>
            <a:ext cx="12190942" cy="952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93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327" y="4317955"/>
            <a:ext cx="1219134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118929" y="2094564"/>
            <a:ext cx="5953289" cy="1457451"/>
          </a:xfrm>
        </p:spPr>
        <p:txBody>
          <a:bodyPr>
            <a:noAutofit/>
          </a:bodyPr>
          <a:lstStyle/>
          <a:p>
            <a:pPr algn="ctr"/>
            <a:r>
              <a:rPr lang="zh-CN" altLang="en-US" sz="7409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 pitchFamily="18" charset="0"/>
              </a:rPr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142033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289459" y="1302231"/>
            <a:ext cx="14485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存储优化之</a:t>
            </a:r>
            <a:r>
              <a:rPr lang="en-US" altLang="zh-CN" sz="3600" dirty="0" err="1"/>
              <a:t>Probuffer</a:t>
            </a:r>
            <a:r>
              <a:rPr lang="zh-CN" altLang="en-US" sz="3600" dirty="0"/>
              <a:t>序列化详解</a:t>
            </a:r>
            <a:endParaRPr lang="zh-CN" altLang="en-US" sz="14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621" y="5870444"/>
            <a:ext cx="209665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754" y="235339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99264" y="2738456"/>
            <a:ext cx="5818852" cy="1995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1 </a:t>
            </a:r>
            <a:r>
              <a:rPr lang="en-US" altLang="zh-CN" sz="1600" dirty="0" err="1"/>
              <a:t>json</a:t>
            </a:r>
            <a:r>
              <a:rPr lang="en-US" altLang="zh-CN" sz="1600" dirty="0"/>
              <a:t> xml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数据格式</a:t>
            </a:r>
            <a:r>
              <a:rPr lang="zh-CN" altLang="en-US" sz="1600" dirty="0" smtClean="0"/>
              <a:t>详解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2 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使用与对比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3 </a:t>
            </a:r>
            <a:r>
              <a:rPr lang="zh-CN" altLang="en-US" sz="1600" dirty="0"/>
              <a:t>原理详解，手写实现</a:t>
            </a:r>
            <a:r>
              <a:rPr lang="en-US" altLang="zh-CN" sz="1600" dirty="0" err="1"/>
              <a:t>protobuffer</a:t>
            </a:r>
            <a:r>
              <a:rPr lang="zh-CN" altLang="en-US" sz="1600" dirty="0"/>
              <a:t>存储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en-US" altLang="zh-CN" sz="1482" dirty="0" smtClean="0"/>
          </a:p>
          <a:p>
            <a:r>
              <a:rPr lang="en-US" altLang="zh-CN" sz="1482" dirty="0" smtClean="0"/>
              <a:t>20 : 05</a:t>
            </a:r>
            <a:r>
              <a:rPr lang="zh-CN" altLang="en-US" sz="1482" dirty="0" smtClean="0"/>
              <a:t/>
            </a:r>
            <a:br>
              <a:rPr lang="zh-CN" altLang="en-US" sz="1482" dirty="0" smtClean="0"/>
            </a:br>
            <a:endParaRPr lang="zh-CN" altLang="en-US" sz="1400" b="1" dirty="0"/>
          </a:p>
        </p:txBody>
      </p:sp>
      <p:sp>
        <p:nvSpPr>
          <p:cNvPr id="22" name="FLYING IMPRESSION FID FEIZHAO    qq:1964271550"/>
          <p:cNvSpPr/>
          <p:nvPr/>
        </p:nvSpPr>
        <p:spPr bwMode="auto">
          <a:xfrm>
            <a:off x="10131" y="6226296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79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0"/>
      <p:bldP spid="64" grpId="0"/>
      <p:bldP spid="51" grpId="0"/>
      <p:bldP spid="2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íŝlîḑé">
            <a:extLst>
              <a:ext uri="{FF2B5EF4-FFF2-40B4-BE49-F238E27FC236}">
                <a16:creationId xmlns="" xmlns:a16="http://schemas.microsoft.com/office/drawing/2014/main" id="{71FBCDB7-A784-49F6-982C-0E657C261630}"/>
              </a:ext>
            </a:extLst>
          </p:cNvPr>
          <p:cNvGrpSpPr/>
          <p:nvPr/>
        </p:nvGrpSpPr>
        <p:grpSpPr>
          <a:xfrm>
            <a:off x="673391" y="909561"/>
            <a:ext cx="10845218" cy="646296"/>
            <a:chOff x="673100" y="1228912"/>
            <a:chExt cx="10845800" cy="646331"/>
          </a:xfrm>
        </p:grpSpPr>
        <p:cxnSp>
          <p:nvCxnSpPr>
            <p:cNvPr id="9" name="直接连接符 8">
              <a:extLst>
                <a:ext uri="{FF2B5EF4-FFF2-40B4-BE49-F238E27FC236}">
                  <a16:creationId xmlns="" xmlns:a16="http://schemas.microsoft.com/office/drawing/2014/main" id="{FF717F27-AEFA-42AD-A144-267B78F03F8B}"/>
                </a:ext>
              </a:extLst>
            </p:cNvPr>
            <p:cNvCxnSpPr/>
            <p:nvPr/>
          </p:nvCxnSpPr>
          <p:spPr>
            <a:xfrm>
              <a:off x="673100" y="1552077"/>
              <a:ext cx="1084580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îSľïḓè">
              <a:extLst>
                <a:ext uri="{FF2B5EF4-FFF2-40B4-BE49-F238E27FC236}">
                  <a16:creationId xmlns="" xmlns:a16="http://schemas.microsoft.com/office/drawing/2014/main" id="{904C03C2-7596-4128-A9EC-4E5AB8FB10D9}"/>
                </a:ext>
              </a:extLst>
            </p:cNvPr>
            <p:cNvSpPr txBox="1"/>
            <p:nvPr/>
          </p:nvSpPr>
          <p:spPr>
            <a:xfrm>
              <a:off x="4563035" y="1228912"/>
              <a:ext cx="306593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8386" tIns="24193" rIns="48386" bIns="24193" anchor="ctr">
              <a:normAutofit/>
            </a:bodyPr>
            <a:lstStyle/>
            <a:p>
              <a:pPr algn="ctr"/>
              <a:r>
                <a:rPr lang="zh-CN" altLang="en-US" sz="1693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课程安排</a:t>
              </a:r>
              <a:endParaRPr lang="en-US" altLang="zh-CN" sz="1693" b="1" dirty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="" xmlns:a16="http://schemas.microsoft.com/office/drawing/2014/main" id="{B1845E35-C357-4BA9-84E6-45B55275665A}"/>
              </a:ext>
            </a:extLst>
          </p:cNvPr>
          <p:cNvGrpSpPr/>
          <p:nvPr/>
        </p:nvGrpSpPr>
        <p:grpSpPr>
          <a:xfrm>
            <a:off x="317292" y="1976477"/>
            <a:ext cx="11557414" cy="2883679"/>
            <a:chOff x="764694" y="5093240"/>
            <a:chExt cx="21841373" cy="5449620"/>
          </a:xfrm>
        </p:grpSpPr>
        <p:grpSp>
          <p:nvGrpSpPr>
            <p:cNvPr id="55" name="组合 54">
              <a:extLst>
                <a:ext uri="{FF2B5EF4-FFF2-40B4-BE49-F238E27FC236}">
                  <a16:creationId xmlns="" xmlns:a16="http://schemas.microsoft.com/office/drawing/2014/main" id="{EC7E5998-4C23-47CE-8FF8-01E931F4A869}"/>
                </a:ext>
              </a:extLst>
            </p:cNvPr>
            <p:cNvGrpSpPr/>
            <p:nvPr/>
          </p:nvGrpSpPr>
          <p:grpSpPr>
            <a:xfrm>
              <a:off x="764694" y="5093240"/>
              <a:ext cx="4890578" cy="5449620"/>
              <a:chOff x="1271967" y="5093240"/>
              <a:chExt cx="4890578" cy="5449620"/>
            </a:xfrm>
          </p:grpSpPr>
          <p:sp>
            <p:nvSpPr>
              <p:cNvPr id="36" name="ïṡļíḑê">
                <a:extLst>
                  <a:ext uri="{FF2B5EF4-FFF2-40B4-BE49-F238E27FC236}">
                    <a16:creationId xmlns="" xmlns:a16="http://schemas.microsoft.com/office/drawing/2014/main" id="{96644146-FD55-4412-807C-A9DA6D8F10E9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7" name="îṩľíḋe">
                <a:extLst>
                  <a:ext uri="{FF2B5EF4-FFF2-40B4-BE49-F238E27FC236}">
                    <a16:creationId xmlns="" xmlns:a16="http://schemas.microsoft.com/office/drawing/2014/main" id="{25F03D11-E6A2-46D7-9606-24C83CE9483D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8" name="í$ḷíďê">
                <a:extLst>
                  <a:ext uri="{FF2B5EF4-FFF2-40B4-BE49-F238E27FC236}">
                    <a16:creationId xmlns="" xmlns:a16="http://schemas.microsoft.com/office/drawing/2014/main" id="{EEB8D930-7F14-4A48-820F-ECBC99D506B6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9" name="直接连接符 38">
                <a:extLst>
                  <a:ext uri="{FF2B5EF4-FFF2-40B4-BE49-F238E27FC236}">
                    <a16:creationId xmlns="" xmlns:a16="http://schemas.microsoft.com/office/drawing/2014/main" id="{C531E749-6E6A-4588-A674-50C86EC618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iṡḻîdè">
                <a:extLst>
                  <a:ext uri="{FF2B5EF4-FFF2-40B4-BE49-F238E27FC236}">
                    <a16:creationId xmlns="" xmlns:a16="http://schemas.microsoft.com/office/drawing/2014/main" id="{C4D546B1-0C0A-4EB7-88D7-ECC1AB5D8115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01</a:t>
                </a:r>
              </a:p>
            </p:txBody>
          </p:sp>
          <p:sp>
            <p:nvSpPr>
              <p:cNvPr id="41" name="ï$1îḓè">
                <a:extLst>
                  <a:ext uri="{FF2B5EF4-FFF2-40B4-BE49-F238E27FC236}">
                    <a16:creationId xmlns="" xmlns:a16="http://schemas.microsoft.com/office/drawing/2014/main" id="{4E98EC80-1BFE-42B9-80D8-EE0B9132EA8A}"/>
                  </a:ext>
                </a:extLst>
              </p:cNvPr>
              <p:cNvSpPr txBox="1"/>
              <p:nvPr/>
            </p:nvSpPr>
            <p:spPr>
              <a:xfrm>
                <a:off x="1479223" y="7323049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defTabSz="645201"/>
                <a:r>
                  <a:rPr lang="en-US" altLang="zh-CN" sz="1693" b="1" dirty="0" err="1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Mmkv</a:t>
                </a:r>
                <a:r>
                  <a:rPr lang="zh-CN" altLang="en-US" sz="1693" b="1" dirty="0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介绍</a:t>
                </a:r>
              </a:p>
            </p:txBody>
          </p:sp>
        </p:grpSp>
        <p:grpSp>
          <p:nvGrpSpPr>
            <p:cNvPr id="65" name="组合 64">
              <a:extLst>
                <a:ext uri="{FF2B5EF4-FFF2-40B4-BE49-F238E27FC236}">
                  <a16:creationId xmlns="" xmlns:a16="http://schemas.microsoft.com/office/drawing/2014/main" id="{794F2E0C-1545-45C7-BDDC-08B2B73C56A0}"/>
                </a:ext>
              </a:extLst>
            </p:cNvPr>
            <p:cNvGrpSpPr/>
            <p:nvPr/>
          </p:nvGrpSpPr>
          <p:grpSpPr>
            <a:xfrm>
              <a:off x="6087815" y="5093240"/>
              <a:ext cx="5217722" cy="5449620"/>
              <a:chOff x="6087815" y="5093240"/>
              <a:chExt cx="5217722" cy="5449620"/>
            </a:xfrm>
          </p:grpSpPr>
          <p:sp>
            <p:nvSpPr>
              <p:cNvPr id="29" name="ïSḷîḓé">
                <a:extLst>
                  <a:ext uri="{FF2B5EF4-FFF2-40B4-BE49-F238E27FC236}">
                    <a16:creationId xmlns="" xmlns:a16="http://schemas.microsoft.com/office/drawing/2014/main" id="{FE038554-2D6A-4822-9A3C-CF3D7EAA8570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1" name="î$ļiḍè">
                <a:extLst>
                  <a:ext uri="{FF2B5EF4-FFF2-40B4-BE49-F238E27FC236}">
                    <a16:creationId xmlns="" xmlns:a16="http://schemas.microsoft.com/office/drawing/2014/main" id="{289423F1-8C42-447F-AF09-493D038537C1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2" name="iṩļïḓê">
                <a:extLst>
                  <a:ext uri="{FF2B5EF4-FFF2-40B4-BE49-F238E27FC236}">
                    <a16:creationId xmlns="" xmlns:a16="http://schemas.microsoft.com/office/drawing/2014/main" id="{BF1AA53E-BD3E-4A76-A54D-CAF1C95F36DD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="" xmlns:a16="http://schemas.microsoft.com/office/drawing/2014/main" id="{6F029590-4136-4DBA-9A62-44833A6397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šliḋè">
                <a:extLst>
                  <a:ext uri="{FF2B5EF4-FFF2-40B4-BE49-F238E27FC236}">
                    <a16:creationId xmlns="" xmlns:a16="http://schemas.microsoft.com/office/drawing/2014/main" id="{58217DFD-C0EF-4A30-BAAF-D624D0E34C04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02</a:t>
                </a:r>
              </a:p>
            </p:txBody>
          </p:sp>
          <p:sp>
            <p:nvSpPr>
              <p:cNvPr id="35" name="isľíḑè">
                <a:extLst>
                  <a:ext uri="{FF2B5EF4-FFF2-40B4-BE49-F238E27FC236}">
                    <a16:creationId xmlns="" xmlns:a16="http://schemas.microsoft.com/office/drawing/2014/main" id="{D4AEDC30-1F36-4598-8C8B-8F5AC9E4CFFF}"/>
                  </a:ext>
                </a:extLst>
              </p:cNvPr>
              <p:cNvSpPr txBox="1"/>
              <p:nvPr/>
            </p:nvSpPr>
            <p:spPr>
              <a:xfrm>
                <a:off x="6087815" y="7323049"/>
                <a:ext cx="521772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1693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Mmap</a:t>
                </a: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函数详解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56" name="组合 55">
              <a:extLst>
                <a:ext uri="{FF2B5EF4-FFF2-40B4-BE49-F238E27FC236}">
                  <a16:creationId xmlns="" xmlns:a16="http://schemas.microsoft.com/office/drawing/2014/main" id="{61BDEFEF-8C9B-40C6-A17E-9EADE48F06C1}"/>
                </a:ext>
              </a:extLst>
            </p:cNvPr>
            <p:cNvGrpSpPr/>
            <p:nvPr/>
          </p:nvGrpSpPr>
          <p:grpSpPr>
            <a:xfrm>
              <a:off x="12065224" y="5093240"/>
              <a:ext cx="4890578" cy="5449620"/>
              <a:chOff x="1271967" y="5093240"/>
              <a:chExt cx="4890578" cy="5449620"/>
            </a:xfrm>
          </p:grpSpPr>
          <p:sp>
            <p:nvSpPr>
              <p:cNvPr id="57" name="ïṡļíḑê">
                <a:extLst>
                  <a:ext uri="{FF2B5EF4-FFF2-40B4-BE49-F238E27FC236}">
                    <a16:creationId xmlns="" xmlns:a16="http://schemas.microsoft.com/office/drawing/2014/main" id="{3FF54F34-98A6-4A52-894D-C87D1BC26353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8" name="îṩľíḋe">
                <a:extLst>
                  <a:ext uri="{FF2B5EF4-FFF2-40B4-BE49-F238E27FC236}">
                    <a16:creationId xmlns="" xmlns:a16="http://schemas.microsoft.com/office/drawing/2014/main" id="{8E419898-AA93-4AD9-B887-8488A59F22CE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9" name="í$ḷíďê">
                <a:extLst>
                  <a:ext uri="{FF2B5EF4-FFF2-40B4-BE49-F238E27FC236}">
                    <a16:creationId xmlns="" xmlns:a16="http://schemas.microsoft.com/office/drawing/2014/main" id="{B19C0BE7-B27F-41B4-8680-3F5B6F21C850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60" name="直接连接符 59">
                <a:extLst>
                  <a:ext uri="{FF2B5EF4-FFF2-40B4-BE49-F238E27FC236}">
                    <a16:creationId xmlns="" xmlns:a16="http://schemas.microsoft.com/office/drawing/2014/main" id="{E4FE3D50-62C9-43F3-98AB-2FCE8F673A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iṡḻîdè">
                <a:extLst>
                  <a:ext uri="{FF2B5EF4-FFF2-40B4-BE49-F238E27FC236}">
                    <a16:creationId xmlns="" xmlns:a16="http://schemas.microsoft.com/office/drawing/2014/main" id="{79CC2581-102B-4E4C-A70D-D476C9CF9C0B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03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2" name="ï$1îḓè">
                <a:extLst>
                  <a:ext uri="{FF2B5EF4-FFF2-40B4-BE49-F238E27FC236}">
                    <a16:creationId xmlns="" xmlns:a16="http://schemas.microsoft.com/office/drawing/2014/main" id="{667E7836-260F-4EF5-A6E3-8A5A97769496}"/>
                  </a:ext>
                </a:extLst>
              </p:cNvPr>
              <p:cNvSpPr txBox="1"/>
              <p:nvPr/>
            </p:nvSpPr>
            <p:spPr>
              <a:xfrm>
                <a:off x="1432689" y="732944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手写</a:t>
                </a:r>
                <a:r>
                  <a:rPr lang="en-US" altLang="zh-CN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MMKV</a:t>
                </a:r>
              </a:p>
            </p:txBody>
          </p:sp>
        </p:grpSp>
        <p:grpSp>
          <p:nvGrpSpPr>
            <p:cNvPr id="66" name="组合 65">
              <a:extLst>
                <a:ext uri="{FF2B5EF4-FFF2-40B4-BE49-F238E27FC236}">
                  <a16:creationId xmlns="" xmlns:a16="http://schemas.microsoft.com/office/drawing/2014/main" id="{E5C1E59B-C89B-4CE3-89F5-025E540A1C7A}"/>
                </a:ext>
              </a:extLst>
            </p:cNvPr>
            <p:cNvGrpSpPr/>
            <p:nvPr/>
          </p:nvGrpSpPr>
          <p:grpSpPr>
            <a:xfrm>
              <a:off x="17715489" y="5093240"/>
              <a:ext cx="4890578" cy="5449620"/>
              <a:chOff x="6414959" y="5093240"/>
              <a:chExt cx="4890578" cy="5449620"/>
            </a:xfrm>
          </p:grpSpPr>
          <p:sp>
            <p:nvSpPr>
              <p:cNvPr id="67" name="ïSḷîḓé">
                <a:extLst>
                  <a:ext uri="{FF2B5EF4-FFF2-40B4-BE49-F238E27FC236}">
                    <a16:creationId xmlns="" xmlns:a16="http://schemas.microsoft.com/office/drawing/2014/main" id="{37B6E630-D3FF-44E3-84B7-3E67C5C35AE8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8" name="î$ļiḍè">
                <a:extLst>
                  <a:ext uri="{FF2B5EF4-FFF2-40B4-BE49-F238E27FC236}">
                    <a16:creationId xmlns="" xmlns:a16="http://schemas.microsoft.com/office/drawing/2014/main" id="{B3CE2CBD-7893-4A6F-98FD-DBDE6F045F1A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9" name="iṩļïḓê">
                <a:extLst>
                  <a:ext uri="{FF2B5EF4-FFF2-40B4-BE49-F238E27FC236}">
                    <a16:creationId xmlns="" xmlns:a16="http://schemas.microsoft.com/office/drawing/2014/main" id="{AA0F56B6-9808-4657-90CB-B314860D3238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="" xmlns:a16="http://schemas.microsoft.com/office/drawing/2014/main" id="{8EBF9698-666F-4D1B-B9D5-C299081929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išliḋè">
                <a:extLst>
                  <a:ext uri="{FF2B5EF4-FFF2-40B4-BE49-F238E27FC236}">
                    <a16:creationId xmlns="" xmlns:a16="http://schemas.microsoft.com/office/drawing/2014/main" id="{E26CFBD0-F0C7-478A-8E5A-6BCD6EC3B005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04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72" name="isľíḑè">
                <a:extLst>
                  <a:ext uri="{FF2B5EF4-FFF2-40B4-BE49-F238E27FC236}">
                    <a16:creationId xmlns="" xmlns:a16="http://schemas.microsoft.com/office/drawing/2014/main" id="{3E626D86-95AE-443C-9450-9640F1484F1D}"/>
                  </a:ext>
                </a:extLst>
              </p:cNvPr>
              <p:cNvSpPr txBox="1"/>
              <p:nvPr/>
            </p:nvSpPr>
            <p:spPr>
              <a:xfrm>
                <a:off x="6533544" y="737392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课程总结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42" name="PA_矩形 60"/>
          <p:cNvSpPr/>
          <p:nvPr>
            <p:custDataLst>
              <p:tags r:id="rId1"/>
            </p:custDataLst>
          </p:nvPr>
        </p:nvSpPr>
        <p:spPr>
          <a:xfrm>
            <a:off x="741819" y="4036633"/>
            <a:ext cx="2166932" cy="33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5201">
              <a:lnSpc>
                <a:spcPct val="150000"/>
              </a:lnSpc>
            </a:pP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Mmkv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介绍与</a:t>
            </a: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SharePreence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缺点</a:t>
            </a:r>
            <a:endParaRPr lang="en-US" altLang="zh-CN" sz="1058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3893823" y="4075618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en-US" altLang="zh-CN" sz="1693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Mmap</a:t>
            </a: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映射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4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6866776" y="4308826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整型编码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计算长度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写入方式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5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9905897" y="4034270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3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81644" y="1799500"/>
            <a:ext cx="1560042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927690" y="4360274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优势 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800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存储优势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8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31" y="1727140"/>
            <a:ext cx="1048702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9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响应优势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122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2" y="1512072"/>
            <a:ext cx="1003935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94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环境配置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109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</a:t>
            </a:r>
            <a:r>
              <a:rPr lang="zh-CN" altLang="en-US" sz="3493" dirty="0"/>
              <a:t>一</a:t>
            </a:r>
            <a:r>
              <a:rPr lang="en-US" altLang="zh-CN" sz="3493" dirty="0" smtClean="0"/>
              <a:t>(window)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365" y="1160505"/>
            <a:ext cx="814387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5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环境配置二</a:t>
            </a:r>
            <a:r>
              <a:rPr lang="en-US" altLang="zh-CN" sz="3493" dirty="0" smtClean="0"/>
              <a:t>(</a:t>
            </a:r>
            <a:r>
              <a:rPr lang="zh-CN" altLang="en-US" sz="3493" dirty="0" smtClean="0"/>
              <a:t>代码编写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133" y="2343503"/>
            <a:ext cx="9067625" cy="25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6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318</Words>
  <Application>Microsoft Office PowerPoint</Application>
  <PresentationFormat>宽屏</PresentationFormat>
  <Paragraphs>154</Paragraphs>
  <Slides>19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Calibri</vt:lpstr>
      <vt:lpstr>Calibri Light</vt:lpstr>
      <vt:lpstr>黑体</vt:lpstr>
      <vt:lpstr>思源黑体 CN Bold</vt:lpstr>
      <vt:lpstr>思源黑体 CN Medium</vt:lpstr>
      <vt:lpstr>思源黑体 CN Normal</vt:lpstr>
      <vt:lpstr>宋体</vt:lpstr>
      <vt:lpstr>微软雅黑</vt:lpstr>
      <vt:lpstr>Arial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Protobuffer 存储优势 </vt:lpstr>
      <vt:lpstr>Protobuffer 响应优势 </vt:lpstr>
      <vt:lpstr>PowerPoint 演示文稿</vt:lpstr>
      <vt:lpstr>环境配置一(window)</vt:lpstr>
      <vt:lpstr>环境配置二(代码编写)</vt:lpstr>
      <vt:lpstr>环境配置三(Android平台)</vt:lpstr>
      <vt:lpstr>PowerPoint 演示文稿</vt:lpstr>
      <vt:lpstr>ProtoBuffer为何如此高效</vt:lpstr>
      <vt:lpstr>什么是Varint </vt:lpstr>
      <vt:lpstr>看客户端300如何编码</vt:lpstr>
      <vt:lpstr>看服务端300如何解码</vt:lpstr>
      <vt:lpstr>PowerPoint 演示文稿</vt:lpstr>
      <vt:lpstr>什么是Varint </vt:lpstr>
      <vt:lpstr>PowerPoint 演示文稿</vt:lpstr>
      <vt:lpstr>谢谢观看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Windows 用户</cp:lastModifiedBy>
  <cp:revision>1002</cp:revision>
  <dcterms:created xsi:type="dcterms:W3CDTF">2016-12-28T11:29:00Z</dcterms:created>
  <dcterms:modified xsi:type="dcterms:W3CDTF">2020-10-11T11:31:39Z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