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99" r:id="rId3"/>
    <p:sldId id="500" r:id="rId5"/>
    <p:sldId id="501" r:id="rId6"/>
    <p:sldId id="502" r:id="rId7"/>
    <p:sldId id="532" r:id="rId8"/>
    <p:sldId id="548" r:id="rId9"/>
    <p:sldId id="549" r:id="rId10"/>
    <p:sldId id="550" r:id="rId11"/>
    <p:sldId id="519" r:id="rId12"/>
    <p:sldId id="508" r:id="rId13"/>
    <p:sldId id="483" r:id="rId14"/>
    <p:sldId id="280" r:id="rId15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030"/>
    <a:srgbClr val="EB5F56"/>
    <a:srgbClr val="364555"/>
    <a:srgbClr val="F36D7A"/>
    <a:srgbClr val="33C3AB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154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1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003087" y="261476"/>
            <a:ext cx="22047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文件加密过程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28" y="1515996"/>
            <a:ext cx="10457143" cy="40190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003087" y="261476"/>
            <a:ext cx="22047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文件解密过程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06" y="1137920"/>
            <a:ext cx="10057143" cy="49523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860040" y="2874010"/>
            <a:ext cx="72713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APK安全优化之APK加固防反编译实战</a:t>
            </a:r>
            <a:endParaRPr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363182"/>
            <a:ext cx="5518785" cy="678574"/>
            <a:chOff x="1878908" y="2616819"/>
            <a:chExt cx="551878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476440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APK文件如何反编译</a:t>
              </a:r>
              <a:endParaRPr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266842"/>
            <a:ext cx="8338185" cy="678574"/>
            <a:chOff x="1878908" y="4239809"/>
            <a:chExt cx="8338185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758380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AES加密算法让你的项目无法被反编译</a:t>
              </a:r>
              <a:endParaRPr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306157"/>
            <a:ext cx="8705850" cy="678574"/>
            <a:chOff x="7196185" y="2616819"/>
            <a:chExt cx="870585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795147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APK加固原理</a:t>
              </a:r>
              <a:endParaRPr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46" name="FLYING IMPRESSION FID FEIZHAO    qq:1964271550"/>
          <p:cNvGrpSpPr/>
          <p:nvPr>
            <p:custDataLst>
              <p:tags r:id="rId4"/>
            </p:custDataLst>
          </p:nvPr>
        </p:nvGrpSpPr>
        <p:grpSpPr>
          <a:xfrm>
            <a:off x="2360025" y="5192672"/>
            <a:ext cx="6604635" cy="678574"/>
            <a:chOff x="7196185" y="4239809"/>
            <a:chExt cx="6604635" cy="678574"/>
          </a:xfrm>
        </p:grpSpPr>
        <p:sp>
          <p:nvSpPr>
            <p:cNvPr id="47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4239809"/>
              <a:ext cx="678574" cy="678574"/>
            </a:xfrm>
            <a:prstGeom prst="roundRect">
              <a:avLst/>
            </a:prstGeom>
            <a:solidFill>
              <a:srgbClr val="33C3AB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FLYING IMPRESSION FID FEIZHAO    qq:1964271550"/>
            <p:cNvSpPr txBox="1"/>
            <p:nvPr/>
          </p:nvSpPr>
          <p:spPr>
            <a:xfrm>
              <a:off x="7950565" y="4347124"/>
              <a:ext cx="585025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APK加固实战</a:t>
              </a:r>
              <a:endParaRPr sz="2400" dirty="0">
                <a:solidFill>
                  <a:srgbClr val="33C3A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365989" y="261476"/>
            <a:ext cx="1478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反编译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圆角矩形 4"/>
          <p:cNvSpPr/>
          <p:nvPr/>
        </p:nvSpPr>
        <p:spPr>
          <a:xfrm>
            <a:off x="1249680" y="1318895"/>
            <a:ext cx="123063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70025" y="138557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</a:t>
            </a:r>
            <a:endParaRPr 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63725" y="2053590"/>
            <a:ext cx="594233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APK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文件尾缀改成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zip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文件，然后进行解压获取到里面的文件。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249680" y="2900045"/>
            <a:ext cx="123063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470025" y="296672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第二步</a:t>
            </a:r>
            <a:endParaRPr 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63725" y="3634740"/>
            <a:ext cx="695071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classes.dex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文件转变为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jar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包，然后使用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jd_gui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工具打开查看里面的内容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6156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533" y="4465003"/>
            <a:ext cx="84963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222989" y="261476"/>
            <a:ext cx="3764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如何让你的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能够防止反编译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圆角矩形 4"/>
          <p:cNvSpPr/>
          <p:nvPr/>
        </p:nvSpPr>
        <p:spPr>
          <a:xfrm>
            <a:off x="1258570" y="1318895"/>
            <a:ext cx="109855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70025" y="138557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加固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83940" y="3195320"/>
            <a:ext cx="52120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rPr>
              <a:t>加固的目标是什么？</a:t>
            </a:r>
            <a:endParaRPr lang="zh-CN" altLang="en-US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93465" y="2162810"/>
            <a:ext cx="29768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rPr>
              <a:t>什么加固？</a:t>
            </a:r>
            <a:endParaRPr lang="zh-CN" altLang="en-US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93465" y="4341495"/>
            <a:ext cx="52120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rPr>
              <a:t>加固后需要解固嘛？</a:t>
            </a:r>
            <a:endParaRPr lang="zh-CN" altLang="en-US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111989" y="261476"/>
            <a:ext cx="1986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加固的思路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 bwMode="auto">
          <a:xfrm>
            <a:off x="1797051" y="1824395"/>
            <a:ext cx="1349375" cy="977900"/>
          </a:xfrm>
          <a:prstGeom prst="roundRect">
            <a:avLst/>
          </a:prstGeom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APK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圆角矩形 14"/>
          <p:cNvSpPr/>
          <p:nvPr/>
        </p:nvSpPr>
        <p:spPr bwMode="auto">
          <a:xfrm>
            <a:off x="8347075" y="5296258"/>
            <a:ext cx="933450" cy="977900"/>
          </a:xfrm>
          <a:prstGeom prst="roundRect">
            <a:avLst/>
          </a:prstGeom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zh-CN" dirty="0">
              <a:solidFill>
                <a:schemeClr val="tx1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  </a:t>
            </a:r>
            <a:r>
              <a:rPr lang="en-US" altLang="zh-CN" dirty="0">
                <a:solidFill>
                  <a:srgbClr val="3AB2EF"/>
                </a:solidFill>
              </a:rPr>
              <a:t>APK</a:t>
            </a:r>
            <a:endParaRPr lang="zh-CN" altLang="en-US" dirty="0">
              <a:solidFill>
                <a:srgbClr val="3AB2EF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057650" y="2116495"/>
            <a:ext cx="1117600" cy="387350"/>
          </a:xfrm>
          <a:prstGeom prst="rect">
            <a:avLst/>
          </a:prstGeom>
          <a:solidFill>
            <a:srgbClr val="D9D9D9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  dex1(</a:t>
            </a:r>
            <a:r>
              <a:rPr lang="zh-CN" altLang="en-US" dirty="0">
                <a:solidFill>
                  <a:schemeClr val="tx1"/>
                </a:solidFill>
              </a:rPr>
              <a:t>源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335338" y="4069120"/>
            <a:ext cx="1117600" cy="387350"/>
          </a:xfrm>
          <a:prstGeom prst="rect">
            <a:avLst/>
          </a:prstGeom>
          <a:solidFill>
            <a:srgbClr val="3AB2EF"/>
          </a:solidFill>
          <a:ln>
            <a:solidFill>
              <a:srgbClr val="7CCEF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  dex2(</a:t>
            </a:r>
            <a:r>
              <a:rPr lang="zh-CN" altLang="en-US" dirty="0">
                <a:solidFill>
                  <a:schemeClr val="tx1"/>
                </a:solidFill>
              </a:rPr>
              <a:t>壳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4"/>
          <p:cNvCxnSpPr>
            <a:cxnSpLocks noChangeShapeType="1"/>
            <a:stCxn id="13" idx="3"/>
            <a:endCxn id="16" idx="1"/>
          </p:cNvCxnSpPr>
          <p:nvPr/>
        </p:nvCxnSpPr>
        <p:spPr bwMode="auto">
          <a:xfrm flipV="1">
            <a:off x="3146426" y="2319061"/>
            <a:ext cx="911225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直接箭头连接符 21"/>
          <p:cNvCxnSpPr>
            <a:cxnSpLocks noChangeShapeType="1"/>
            <a:stCxn id="17" idx="3"/>
          </p:cNvCxnSpPr>
          <p:nvPr/>
        </p:nvCxnSpPr>
        <p:spPr bwMode="auto">
          <a:xfrm>
            <a:off x="4452938" y="4271686"/>
            <a:ext cx="11303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矩形 27"/>
          <p:cNvSpPr>
            <a:spLocks noChangeArrowheads="1"/>
          </p:cNvSpPr>
          <p:nvPr/>
        </p:nvSpPr>
        <p:spPr bwMode="auto">
          <a:xfrm>
            <a:off x="5583238" y="3777021"/>
            <a:ext cx="914400" cy="460375"/>
          </a:xfrm>
          <a:prstGeom prst="rect">
            <a:avLst/>
          </a:prstGeom>
          <a:solidFill>
            <a:srgbClr val="3AB2EF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 bwMode="auto">
          <a:xfrm>
            <a:off x="5583238" y="4237396"/>
            <a:ext cx="914400" cy="4667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22" name="TextBox 30"/>
          <p:cNvSpPr txBox="1">
            <a:spLocks noChangeArrowheads="1"/>
          </p:cNvSpPr>
          <p:nvPr/>
        </p:nvSpPr>
        <p:spPr bwMode="auto">
          <a:xfrm>
            <a:off x="4879423" y="3834965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/>
              <a:t>新</a:t>
            </a:r>
            <a:r>
              <a:rPr lang="en-US" altLang="zh-CN"/>
              <a:t>dex</a:t>
            </a:r>
            <a:endParaRPr lang="zh-CN" altLang="en-US"/>
          </a:p>
        </p:txBody>
      </p:sp>
      <p:sp>
        <p:nvSpPr>
          <p:cNvPr id="24" name="矩形 32"/>
          <p:cNvSpPr>
            <a:spLocks noChangeArrowheads="1"/>
          </p:cNvSpPr>
          <p:nvPr/>
        </p:nvSpPr>
        <p:spPr bwMode="auto">
          <a:xfrm>
            <a:off x="8305800" y="4237395"/>
            <a:ext cx="1016000" cy="4381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/>
              <a:t>    签名</a:t>
            </a:r>
            <a:endParaRPr lang="zh-CN" altLang="en-US"/>
          </a:p>
        </p:txBody>
      </p:sp>
      <p:cxnSp>
        <p:nvCxnSpPr>
          <p:cNvPr id="25" name="直接箭头连接符 36"/>
          <p:cNvCxnSpPr>
            <a:cxnSpLocks noChangeShapeType="1"/>
            <a:stCxn id="24" idx="2"/>
            <a:endCxn id="15" idx="0"/>
          </p:cNvCxnSpPr>
          <p:nvPr/>
        </p:nvCxnSpPr>
        <p:spPr bwMode="auto">
          <a:xfrm>
            <a:off x="8813800" y="4684436"/>
            <a:ext cx="0" cy="62103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矩形 25"/>
          <p:cNvSpPr/>
          <p:nvPr/>
        </p:nvSpPr>
        <p:spPr bwMode="auto">
          <a:xfrm>
            <a:off x="1928813" y="2298740"/>
            <a:ext cx="1117600" cy="387350"/>
          </a:xfrm>
          <a:prstGeom prst="rect">
            <a:avLst/>
          </a:prstGeom>
          <a:solidFill>
            <a:srgbClr val="D9D9D9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  dex1(</a:t>
            </a:r>
            <a:r>
              <a:rPr lang="zh-CN" altLang="en-US" dirty="0">
                <a:solidFill>
                  <a:schemeClr val="tx1"/>
                </a:solidFill>
              </a:rPr>
              <a:t>源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7" name="圆角矩形 26"/>
          <p:cNvSpPr/>
          <p:nvPr/>
        </p:nvSpPr>
        <p:spPr bwMode="auto">
          <a:xfrm>
            <a:off x="5453063" y="1770420"/>
            <a:ext cx="1350962" cy="977900"/>
          </a:xfrm>
          <a:prstGeom prst="roundRect">
            <a:avLst/>
          </a:prstGeom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APK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8" name="TextBox 25"/>
          <p:cNvSpPr txBox="1">
            <a:spLocks noChangeArrowheads="1"/>
          </p:cNvSpPr>
          <p:nvPr/>
        </p:nvSpPr>
        <p:spPr bwMode="auto">
          <a:xfrm>
            <a:off x="5175250" y="210220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/>
              <a:t>+</a:t>
            </a:r>
            <a:endParaRPr lang="zh-CN" altLang="en-US"/>
          </a:p>
        </p:txBody>
      </p:sp>
      <p:sp>
        <p:nvSpPr>
          <p:cNvPr id="29" name="圆角矩形 28"/>
          <p:cNvSpPr/>
          <p:nvPr/>
        </p:nvSpPr>
        <p:spPr bwMode="auto">
          <a:xfrm>
            <a:off x="8139114" y="1732320"/>
            <a:ext cx="1349375" cy="1627188"/>
          </a:xfrm>
          <a:prstGeom prst="roundRect">
            <a:avLst/>
          </a:prstGeom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schemeClr val="tx1"/>
                </a:solidFill>
              </a:rPr>
              <a:t>APK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0" name="肘形连接符 29"/>
          <p:cNvCxnSpPr>
            <a:cxnSpLocks noChangeShapeType="1"/>
          </p:cNvCxnSpPr>
          <p:nvPr/>
        </p:nvCxnSpPr>
        <p:spPr bwMode="auto">
          <a:xfrm flipV="1">
            <a:off x="6497638" y="2776895"/>
            <a:ext cx="1808162" cy="148590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矩形 27"/>
          <p:cNvSpPr>
            <a:spLocks noChangeArrowheads="1"/>
          </p:cNvSpPr>
          <p:nvPr/>
        </p:nvSpPr>
        <p:spPr bwMode="auto">
          <a:xfrm>
            <a:off x="8407400" y="2360971"/>
            <a:ext cx="914400" cy="460375"/>
          </a:xfrm>
          <a:prstGeom prst="rect">
            <a:avLst/>
          </a:prstGeom>
          <a:solidFill>
            <a:srgbClr val="3AB2EF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 bwMode="auto">
          <a:xfrm>
            <a:off x="8407400" y="2821346"/>
            <a:ext cx="914400" cy="4667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cxnSp>
        <p:nvCxnSpPr>
          <p:cNvPr id="33" name="直接箭头连接符 32"/>
          <p:cNvCxnSpPr>
            <a:cxnSpLocks noChangeShapeType="1"/>
            <a:stCxn id="27" idx="3"/>
          </p:cNvCxnSpPr>
          <p:nvPr/>
        </p:nvCxnSpPr>
        <p:spPr bwMode="auto">
          <a:xfrm>
            <a:off x="6804025" y="2268260"/>
            <a:ext cx="133508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形状 44"/>
          <p:cNvCxnSpPr>
            <a:cxnSpLocks noChangeShapeType="1"/>
            <a:stCxn id="16" idx="2"/>
            <a:endCxn id="20" idx="0"/>
          </p:cNvCxnSpPr>
          <p:nvPr/>
        </p:nvCxnSpPr>
        <p:spPr bwMode="auto">
          <a:xfrm rot="5400000" flipV="1">
            <a:off x="4692015" y="2437130"/>
            <a:ext cx="1273175" cy="1424305"/>
          </a:xfrm>
          <a:prstGeom prst="bentConnector3">
            <a:avLst>
              <a:gd name="adj1" fmla="val 50025"/>
            </a:avLst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直接箭头连接符 34"/>
          <p:cNvCxnSpPr>
            <a:cxnSpLocks noChangeShapeType="1"/>
            <a:stCxn id="29" idx="2"/>
            <a:endCxn id="24" idx="0"/>
          </p:cNvCxnSpPr>
          <p:nvPr/>
        </p:nvCxnSpPr>
        <p:spPr bwMode="auto">
          <a:xfrm flipH="1">
            <a:off x="8813800" y="3368399"/>
            <a:ext cx="635" cy="87757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椭圆形标注 3"/>
          <p:cNvSpPr/>
          <p:nvPr/>
        </p:nvSpPr>
        <p:spPr>
          <a:xfrm>
            <a:off x="3244850" y="2915070"/>
            <a:ext cx="914400" cy="612648"/>
          </a:xfrm>
          <a:prstGeom prst="wedgeEllipseCallout">
            <a:avLst>
              <a:gd name="adj1" fmla="val 94792"/>
              <a:gd name="adj2" fmla="val -26119"/>
            </a:avLst>
          </a:prstGeom>
          <a:noFill/>
          <a:ln>
            <a:solidFill>
              <a:srgbClr val="00B0F0"/>
            </a:solidFill>
          </a:ln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endParaRPr lang="zh-CN" altLang="en-US" sz="54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88127" y="3013988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AES</a:t>
            </a:r>
            <a:r>
              <a:rPr lang="zh-CN" altLang="en-US" dirty="0"/>
              <a:t>加密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163637" y="1015365"/>
            <a:ext cx="9610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通过将非核心的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文件进行暴露来达到保护核心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文件的目的。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 bldLvl="0" animBg="1"/>
      <p:bldP spid="17" grpId="0" bldLvl="0" animBg="1"/>
      <p:bldP spid="20" grpId="0" bldLvl="0" animBg="1"/>
      <p:bldP spid="21" grpId="0" bldLvl="0" animBg="1"/>
      <p:bldP spid="22" grpId="0"/>
      <p:bldP spid="27" grpId="0" bldLvl="0" animBg="1"/>
      <p:bldP spid="28" grpId="0"/>
      <p:bldP spid="29" grpId="0" bldLvl="0" animBg="1"/>
      <p:bldP spid="31" grpId="0" bldLvl="0" animBg="1"/>
      <p:bldP spid="3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857989" y="261476"/>
            <a:ext cx="2494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加固的基本原理</a:t>
            </a:r>
            <a:endParaRPr lang="en-US" alt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3"/>
          <p:cNvSpPr txBox="1"/>
          <p:nvPr/>
        </p:nvSpPr>
        <p:spPr>
          <a:xfrm>
            <a:off x="1369695" y="1945640"/>
            <a:ext cx="921067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defTabSz="852805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加壳是在原来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的基础上加一层保护壳，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文件修改了就需要重新打包，否则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安装不了。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852805">
              <a:lnSpc>
                <a:spcPct val="150000"/>
              </a:lnSpc>
              <a:buFont typeface="Wingdings" panose="05000000000000000000" charset="0"/>
              <a:buChar char="u"/>
            </a:pP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852805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加固的目的是保护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，直接的说就是对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文件进行操作，对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文件动手脚，必须知道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文件是什么，能否直接动刀子。要了解什么是源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？什么是壳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？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 defTabSz="852805">
              <a:lnSpc>
                <a:spcPct val="150000"/>
              </a:lnSpc>
              <a:buFont typeface="Wingdings" panose="05000000000000000000" charset="0"/>
              <a:buChar char="u"/>
            </a:pP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 defTabSz="852805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加壳后的文件是不能直接用的，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文件是加密的，所以我们需要对他进行解密，解密后的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dex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文件如何加载？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857989" y="261476"/>
            <a:ext cx="2494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文件的打包流程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8" name="图片 28" descr="apk构建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955" y="913765"/>
            <a:ext cx="4276725" cy="5831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506007" y="261476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问题总结</a:t>
            </a:r>
            <a:endParaRPr 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1544605" y="1582893"/>
            <a:ext cx="4108450" cy="369252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>
              <a:lnSpc>
                <a:spcPct val="200000"/>
              </a:lnSpc>
              <a:buClr>
                <a:srgbClr val="0D0D0D"/>
              </a:buClr>
              <a:buFont typeface="Wingdings" panose="05000000000000000000" charset="0"/>
              <a:buChar char="u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如何达到加密效果？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0D0D0D"/>
              </a:buClr>
              <a:buFont typeface="Wingdings" panose="05000000000000000000" charset="0"/>
              <a:buChar char="u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为什么是两个系列的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0D0D0D"/>
              </a:buClr>
              <a:buFont typeface="Wingdings" panose="05000000000000000000" charset="0"/>
              <a:buChar char="u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壳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怎么来的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0D0D0D"/>
              </a:buClr>
              <a:buFont typeface="Wingdings" panose="05000000000000000000" charset="0"/>
              <a:buChar char="u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壳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如何保护源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0D0D0D"/>
              </a:buClr>
              <a:buFont typeface="Wingdings" panose="05000000000000000000" charset="0"/>
              <a:buChar char="u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如何签名？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0D0D0D"/>
              </a:buClr>
              <a:buFont typeface="Wingdings" panose="05000000000000000000" charset="0"/>
              <a:buChar char="u"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如何运行新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dex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（如何脱壳）？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buClr>
                <a:srgbClr val="0D0D0D"/>
              </a:buClr>
              <a:buFont typeface="Wingdings" panose="05000000000000000000" charset="0"/>
              <a:buChar char="u"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WPS 演示</Application>
  <PresentationFormat>宽屏</PresentationFormat>
  <Paragraphs>103</Paragraphs>
  <Slides>12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Calibri</vt:lpstr>
      <vt:lpstr>Wingdings</vt:lpstr>
      <vt:lpstr>Arial Unicode MS</vt:lpstr>
      <vt:lpstr>Calibri Light</vt:lpstr>
      <vt:lpstr>Calibri</vt:lpstr>
      <vt:lpstr>Arial Narrow</vt:lpstr>
      <vt:lpstr>Arial Unicode MS</vt:lpstr>
      <vt:lpstr>方正兰亭超细黑简体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955</cp:revision>
  <dcterms:created xsi:type="dcterms:W3CDTF">2016-12-28T11:29:00Z</dcterms:created>
  <dcterms:modified xsi:type="dcterms:W3CDTF">2020-09-28T12:23:14Z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