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9" r:id="rId3"/>
    <p:sldId id="500" r:id="rId5"/>
    <p:sldId id="501" r:id="rId6"/>
    <p:sldId id="502" r:id="rId7"/>
    <p:sldId id="508" r:id="rId8"/>
    <p:sldId id="483" r:id="rId9"/>
    <p:sldId id="484" r:id="rId10"/>
    <p:sldId id="509" r:id="rId11"/>
    <p:sldId id="485" r:id="rId12"/>
    <p:sldId id="482" r:id="rId13"/>
    <p:sldId id="510" r:id="rId14"/>
    <p:sldId id="511" r:id="rId15"/>
    <p:sldId id="513" r:id="rId16"/>
    <p:sldId id="512" r:id="rId17"/>
    <p:sldId id="28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555"/>
    <a:srgbClr val="F36D7A"/>
    <a:srgbClr val="33C3AB"/>
    <a:srgbClr val="FCB030"/>
    <a:srgbClr val="EB5F56"/>
    <a:srgbClr val="E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90" d="100"/>
          <a:sy n="90" d="100"/>
        </p:scale>
        <p:origin x="204" y="648"/>
      </p:cViewPr>
      <p:guideLst>
        <p:guide orient="horz" pos="2104"/>
        <p:guide pos="3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057F-C503-4354-B656-01B5AEED57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DE23D-E1A6-4E23-893A-432587B374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FF070B"/>
              </a:gs>
              <a:gs pos="100000">
                <a:srgbClr val="E5008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6"/>
          <p:cNvSpPr txBox="1"/>
          <p:nvPr userDrawn="1"/>
        </p:nvSpPr>
        <p:spPr>
          <a:xfrm>
            <a:off x="3020404" y="5190809"/>
            <a:ext cx="2560832" cy="625171"/>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关注微信公众号查看使用教程和免费领取图标、模板</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582" y="3850122"/>
            <a:ext cx="1993173" cy="1993173"/>
          </a:xfrm>
          <a:prstGeom prst="rect">
            <a:avLst/>
          </a:prstGeom>
        </p:spPr>
      </p:pic>
      <p:grpSp>
        <p:nvGrpSpPr>
          <p:cNvPr id="10" name="组合 9"/>
          <p:cNvGrpSpPr/>
          <p:nvPr userDrawn="1"/>
        </p:nvGrpSpPr>
        <p:grpSpPr>
          <a:xfrm>
            <a:off x="6585601" y="3794362"/>
            <a:ext cx="4875773" cy="636304"/>
            <a:chOff x="721513" y="4633411"/>
            <a:chExt cx="4875773" cy="636304"/>
          </a:xfrm>
        </p:grpSpPr>
        <p:sp>
          <p:nvSpPr>
            <p:cNvPr id="11" name="椭圆 10"/>
            <p:cNvSpPr/>
            <p:nvPr/>
          </p:nvSpPr>
          <p:spPr>
            <a:xfrm>
              <a:off x="721513" y="463341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12" name="Group 4"/>
            <p:cNvGrpSpPr>
              <a:grpSpLocks noChangeAspect="1"/>
            </p:cNvGrpSpPr>
            <p:nvPr/>
          </p:nvGrpSpPr>
          <p:grpSpPr bwMode="auto">
            <a:xfrm>
              <a:off x="893071" y="4788474"/>
              <a:ext cx="293189" cy="334051"/>
              <a:chOff x="1807" y="2337"/>
              <a:chExt cx="574" cy="654"/>
            </a:xfrm>
            <a:solidFill>
              <a:schemeClr val="bg1"/>
            </a:solidFill>
          </p:grpSpPr>
          <p:sp>
            <p:nvSpPr>
              <p:cNvPr id="14" name="Freeform 5"/>
              <p:cNvSpPr/>
              <p:nvPr/>
            </p:nvSpPr>
            <p:spPr bwMode="auto">
              <a:xfrm>
                <a:off x="1852" y="2337"/>
                <a:ext cx="529" cy="654"/>
              </a:xfrm>
              <a:custGeom>
                <a:avLst/>
                <a:gdLst>
                  <a:gd name="T0" fmla="*/ 2355 w 2387"/>
                  <a:gd name="T1" fmla="*/ 0 h 2947"/>
                  <a:gd name="T2" fmla="*/ 2386 w 2387"/>
                  <a:gd name="T3" fmla="*/ 811 h 2947"/>
                  <a:gd name="T4" fmla="*/ 2343 w 2387"/>
                  <a:gd name="T5" fmla="*/ 855 h 2947"/>
                  <a:gd name="T6" fmla="*/ 2327 w 2387"/>
                  <a:gd name="T7" fmla="*/ 855 h 2947"/>
                  <a:gd name="T8" fmla="*/ 2284 w 2387"/>
                  <a:gd name="T9" fmla="*/ 821 h 2947"/>
                  <a:gd name="T10" fmla="*/ 2097 w 2387"/>
                  <a:gd name="T11" fmla="*/ 406 h 2947"/>
                  <a:gd name="T12" fmla="*/ 1770 w 2387"/>
                  <a:gd name="T13" fmla="*/ 306 h 2947"/>
                  <a:gd name="T14" fmla="*/ 1504 w 2387"/>
                  <a:gd name="T15" fmla="*/ 306 h 2947"/>
                  <a:gd name="T16" fmla="*/ 1462 w 2387"/>
                  <a:gd name="T17" fmla="*/ 349 h 2947"/>
                  <a:gd name="T18" fmla="*/ 1462 w 2387"/>
                  <a:gd name="T19" fmla="*/ 2484 h 2947"/>
                  <a:gd name="T20" fmla="*/ 1524 w 2387"/>
                  <a:gd name="T21" fmla="*/ 2780 h 2947"/>
                  <a:gd name="T22" fmla="*/ 1527 w 2387"/>
                  <a:gd name="T23" fmla="*/ 2784 h 2947"/>
                  <a:gd name="T24" fmla="*/ 1766 w 2387"/>
                  <a:gd name="T25" fmla="*/ 2862 h 2947"/>
                  <a:gd name="T26" fmla="*/ 1806 w 2387"/>
                  <a:gd name="T27" fmla="*/ 2905 h 2947"/>
                  <a:gd name="T28" fmla="*/ 1763 w 2387"/>
                  <a:gd name="T29" fmla="*/ 2947 h 2947"/>
                  <a:gd name="T30" fmla="*/ 639 w 2387"/>
                  <a:gd name="T31" fmla="*/ 2947 h 2947"/>
                  <a:gd name="T32" fmla="*/ 597 w 2387"/>
                  <a:gd name="T33" fmla="*/ 2905 h 2947"/>
                  <a:gd name="T34" fmla="*/ 636 w 2387"/>
                  <a:gd name="T35" fmla="*/ 2862 h 2947"/>
                  <a:gd name="T36" fmla="*/ 859 w 2387"/>
                  <a:gd name="T37" fmla="*/ 2769 h 2947"/>
                  <a:gd name="T38" fmla="*/ 865 w 2387"/>
                  <a:gd name="T39" fmla="*/ 2762 h 2947"/>
                  <a:gd name="T40" fmla="*/ 926 w 2387"/>
                  <a:gd name="T41" fmla="*/ 2433 h 2947"/>
                  <a:gd name="T42" fmla="*/ 926 w 2387"/>
                  <a:gd name="T43" fmla="*/ 349 h 2947"/>
                  <a:gd name="T44" fmla="*/ 883 w 2387"/>
                  <a:gd name="T45" fmla="*/ 306 h 2947"/>
                  <a:gd name="T46" fmla="*/ 618 w 2387"/>
                  <a:gd name="T47" fmla="*/ 306 h 2947"/>
                  <a:gd name="T48" fmla="*/ 292 w 2387"/>
                  <a:gd name="T49" fmla="*/ 405 h 2947"/>
                  <a:gd name="T50" fmla="*/ 290 w 2387"/>
                  <a:gd name="T51" fmla="*/ 406 h 2947"/>
                  <a:gd name="T52" fmla="*/ 103 w 2387"/>
                  <a:gd name="T53" fmla="*/ 819 h 2947"/>
                  <a:gd name="T54" fmla="*/ 61 w 2387"/>
                  <a:gd name="T55" fmla="*/ 854 h 2947"/>
                  <a:gd name="T56" fmla="*/ 44 w 2387"/>
                  <a:gd name="T57" fmla="*/ 854 h 2947"/>
                  <a:gd name="T58" fmla="*/ 2 w 2387"/>
                  <a:gd name="T59" fmla="*/ 809 h 2947"/>
                  <a:gd name="T60" fmla="*/ 31 w 2387"/>
                  <a:gd name="T61" fmla="*/ 41 h 2947"/>
                  <a:gd name="T62" fmla="*/ 74 w 2387"/>
                  <a:gd name="T63" fmla="*/ 0 h 2947"/>
                  <a:gd name="T64" fmla="*/ 2355 w 2387"/>
                  <a:gd name="T65" fmla="*/ 0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7" h="2947">
                    <a:moveTo>
                      <a:pt x="2355" y="0"/>
                    </a:moveTo>
                    <a:cubicBezTo>
                      <a:pt x="2386" y="811"/>
                      <a:pt x="2386" y="811"/>
                      <a:pt x="2386" y="811"/>
                    </a:cubicBezTo>
                    <a:cubicBezTo>
                      <a:pt x="2387" y="836"/>
                      <a:pt x="2368" y="855"/>
                      <a:pt x="2343" y="855"/>
                    </a:cubicBezTo>
                    <a:cubicBezTo>
                      <a:pt x="2327" y="855"/>
                      <a:pt x="2327" y="855"/>
                      <a:pt x="2327" y="855"/>
                    </a:cubicBezTo>
                    <a:cubicBezTo>
                      <a:pt x="2305" y="855"/>
                      <a:pt x="2289" y="840"/>
                      <a:pt x="2284" y="821"/>
                    </a:cubicBezTo>
                    <a:cubicBezTo>
                      <a:pt x="2241" y="608"/>
                      <a:pt x="2179" y="470"/>
                      <a:pt x="2097" y="406"/>
                    </a:cubicBezTo>
                    <a:cubicBezTo>
                      <a:pt x="2022" y="339"/>
                      <a:pt x="2007" y="306"/>
                      <a:pt x="1770" y="306"/>
                    </a:cubicBezTo>
                    <a:cubicBezTo>
                      <a:pt x="1504" y="306"/>
                      <a:pt x="1504" y="306"/>
                      <a:pt x="1504" y="306"/>
                    </a:cubicBezTo>
                    <a:cubicBezTo>
                      <a:pt x="1480" y="306"/>
                      <a:pt x="1462" y="326"/>
                      <a:pt x="1462" y="349"/>
                    </a:cubicBezTo>
                    <a:cubicBezTo>
                      <a:pt x="1462" y="2484"/>
                      <a:pt x="1462" y="2484"/>
                      <a:pt x="1462" y="2484"/>
                    </a:cubicBezTo>
                    <a:cubicBezTo>
                      <a:pt x="1462" y="2638"/>
                      <a:pt x="1483" y="2736"/>
                      <a:pt x="1524" y="2780"/>
                    </a:cubicBezTo>
                    <a:cubicBezTo>
                      <a:pt x="1527" y="2784"/>
                      <a:pt x="1527" y="2784"/>
                      <a:pt x="1527" y="2784"/>
                    </a:cubicBezTo>
                    <a:cubicBezTo>
                      <a:pt x="1575" y="2823"/>
                      <a:pt x="1640" y="2849"/>
                      <a:pt x="1766" y="2862"/>
                    </a:cubicBezTo>
                    <a:cubicBezTo>
                      <a:pt x="1789" y="2864"/>
                      <a:pt x="1806" y="2884"/>
                      <a:pt x="1806" y="2905"/>
                    </a:cubicBezTo>
                    <a:cubicBezTo>
                      <a:pt x="1806" y="2929"/>
                      <a:pt x="1786" y="2947"/>
                      <a:pt x="1763" y="2947"/>
                    </a:cubicBezTo>
                    <a:cubicBezTo>
                      <a:pt x="639" y="2947"/>
                      <a:pt x="639" y="2947"/>
                      <a:pt x="639" y="2947"/>
                    </a:cubicBezTo>
                    <a:cubicBezTo>
                      <a:pt x="615" y="2947"/>
                      <a:pt x="597" y="2928"/>
                      <a:pt x="597" y="2905"/>
                    </a:cubicBezTo>
                    <a:cubicBezTo>
                      <a:pt x="597" y="2882"/>
                      <a:pt x="613" y="2864"/>
                      <a:pt x="636" y="2862"/>
                    </a:cubicBezTo>
                    <a:cubicBezTo>
                      <a:pt x="762" y="2849"/>
                      <a:pt x="823" y="2818"/>
                      <a:pt x="859" y="2769"/>
                    </a:cubicBezTo>
                    <a:cubicBezTo>
                      <a:pt x="860" y="2767"/>
                      <a:pt x="862" y="2764"/>
                      <a:pt x="865" y="2762"/>
                    </a:cubicBezTo>
                    <a:cubicBezTo>
                      <a:pt x="906" y="2726"/>
                      <a:pt x="926" y="2617"/>
                      <a:pt x="926" y="2433"/>
                    </a:cubicBezTo>
                    <a:cubicBezTo>
                      <a:pt x="926" y="349"/>
                      <a:pt x="926" y="349"/>
                      <a:pt x="926" y="349"/>
                    </a:cubicBezTo>
                    <a:cubicBezTo>
                      <a:pt x="926" y="324"/>
                      <a:pt x="906" y="306"/>
                      <a:pt x="883" y="306"/>
                    </a:cubicBezTo>
                    <a:cubicBezTo>
                      <a:pt x="618" y="306"/>
                      <a:pt x="618" y="306"/>
                      <a:pt x="618" y="306"/>
                    </a:cubicBezTo>
                    <a:cubicBezTo>
                      <a:pt x="382" y="306"/>
                      <a:pt x="366" y="339"/>
                      <a:pt x="292" y="405"/>
                    </a:cubicBezTo>
                    <a:cubicBezTo>
                      <a:pt x="290" y="406"/>
                      <a:pt x="290" y="406"/>
                      <a:pt x="290" y="406"/>
                    </a:cubicBezTo>
                    <a:cubicBezTo>
                      <a:pt x="208" y="470"/>
                      <a:pt x="146" y="608"/>
                      <a:pt x="103" y="819"/>
                    </a:cubicBezTo>
                    <a:cubicBezTo>
                      <a:pt x="98" y="839"/>
                      <a:pt x="82" y="854"/>
                      <a:pt x="61" y="854"/>
                    </a:cubicBezTo>
                    <a:cubicBezTo>
                      <a:pt x="44" y="854"/>
                      <a:pt x="44" y="854"/>
                      <a:pt x="44" y="854"/>
                    </a:cubicBezTo>
                    <a:cubicBezTo>
                      <a:pt x="20" y="854"/>
                      <a:pt x="0" y="834"/>
                      <a:pt x="2" y="809"/>
                    </a:cubicBezTo>
                    <a:cubicBezTo>
                      <a:pt x="31" y="41"/>
                      <a:pt x="31" y="41"/>
                      <a:pt x="31" y="41"/>
                    </a:cubicBezTo>
                    <a:cubicBezTo>
                      <a:pt x="33" y="18"/>
                      <a:pt x="51" y="0"/>
                      <a:pt x="74" y="0"/>
                    </a:cubicBezTo>
                    <a:cubicBezTo>
                      <a:pt x="2355" y="0"/>
                      <a:pt x="2355" y="0"/>
                      <a:pt x="23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sp>
            <p:nvSpPr>
              <p:cNvPr id="15" name="Freeform 6"/>
              <p:cNvSpPr/>
              <p:nvPr/>
            </p:nvSpPr>
            <p:spPr bwMode="auto">
              <a:xfrm>
                <a:off x="1807" y="2770"/>
                <a:ext cx="179" cy="221"/>
              </a:xfrm>
              <a:custGeom>
                <a:avLst/>
                <a:gdLst>
                  <a:gd name="T0" fmla="*/ 798 w 808"/>
                  <a:gd name="T1" fmla="*/ 2 h 998"/>
                  <a:gd name="T2" fmla="*/ 808 w 808"/>
                  <a:gd name="T3" fmla="*/ 276 h 998"/>
                  <a:gd name="T4" fmla="*/ 793 w 808"/>
                  <a:gd name="T5" fmla="*/ 290 h 998"/>
                  <a:gd name="T6" fmla="*/ 788 w 808"/>
                  <a:gd name="T7" fmla="*/ 290 h 998"/>
                  <a:gd name="T8" fmla="*/ 773 w 808"/>
                  <a:gd name="T9" fmla="*/ 279 h 998"/>
                  <a:gd name="T10" fmla="*/ 709 w 808"/>
                  <a:gd name="T11" fmla="*/ 140 h 998"/>
                  <a:gd name="T12" fmla="*/ 598 w 808"/>
                  <a:gd name="T13" fmla="*/ 105 h 998"/>
                  <a:gd name="T14" fmla="*/ 508 w 808"/>
                  <a:gd name="T15" fmla="*/ 105 h 998"/>
                  <a:gd name="T16" fmla="*/ 493 w 808"/>
                  <a:gd name="T17" fmla="*/ 120 h 998"/>
                  <a:gd name="T18" fmla="*/ 493 w 808"/>
                  <a:gd name="T19" fmla="*/ 841 h 998"/>
                  <a:gd name="T20" fmla="*/ 514 w 808"/>
                  <a:gd name="T21" fmla="*/ 941 h 998"/>
                  <a:gd name="T22" fmla="*/ 516 w 808"/>
                  <a:gd name="T23" fmla="*/ 942 h 998"/>
                  <a:gd name="T24" fmla="*/ 596 w 808"/>
                  <a:gd name="T25" fmla="*/ 969 h 998"/>
                  <a:gd name="T26" fmla="*/ 609 w 808"/>
                  <a:gd name="T27" fmla="*/ 983 h 998"/>
                  <a:gd name="T28" fmla="*/ 595 w 808"/>
                  <a:gd name="T29" fmla="*/ 998 h 998"/>
                  <a:gd name="T30" fmla="*/ 215 w 808"/>
                  <a:gd name="T31" fmla="*/ 998 h 998"/>
                  <a:gd name="T32" fmla="*/ 200 w 808"/>
                  <a:gd name="T33" fmla="*/ 983 h 998"/>
                  <a:gd name="T34" fmla="*/ 213 w 808"/>
                  <a:gd name="T35" fmla="*/ 969 h 998"/>
                  <a:gd name="T36" fmla="*/ 288 w 808"/>
                  <a:gd name="T37" fmla="*/ 937 h 998"/>
                  <a:gd name="T38" fmla="*/ 290 w 808"/>
                  <a:gd name="T39" fmla="*/ 936 h 998"/>
                  <a:gd name="T40" fmla="*/ 311 w 808"/>
                  <a:gd name="T41" fmla="*/ 824 h 998"/>
                  <a:gd name="T42" fmla="*/ 311 w 808"/>
                  <a:gd name="T43" fmla="*/ 122 h 998"/>
                  <a:gd name="T44" fmla="*/ 297 w 808"/>
                  <a:gd name="T45" fmla="*/ 107 h 998"/>
                  <a:gd name="T46" fmla="*/ 206 w 808"/>
                  <a:gd name="T47" fmla="*/ 107 h 998"/>
                  <a:gd name="T48" fmla="*/ 97 w 808"/>
                  <a:gd name="T49" fmla="*/ 140 h 998"/>
                  <a:gd name="T50" fmla="*/ 34 w 808"/>
                  <a:gd name="T51" fmla="*/ 279 h 998"/>
                  <a:gd name="T52" fmla="*/ 20 w 808"/>
                  <a:gd name="T53" fmla="*/ 290 h 998"/>
                  <a:gd name="T54" fmla="*/ 15 w 808"/>
                  <a:gd name="T55" fmla="*/ 290 h 998"/>
                  <a:gd name="T56" fmla="*/ 0 w 808"/>
                  <a:gd name="T57" fmla="*/ 276 h 998"/>
                  <a:gd name="T58" fmla="*/ 10 w 808"/>
                  <a:gd name="T59" fmla="*/ 15 h 998"/>
                  <a:gd name="T60" fmla="*/ 25 w 808"/>
                  <a:gd name="T61" fmla="*/ 0 h 998"/>
                  <a:gd name="T62" fmla="*/ 798 w 808"/>
                  <a:gd name="T63" fmla="*/ 0 h 998"/>
                  <a:gd name="T64" fmla="*/ 798 w 808"/>
                  <a:gd name="T65" fmla="*/ 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998">
                    <a:moveTo>
                      <a:pt x="798" y="2"/>
                    </a:moveTo>
                    <a:cubicBezTo>
                      <a:pt x="808" y="276"/>
                      <a:pt x="808" y="276"/>
                      <a:pt x="808" y="276"/>
                    </a:cubicBezTo>
                    <a:cubicBezTo>
                      <a:pt x="808" y="284"/>
                      <a:pt x="801" y="290"/>
                      <a:pt x="793" y="290"/>
                    </a:cubicBezTo>
                    <a:cubicBezTo>
                      <a:pt x="788" y="290"/>
                      <a:pt x="788" y="290"/>
                      <a:pt x="788" y="290"/>
                    </a:cubicBezTo>
                    <a:cubicBezTo>
                      <a:pt x="782" y="290"/>
                      <a:pt x="775" y="285"/>
                      <a:pt x="773" y="279"/>
                    </a:cubicBezTo>
                    <a:cubicBezTo>
                      <a:pt x="759" y="207"/>
                      <a:pt x="737" y="161"/>
                      <a:pt x="709" y="140"/>
                    </a:cubicBezTo>
                    <a:cubicBezTo>
                      <a:pt x="683" y="117"/>
                      <a:pt x="678" y="105"/>
                      <a:pt x="598" y="105"/>
                    </a:cubicBezTo>
                    <a:cubicBezTo>
                      <a:pt x="508" y="105"/>
                      <a:pt x="508" y="105"/>
                      <a:pt x="508" y="105"/>
                    </a:cubicBezTo>
                    <a:cubicBezTo>
                      <a:pt x="500" y="105"/>
                      <a:pt x="493" y="112"/>
                      <a:pt x="493" y="120"/>
                    </a:cubicBezTo>
                    <a:cubicBezTo>
                      <a:pt x="493" y="841"/>
                      <a:pt x="493" y="841"/>
                      <a:pt x="493" y="841"/>
                    </a:cubicBezTo>
                    <a:cubicBezTo>
                      <a:pt x="493" y="893"/>
                      <a:pt x="500" y="926"/>
                      <a:pt x="514" y="941"/>
                    </a:cubicBezTo>
                    <a:cubicBezTo>
                      <a:pt x="516" y="942"/>
                      <a:pt x="516" y="942"/>
                      <a:pt x="516" y="942"/>
                    </a:cubicBezTo>
                    <a:cubicBezTo>
                      <a:pt x="532" y="956"/>
                      <a:pt x="554" y="965"/>
                      <a:pt x="596" y="969"/>
                    </a:cubicBezTo>
                    <a:cubicBezTo>
                      <a:pt x="605" y="970"/>
                      <a:pt x="609" y="975"/>
                      <a:pt x="609" y="983"/>
                    </a:cubicBezTo>
                    <a:cubicBezTo>
                      <a:pt x="609" y="992"/>
                      <a:pt x="603" y="998"/>
                      <a:pt x="595" y="998"/>
                    </a:cubicBezTo>
                    <a:cubicBezTo>
                      <a:pt x="215" y="998"/>
                      <a:pt x="215" y="998"/>
                      <a:pt x="215" y="998"/>
                    </a:cubicBezTo>
                    <a:cubicBezTo>
                      <a:pt x="206" y="998"/>
                      <a:pt x="200" y="992"/>
                      <a:pt x="200" y="983"/>
                    </a:cubicBezTo>
                    <a:cubicBezTo>
                      <a:pt x="200" y="975"/>
                      <a:pt x="206" y="970"/>
                      <a:pt x="213" y="969"/>
                    </a:cubicBezTo>
                    <a:cubicBezTo>
                      <a:pt x="256" y="964"/>
                      <a:pt x="277" y="954"/>
                      <a:pt x="288" y="937"/>
                    </a:cubicBezTo>
                    <a:cubicBezTo>
                      <a:pt x="288" y="936"/>
                      <a:pt x="290" y="936"/>
                      <a:pt x="290" y="936"/>
                    </a:cubicBezTo>
                    <a:cubicBezTo>
                      <a:pt x="303" y="923"/>
                      <a:pt x="311" y="887"/>
                      <a:pt x="311" y="824"/>
                    </a:cubicBezTo>
                    <a:cubicBezTo>
                      <a:pt x="311" y="122"/>
                      <a:pt x="311" y="122"/>
                      <a:pt x="311" y="122"/>
                    </a:cubicBezTo>
                    <a:cubicBezTo>
                      <a:pt x="311" y="113"/>
                      <a:pt x="305" y="107"/>
                      <a:pt x="297" y="107"/>
                    </a:cubicBezTo>
                    <a:cubicBezTo>
                      <a:pt x="206" y="107"/>
                      <a:pt x="206" y="107"/>
                      <a:pt x="206" y="107"/>
                    </a:cubicBezTo>
                    <a:cubicBezTo>
                      <a:pt x="126" y="107"/>
                      <a:pt x="121" y="118"/>
                      <a:pt x="97" y="140"/>
                    </a:cubicBezTo>
                    <a:cubicBezTo>
                      <a:pt x="69" y="161"/>
                      <a:pt x="48" y="207"/>
                      <a:pt x="34" y="279"/>
                    </a:cubicBezTo>
                    <a:cubicBezTo>
                      <a:pt x="33" y="285"/>
                      <a:pt x="26" y="290"/>
                      <a:pt x="20" y="290"/>
                    </a:cubicBezTo>
                    <a:cubicBezTo>
                      <a:pt x="15" y="290"/>
                      <a:pt x="15" y="290"/>
                      <a:pt x="15" y="290"/>
                    </a:cubicBezTo>
                    <a:cubicBezTo>
                      <a:pt x="7" y="290"/>
                      <a:pt x="0" y="284"/>
                      <a:pt x="0" y="276"/>
                    </a:cubicBezTo>
                    <a:cubicBezTo>
                      <a:pt x="10" y="15"/>
                      <a:pt x="10" y="15"/>
                      <a:pt x="10" y="15"/>
                    </a:cubicBezTo>
                    <a:cubicBezTo>
                      <a:pt x="10" y="7"/>
                      <a:pt x="16" y="0"/>
                      <a:pt x="25" y="0"/>
                    </a:cubicBezTo>
                    <a:cubicBezTo>
                      <a:pt x="798" y="0"/>
                      <a:pt x="798" y="0"/>
                      <a:pt x="798" y="0"/>
                    </a:cubicBezTo>
                    <a:cubicBezTo>
                      <a:pt x="798" y="2"/>
                      <a:pt x="798" y="2"/>
                      <a:pt x="79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grpSp>
        <p:sp>
          <p:nvSpPr>
            <p:cNvPr id="13" name="文本框 12"/>
            <p:cNvSpPr txBox="1"/>
            <p:nvPr/>
          </p:nvSpPr>
          <p:spPr>
            <a:xfrm>
              <a:off x="1485040" y="474644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字体</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微软雅黑，商用请自行购买。</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userDrawn="1"/>
        </p:nvGrpSpPr>
        <p:grpSpPr>
          <a:xfrm>
            <a:off x="6585601" y="2404534"/>
            <a:ext cx="4875773" cy="636304"/>
            <a:chOff x="721513" y="3784751"/>
            <a:chExt cx="4875773" cy="636304"/>
          </a:xfrm>
        </p:grpSpPr>
        <p:grpSp>
          <p:nvGrpSpPr>
            <p:cNvPr id="17" name="Group 13"/>
            <p:cNvGrpSpPr>
              <a:grpSpLocks noChangeAspect="1"/>
            </p:cNvGrpSpPr>
            <p:nvPr/>
          </p:nvGrpSpPr>
          <p:grpSpPr bwMode="auto">
            <a:xfrm>
              <a:off x="851381" y="3914439"/>
              <a:ext cx="376569" cy="376929"/>
              <a:chOff x="4850" y="777"/>
              <a:chExt cx="1045" cy="1046"/>
            </a:xfrm>
            <a:solidFill>
              <a:schemeClr val="bg1"/>
            </a:solidFill>
          </p:grpSpPr>
          <p:sp>
            <p:nvSpPr>
              <p:cNvPr id="20" name="Freeform 14"/>
              <p:cNvSpPr/>
              <p:nvPr/>
            </p:nvSpPr>
            <p:spPr bwMode="auto">
              <a:xfrm>
                <a:off x="5532" y="785"/>
                <a:ext cx="354" cy="356"/>
              </a:xfrm>
              <a:custGeom>
                <a:avLst/>
                <a:gdLst>
                  <a:gd name="T0" fmla="*/ 894 w 990"/>
                  <a:gd name="T1" fmla="*/ 469 h 994"/>
                  <a:gd name="T2" fmla="*/ 521 w 990"/>
                  <a:gd name="T3" fmla="*/ 96 h 994"/>
                  <a:gd name="T4" fmla="*/ 184 w 990"/>
                  <a:gd name="T5" fmla="*/ 98 h 994"/>
                  <a:gd name="T6" fmla="*/ 0 w 990"/>
                  <a:gd name="T7" fmla="*/ 282 h 994"/>
                  <a:gd name="T8" fmla="*/ 712 w 990"/>
                  <a:gd name="T9" fmla="*/ 994 h 994"/>
                  <a:gd name="T10" fmla="*/ 894 w 990"/>
                  <a:gd name="T11" fmla="*/ 813 h 994"/>
                  <a:gd name="T12" fmla="*/ 894 w 990"/>
                  <a:gd name="T13" fmla="*/ 469 h 994"/>
                  <a:gd name="T14" fmla="*/ 894 w 990"/>
                  <a:gd name="T15" fmla="*/ 469 h 994"/>
                  <a:gd name="T16" fmla="*/ 894 w 990"/>
                  <a:gd name="T17" fmla="*/ 469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994">
                    <a:moveTo>
                      <a:pt x="894" y="469"/>
                    </a:moveTo>
                    <a:cubicBezTo>
                      <a:pt x="521" y="96"/>
                      <a:pt x="521" y="96"/>
                      <a:pt x="521" y="96"/>
                    </a:cubicBezTo>
                    <a:cubicBezTo>
                      <a:pt x="426" y="0"/>
                      <a:pt x="280" y="2"/>
                      <a:pt x="184" y="98"/>
                    </a:cubicBezTo>
                    <a:cubicBezTo>
                      <a:pt x="0" y="282"/>
                      <a:pt x="0" y="282"/>
                      <a:pt x="0" y="282"/>
                    </a:cubicBezTo>
                    <a:cubicBezTo>
                      <a:pt x="712" y="994"/>
                      <a:pt x="712" y="994"/>
                      <a:pt x="712" y="994"/>
                    </a:cubicBezTo>
                    <a:cubicBezTo>
                      <a:pt x="894" y="813"/>
                      <a:pt x="894" y="813"/>
                      <a:pt x="894" y="813"/>
                    </a:cubicBezTo>
                    <a:cubicBezTo>
                      <a:pt x="990" y="715"/>
                      <a:pt x="987" y="564"/>
                      <a:pt x="894" y="469"/>
                    </a:cubicBezTo>
                    <a:cubicBezTo>
                      <a:pt x="894" y="469"/>
                      <a:pt x="894" y="469"/>
                      <a:pt x="894" y="469"/>
                    </a:cubicBezTo>
                    <a:cubicBezTo>
                      <a:pt x="894" y="469"/>
                      <a:pt x="894" y="469"/>
                      <a:pt x="894" y="4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5"/>
              <p:cNvSpPr/>
              <p:nvPr/>
            </p:nvSpPr>
            <p:spPr bwMode="auto">
              <a:xfrm>
                <a:off x="4869" y="1498"/>
                <a:ext cx="304" cy="309"/>
              </a:xfrm>
              <a:custGeom>
                <a:avLst/>
                <a:gdLst>
                  <a:gd name="T0" fmla="*/ 146 w 851"/>
                  <a:gd name="T1" fmla="*/ 0 h 861"/>
                  <a:gd name="T2" fmla="*/ 0 w 851"/>
                  <a:gd name="T3" fmla="*/ 672 h 861"/>
                  <a:gd name="T4" fmla="*/ 0 w 851"/>
                  <a:gd name="T5" fmla="*/ 677 h 861"/>
                  <a:gd name="T6" fmla="*/ 48 w 851"/>
                  <a:gd name="T7" fmla="*/ 808 h 861"/>
                  <a:gd name="T8" fmla="*/ 177 w 851"/>
                  <a:gd name="T9" fmla="*/ 856 h 861"/>
                  <a:gd name="T10" fmla="*/ 182 w 851"/>
                  <a:gd name="T11" fmla="*/ 856 h 861"/>
                  <a:gd name="T12" fmla="*/ 851 w 851"/>
                  <a:gd name="T13" fmla="*/ 708 h 861"/>
                  <a:gd name="T14" fmla="*/ 146 w 851"/>
                  <a:gd name="T15" fmla="*/ 0 h 861"/>
                  <a:gd name="T16" fmla="*/ 146 w 851"/>
                  <a:gd name="T17" fmla="*/ 0 h 861"/>
                  <a:gd name="T18" fmla="*/ 146 w 851"/>
                  <a:gd name="T1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861">
                    <a:moveTo>
                      <a:pt x="146" y="0"/>
                    </a:moveTo>
                    <a:cubicBezTo>
                      <a:pt x="110" y="53"/>
                      <a:pt x="63" y="282"/>
                      <a:pt x="0" y="672"/>
                    </a:cubicBezTo>
                    <a:cubicBezTo>
                      <a:pt x="0" y="677"/>
                      <a:pt x="0" y="677"/>
                      <a:pt x="0" y="677"/>
                    </a:cubicBezTo>
                    <a:cubicBezTo>
                      <a:pt x="0" y="725"/>
                      <a:pt x="17" y="772"/>
                      <a:pt x="48" y="808"/>
                    </a:cubicBezTo>
                    <a:cubicBezTo>
                      <a:pt x="77" y="844"/>
                      <a:pt x="132" y="861"/>
                      <a:pt x="177" y="856"/>
                    </a:cubicBezTo>
                    <a:cubicBezTo>
                      <a:pt x="182" y="856"/>
                      <a:pt x="182" y="856"/>
                      <a:pt x="182" y="856"/>
                    </a:cubicBezTo>
                    <a:cubicBezTo>
                      <a:pt x="557" y="796"/>
                      <a:pt x="782" y="749"/>
                      <a:pt x="851" y="708"/>
                    </a:cubicBezTo>
                    <a:cubicBezTo>
                      <a:pt x="146" y="0"/>
                      <a:pt x="146" y="0"/>
                      <a:pt x="146" y="0"/>
                    </a:cubicBezTo>
                    <a:cubicBezTo>
                      <a:pt x="146" y="0"/>
                      <a:pt x="146" y="0"/>
                      <a:pt x="146" y="0"/>
                    </a:cubicBezTo>
                    <a:cubicBezTo>
                      <a:pt x="146" y="0"/>
                      <a:pt x="14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16"/>
              <p:cNvSpPr/>
              <p:nvPr/>
            </p:nvSpPr>
            <p:spPr bwMode="auto">
              <a:xfrm>
                <a:off x="4952" y="916"/>
                <a:ext cx="816" cy="805"/>
              </a:xfrm>
              <a:custGeom>
                <a:avLst/>
                <a:gdLst>
                  <a:gd name="T0" fmla="*/ 803 w 816"/>
                  <a:gd name="T1" fmla="*/ 255 h 805"/>
                  <a:gd name="T2" fmla="*/ 549 w 816"/>
                  <a:gd name="T3" fmla="*/ 0 h 805"/>
                  <a:gd name="T4" fmla="*/ 421 w 816"/>
                  <a:gd name="T5" fmla="*/ 128 h 805"/>
                  <a:gd name="T6" fmla="*/ 421 w 816"/>
                  <a:gd name="T7" fmla="*/ 128 h 805"/>
                  <a:gd name="T8" fmla="*/ 166 w 816"/>
                  <a:gd name="T9" fmla="*/ 383 h 805"/>
                  <a:gd name="T10" fmla="*/ 166 w 816"/>
                  <a:gd name="T11" fmla="*/ 383 h 805"/>
                  <a:gd name="T12" fmla="*/ 0 w 816"/>
                  <a:gd name="T13" fmla="*/ 550 h 805"/>
                  <a:gd name="T14" fmla="*/ 255 w 816"/>
                  <a:gd name="T15" fmla="*/ 805 h 805"/>
                  <a:gd name="T16" fmla="*/ 317 w 816"/>
                  <a:gd name="T17" fmla="*/ 742 h 805"/>
                  <a:gd name="T18" fmla="*/ 317 w 816"/>
                  <a:gd name="T19" fmla="*/ 742 h 805"/>
                  <a:gd name="T20" fmla="*/ 687 w 816"/>
                  <a:gd name="T21" fmla="*/ 372 h 805"/>
                  <a:gd name="T22" fmla="*/ 816 w 816"/>
                  <a:gd name="T23" fmla="*/ 244 h 805"/>
                  <a:gd name="T24" fmla="*/ 803 w 816"/>
                  <a:gd name="T25" fmla="*/ 255 h 805"/>
                  <a:gd name="T26" fmla="*/ 803 w 816"/>
                  <a:gd name="T27" fmla="*/ 25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6" h="805">
                    <a:moveTo>
                      <a:pt x="803" y="255"/>
                    </a:moveTo>
                    <a:lnTo>
                      <a:pt x="549" y="0"/>
                    </a:lnTo>
                    <a:lnTo>
                      <a:pt x="421" y="128"/>
                    </a:lnTo>
                    <a:lnTo>
                      <a:pt x="421" y="128"/>
                    </a:lnTo>
                    <a:lnTo>
                      <a:pt x="166" y="383"/>
                    </a:lnTo>
                    <a:lnTo>
                      <a:pt x="166" y="383"/>
                    </a:lnTo>
                    <a:lnTo>
                      <a:pt x="0" y="550"/>
                    </a:lnTo>
                    <a:lnTo>
                      <a:pt x="255" y="805"/>
                    </a:lnTo>
                    <a:lnTo>
                      <a:pt x="317" y="742"/>
                    </a:lnTo>
                    <a:lnTo>
                      <a:pt x="317" y="742"/>
                    </a:lnTo>
                    <a:lnTo>
                      <a:pt x="687" y="372"/>
                    </a:lnTo>
                    <a:lnTo>
                      <a:pt x="816" y="244"/>
                    </a:lnTo>
                    <a:lnTo>
                      <a:pt x="803" y="255"/>
                    </a:lnTo>
                    <a:lnTo>
                      <a:pt x="80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17"/>
              <p:cNvSpPr/>
              <p:nvPr/>
            </p:nvSpPr>
            <p:spPr bwMode="auto">
              <a:xfrm>
                <a:off x="4850" y="777"/>
                <a:ext cx="493" cy="492"/>
              </a:xfrm>
              <a:custGeom>
                <a:avLst/>
                <a:gdLst>
                  <a:gd name="T0" fmla="*/ 810 w 1379"/>
                  <a:gd name="T1" fmla="*/ 96 h 1375"/>
                  <a:gd name="T2" fmla="*/ 473 w 1379"/>
                  <a:gd name="T3" fmla="*/ 96 h 1375"/>
                  <a:gd name="T4" fmla="*/ 96 w 1379"/>
                  <a:gd name="T5" fmla="*/ 476 h 1375"/>
                  <a:gd name="T6" fmla="*/ 100 w 1379"/>
                  <a:gd name="T7" fmla="*/ 808 h 1375"/>
                  <a:gd name="T8" fmla="*/ 225 w 1379"/>
                  <a:gd name="T9" fmla="*/ 932 h 1375"/>
                  <a:gd name="T10" fmla="*/ 607 w 1379"/>
                  <a:gd name="T11" fmla="*/ 550 h 1375"/>
                  <a:gd name="T12" fmla="*/ 693 w 1379"/>
                  <a:gd name="T13" fmla="*/ 550 h 1375"/>
                  <a:gd name="T14" fmla="*/ 693 w 1379"/>
                  <a:gd name="T15" fmla="*/ 636 h 1375"/>
                  <a:gd name="T16" fmla="*/ 311 w 1379"/>
                  <a:gd name="T17" fmla="*/ 1018 h 1375"/>
                  <a:gd name="T18" fmla="*/ 456 w 1379"/>
                  <a:gd name="T19" fmla="*/ 1164 h 1375"/>
                  <a:gd name="T20" fmla="*/ 839 w 1379"/>
                  <a:gd name="T21" fmla="*/ 782 h 1375"/>
                  <a:gd name="T22" fmla="*/ 925 w 1379"/>
                  <a:gd name="T23" fmla="*/ 782 h 1375"/>
                  <a:gd name="T24" fmla="*/ 925 w 1379"/>
                  <a:gd name="T25" fmla="*/ 868 h 1375"/>
                  <a:gd name="T26" fmla="*/ 543 w 1379"/>
                  <a:gd name="T27" fmla="*/ 1250 h 1375"/>
                  <a:gd name="T28" fmla="*/ 667 w 1379"/>
                  <a:gd name="T29" fmla="*/ 1375 h 1375"/>
                  <a:gd name="T30" fmla="*/ 1379 w 1379"/>
                  <a:gd name="T31" fmla="*/ 662 h 1375"/>
                  <a:gd name="T32" fmla="*/ 810 w 1379"/>
                  <a:gd name="T33" fmla="*/ 96 h 1375"/>
                  <a:gd name="T34" fmla="*/ 810 w 1379"/>
                  <a:gd name="T35" fmla="*/ 96 h 1375"/>
                  <a:gd name="T36" fmla="*/ 810 w 1379"/>
                  <a:gd name="T37" fmla="*/ 9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375">
                    <a:moveTo>
                      <a:pt x="810" y="96"/>
                    </a:moveTo>
                    <a:cubicBezTo>
                      <a:pt x="715" y="0"/>
                      <a:pt x="569" y="0"/>
                      <a:pt x="473" y="96"/>
                    </a:cubicBezTo>
                    <a:cubicBezTo>
                      <a:pt x="96" y="476"/>
                      <a:pt x="96" y="476"/>
                      <a:pt x="96" y="476"/>
                    </a:cubicBezTo>
                    <a:cubicBezTo>
                      <a:pt x="0" y="571"/>
                      <a:pt x="7" y="712"/>
                      <a:pt x="100" y="808"/>
                    </a:cubicBezTo>
                    <a:cubicBezTo>
                      <a:pt x="225" y="932"/>
                      <a:pt x="225" y="932"/>
                      <a:pt x="225" y="932"/>
                    </a:cubicBezTo>
                    <a:cubicBezTo>
                      <a:pt x="607" y="550"/>
                      <a:pt x="607" y="550"/>
                      <a:pt x="607" y="550"/>
                    </a:cubicBezTo>
                    <a:cubicBezTo>
                      <a:pt x="631" y="526"/>
                      <a:pt x="669" y="526"/>
                      <a:pt x="693" y="550"/>
                    </a:cubicBezTo>
                    <a:cubicBezTo>
                      <a:pt x="717" y="574"/>
                      <a:pt x="717" y="612"/>
                      <a:pt x="693" y="636"/>
                    </a:cubicBezTo>
                    <a:cubicBezTo>
                      <a:pt x="311" y="1018"/>
                      <a:pt x="311" y="1018"/>
                      <a:pt x="311" y="1018"/>
                    </a:cubicBezTo>
                    <a:cubicBezTo>
                      <a:pt x="456" y="1164"/>
                      <a:pt x="456" y="1164"/>
                      <a:pt x="456" y="1164"/>
                    </a:cubicBezTo>
                    <a:cubicBezTo>
                      <a:pt x="839" y="782"/>
                      <a:pt x="839" y="782"/>
                      <a:pt x="839" y="782"/>
                    </a:cubicBezTo>
                    <a:cubicBezTo>
                      <a:pt x="863" y="758"/>
                      <a:pt x="901" y="758"/>
                      <a:pt x="925" y="782"/>
                    </a:cubicBezTo>
                    <a:cubicBezTo>
                      <a:pt x="949" y="806"/>
                      <a:pt x="949" y="844"/>
                      <a:pt x="925" y="868"/>
                    </a:cubicBezTo>
                    <a:cubicBezTo>
                      <a:pt x="543" y="1250"/>
                      <a:pt x="543" y="1250"/>
                      <a:pt x="543" y="1250"/>
                    </a:cubicBezTo>
                    <a:cubicBezTo>
                      <a:pt x="667" y="1375"/>
                      <a:pt x="667" y="1375"/>
                      <a:pt x="667" y="1375"/>
                    </a:cubicBezTo>
                    <a:cubicBezTo>
                      <a:pt x="1379" y="662"/>
                      <a:pt x="1379" y="662"/>
                      <a:pt x="1379" y="662"/>
                    </a:cubicBezTo>
                    <a:cubicBezTo>
                      <a:pt x="810" y="96"/>
                      <a:pt x="810" y="96"/>
                      <a:pt x="810" y="96"/>
                    </a:cubicBezTo>
                    <a:cubicBezTo>
                      <a:pt x="810" y="96"/>
                      <a:pt x="810" y="96"/>
                      <a:pt x="810" y="96"/>
                    </a:cubicBezTo>
                    <a:cubicBezTo>
                      <a:pt x="810" y="96"/>
                      <a:pt x="810" y="96"/>
                      <a:pt x="81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18"/>
              <p:cNvSpPr/>
              <p:nvPr/>
            </p:nvSpPr>
            <p:spPr bwMode="auto">
              <a:xfrm>
                <a:off x="5405" y="1331"/>
                <a:ext cx="490" cy="492"/>
              </a:xfrm>
              <a:custGeom>
                <a:avLst/>
                <a:gdLst>
                  <a:gd name="T0" fmla="*/ 1277 w 1370"/>
                  <a:gd name="T1" fmla="*/ 564 h 1374"/>
                  <a:gd name="T2" fmla="*/ 713 w 1370"/>
                  <a:gd name="T3" fmla="*/ 0 h 1374"/>
                  <a:gd name="T4" fmla="*/ 0 w 1370"/>
                  <a:gd name="T5" fmla="*/ 712 h 1374"/>
                  <a:gd name="T6" fmla="*/ 48 w 1370"/>
                  <a:gd name="T7" fmla="*/ 760 h 1374"/>
                  <a:gd name="T8" fmla="*/ 431 w 1370"/>
                  <a:gd name="T9" fmla="*/ 377 h 1374"/>
                  <a:gd name="T10" fmla="*/ 517 w 1370"/>
                  <a:gd name="T11" fmla="*/ 377 h 1374"/>
                  <a:gd name="T12" fmla="*/ 517 w 1370"/>
                  <a:gd name="T13" fmla="*/ 464 h 1374"/>
                  <a:gd name="T14" fmla="*/ 134 w 1370"/>
                  <a:gd name="T15" fmla="*/ 846 h 1374"/>
                  <a:gd name="T16" fmla="*/ 316 w 1370"/>
                  <a:gd name="T17" fmla="*/ 1028 h 1374"/>
                  <a:gd name="T18" fmla="*/ 698 w 1370"/>
                  <a:gd name="T19" fmla="*/ 645 h 1374"/>
                  <a:gd name="T20" fmla="*/ 784 w 1370"/>
                  <a:gd name="T21" fmla="*/ 645 h 1374"/>
                  <a:gd name="T22" fmla="*/ 784 w 1370"/>
                  <a:gd name="T23" fmla="*/ 731 h 1374"/>
                  <a:gd name="T24" fmla="*/ 402 w 1370"/>
                  <a:gd name="T25" fmla="*/ 1114 h 1374"/>
                  <a:gd name="T26" fmla="*/ 567 w 1370"/>
                  <a:gd name="T27" fmla="*/ 1279 h 1374"/>
                  <a:gd name="T28" fmla="*/ 902 w 1370"/>
                  <a:gd name="T29" fmla="*/ 1281 h 1374"/>
                  <a:gd name="T30" fmla="*/ 1279 w 1370"/>
                  <a:gd name="T31" fmla="*/ 901 h 1374"/>
                  <a:gd name="T32" fmla="*/ 1277 w 1370"/>
                  <a:gd name="T33" fmla="*/ 564 h 1374"/>
                  <a:gd name="T34" fmla="*/ 1277 w 1370"/>
                  <a:gd name="T35" fmla="*/ 564 h 1374"/>
                  <a:gd name="T36" fmla="*/ 1277 w 1370"/>
                  <a:gd name="T37" fmla="*/ 56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1374">
                    <a:moveTo>
                      <a:pt x="1277" y="564"/>
                    </a:moveTo>
                    <a:cubicBezTo>
                      <a:pt x="713" y="0"/>
                      <a:pt x="713" y="0"/>
                      <a:pt x="713" y="0"/>
                    </a:cubicBezTo>
                    <a:cubicBezTo>
                      <a:pt x="0" y="712"/>
                      <a:pt x="0" y="712"/>
                      <a:pt x="0" y="712"/>
                    </a:cubicBezTo>
                    <a:cubicBezTo>
                      <a:pt x="48" y="760"/>
                      <a:pt x="48" y="760"/>
                      <a:pt x="48" y="760"/>
                    </a:cubicBezTo>
                    <a:cubicBezTo>
                      <a:pt x="431" y="377"/>
                      <a:pt x="431" y="377"/>
                      <a:pt x="431" y="377"/>
                    </a:cubicBezTo>
                    <a:cubicBezTo>
                      <a:pt x="455" y="354"/>
                      <a:pt x="493" y="354"/>
                      <a:pt x="517" y="377"/>
                    </a:cubicBezTo>
                    <a:cubicBezTo>
                      <a:pt x="541" y="401"/>
                      <a:pt x="541" y="440"/>
                      <a:pt x="517" y="464"/>
                    </a:cubicBezTo>
                    <a:cubicBezTo>
                      <a:pt x="134" y="846"/>
                      <a:pt x="134" y="846"/>
                      <a:pt x="134" y="846"/>
                    </a:cubicBezTo>
                    <a:cubicBezTo>
                      <a:pt x="316" y="1028"/>
                      <a:pt x="316" y="1028"/>
                      <a:pt x="316" y="1028"/>
                    </a:cubicBezTo>
                    <a:cubicBezTo>
                      <a:pt x="698" y="645"/>
                      <a:pt x="698" y="645"/>
                      <a:pt x="698" y="645"/>
                    </a:cubicBezTo>
                    <a:cubicBezTo>
                      <a:pt x="722" y="621"/>
                      <a:pt x="760" y="621"/>
                      <a:pt x="784" y="645"/>
                    </a:cubicBezTo>
                    <a:cubicBezTo>
                      <a:pt x="808" y="669"/>
                      <a:pt x="808" y="707"/>
                      <a:pt x="784" y="731"/>
                    </a:cubicBezTo>
                    <a:cubicBezTo>
                      <a:pt x="402" y="1114"/>
                      <a:pt x="402" y="1114"/>
                      <a:pt x="402" y="1114"/>
                    </a:cubicBezTo>
                    <a:cubicBezTo>
                      <a:pt x="567" y="1279"/>
                      <a:pt x="567" y="1279"/>
                      <a:pt x="567" y="1279"/>
                    </a:cubicBezTo>
                    <a:cubicBezTo>
                      <a:pt x="662" y="1374"/>
                      <a:pt x="808" y="1374"/>
                      <a:pt x="902" y="1281"/>
                    </a:cubicBezTo>
                    <a:cubicBezTo>
                      <a:pt x="1279" y="901"/>
                      <a:pt x="1279" y="901"/>
                      <a:pt x="1279" y="901"/>
                    </a:cubicBezTo>
                    <a:cubicBezTo>
                      <a:pt x="1365" y="810"/>
                      <a:pt x="1370" y="652"/>
                      <a:pt x="1277" y="564"/>
                    </a:cubicBezTo>
                    <a:cubicBezTo>
                      <a:pt x="1277" y="564"/>
                      <a:pt x="1277" y="564"/>
                      <a:pt x="1277" y="564"/>
                    </a:cubicBezTo>
                    <a:cubicBezTo>
                      <a:pt x="1277" y="564"/>
                      <a:pt x="1277" y="564"/>
                      <a:pt x="1277"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8" name="椭圆 17"/>
            <p:cNvSpPr/>
            <p:nvPr/>
          </p:nvSpPr>
          <p:spPr>
            <a:xfrm>
              <a:off x="721513" y="378475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485040" y="389778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定制</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承接</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定制和各类广告平面设计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5" name="组合 24"/>
          <p:cNvGrpSpPr/>
          <p:nvPr userDrawn="1"/>
        </p:nvGrpSpPr>
        <p:grpSpPr>
          <a:xfrm>
            <a:off x="6585601" y="5184189"/>
            <a:ext cx="4875774" cy="636304"/>
            <a:chOff x="721513" y="5482071"/>
            <a:chExt cx="4875774" cy="636304"/>
          </a:xfrm>
        </p:grpSpPr>
        <p:sp>
          <p:nvSpPr>
            <p:cNvPr id="26" name="椭圆 25"/>
            <p:cNvSpPr/>
            <p:nvPr/>
          </p:nvSpPr>
          <p:spPr>
            <a:xfrm>
              <a:off x="721513" y="548207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7" name="文本框 26"/>
            <p:cNvSpPr txBox="1"/>
            <p:nvPr/>
          </p:nvSpPr>
          <p:spPr>
            <a:xfrm>
              <a:off x="1485041" y="559510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更多精美作品</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请搜索或点击“飞印象”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Freeform 5"/>
            <p:cNvSpPr>
              <a:spLocks noEditPoints="1"/>
            </p:cNvSpPr>
            <p:nvPr/>
          </p:nvSpPr>
          <p:spPr bwMode="auto">
            <a:xfrm>
              <a:off x="864164" y="5624722"/>
              <a:ext cx="351003" cy="351003"/>
            </a:xfrm>
            <a:custGeom>
              <a:avLst/>
              <a:gdLst>
                <a:gd name="T0" fmla="*/ 26 w 900"/>
                <a:gd name="T1" fmla="*/ 900 h 900"/>
                <a:gd name="T2" fmla="*/ 866 w 900"/>
                <a:gd name="T3" fmla="*/ 900 h 900"/>
                <a:gd name="T4" fmla="*/ 884 w 900"/>
                <a:gd name="T5" fmla="*/ 856 h 900"/>
                <a:gd name="T6" fmla="*/ 44 w 900"/>
                <a:gd name="T7" fmla="*/ 16 h 900"/>
                <a:gd name="T8" fmla="*/ 0 w 900"/>
                <a:gd name="T9" fmla="*/ 34 h 900"/>
                <a:gd name="T10" fmla="*/ 0 w 900"/>
                <a:gd name="T11" fmla="*/ 259 h 900"/>
                <a:gd name="T12" fmla="*/ 67 w 900"/>
                <a:gd name="T13" fmla="*/ 259 h 900"/>
                <a:gd name="T14" fmla="*/ 98 w 900"/>
                <a:gd name="T15" fmla="*/ 290 h 900"/>
                <a:gd name="T16" fmla="*/ 67 w 900"/>
                <a:gd name="T17" fmla="*/ 320 h 900"/>
                <a:gd name="T18" fmla="*/ 0 w 900"/>
                <a:gd name="T19" fmla="*/ 320 h 900"/>
                <a:gd name="T20" fmla="*/ 0 w 900"/>
                <a:gd name="T21" fmla="*/ 418 h 900"/>
                <a:gd name="T22" fmla="*/ 67 w 900"/>
                <a:gd name="T23" fmla="*/ 418 h 900"/>
                <a:gd name="T24" fmla="*/ 98 w 900"/>
                <a:gd name="T25" fmla="*/ 449 h 900"/>
                <a:gd name="T26" fmla="*/ 67 w 900"/>
                <a:gd name="T27" fmla="*/ 480 h 900"/>
                <a:gd name="T28" fmla="*/ 0 w 900"/>
                <a:gd name="T29" fmla="*/ 480 h 900"/>
                <a:gd name="T30" fmla="*/ 0 w 900"/>
                <a:gd name="T31" fmla="*/ 578 h 900"/>
                <a:gd name="T32" fmla="*/ 67 w 900"/>
                <a:gd name="T33" fmla="*/ 578 h 900"/>
                <a:gd name="T34" fmla="*/ 98 w 900"/>
                <a:gd name="T35" fmla="*/ 608 h 900"/>
                <a:gd name="T36" fmla="*/ 67 w 900"/>
                <a:gd name="T37" fmla="*/ 639 h 900"/>
                <a:gd name="T38" fmla="*/ 0 w 900"/>
                <a:gd name="T39" fmla="*/ 639 h 900"/>
                <a:gd name="T40" fmla="*/ 0 w 900"/>
                <a:gd name="T41" fmla="*/ 737 h 900"/>
                <a:gd name="T42" fmla="*/ 67 w 900"/>
                <a:gd name="T43" fmla="*/ 737 h 900"/>
                <a:gd name="T44" fmla="*/ 98 w 900"/>
                <a:gd name="T45" fmla="*/ 768 h 900"/>
                <a:gd name="T46" fmla="*/ 67 w 900"/>
                <a:gd name="T47" fmla="*/ 799 h 900"/>
                <a:gd name="T48" fmla="*/ 0 w 900"/>
                <a:gd name="T49" fmla="*/ 799 h 900"/>
                <a:gd name="T50" fmla="*/ 0 w 900"/>
                <a:gd name="T51" fmla="*/ 874 h 900"/>
                <a:gd name="T52" fmla="*/ 26 w 900"/>
                <a:gd name="T53" fmla="*/ 900 h 900"/>
                <a:gd name="T54" fmla="*/ 185 w 900"/>
                <a:gd name="T55" fmla="*/ 418 h 900"/>
                <a:gd name="T56" fmla="*/ 482 w 900"/>
                <a:gd name="T57" fmla="*/ 715 h 900"/>
                <a:gd name="T58" fmla="*/ 185 w 900"/>
                <a:gd name="T59" fmla="*/ 715 h 900"/>
                <a:gd name="T60" fmla="*/ 185 w 900"/>
                <a:gd name="T61" fmla="*/ 418 h 900"/>
                <a:gd name="T62" fmla="*/ 185 w 900"/>
                <a:gd name="T63" fmla="*/ 418 h 900"/>
                <a:gd name="T64" fmla="*/ 185 w 900"/>
                <a:gd name="T65" fmla="*/ 41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0" h="900">
                  <a:moveTo>
                    <a:pt x="26" y="900"/>
                  </a:moveTo>
                  <a:cubicBezTo>
                    <a:pt x="866" y="900"/>
                    <a:pt x="866" y="900"/>
                    <a:pt x="866" y="900"/>
                  </a:cubicBezTo>
                  <a:cubicBezTo>
                    <a:pt x="889" y="900"/>
                    <a:pt x="900" y="872"/>
                    <a:pt x="884" y="856"/>
                  </a:cubicBezTo>
                  <a:cubicBezTo>
                    <a:pt x="44" y="16"/>
                    <a:pt x="44" y="16"/>
                    <a:pt x="44" y="16"/>
                  </a:cubicBezTo>
                  <a:cubicBezTo>
                    <a:pt x="28" y="0"/>
                    <a:pt x="0" y="12"/>
                    <a:pt x="0" y="34"/>
                  </a:cubicBezTo>
                  <a:cubicBezTo>
                    <a:pt x="0" y="259"/>
                    <a:pt x="0" y="259"/>
                    <a:pt x="0" y="259"/>
                  </a:cubicBezTo>
                  <a:cubicBezTo>
                    <a:pt x="67" y="259"/>
                    <a:pt x="67" y="259"/>
                    <a:pt x="67" y="259"/>
                  </a:cubicBezTo>
                  <a:cubicBezTo>
                    <a:pt x="84" y="259"/>
                    <a:pt x="98" y="273"/>
                    <a:pt x="98" y="290"/>
                  </a:cubicBezTo>
                  <a:cubicBezTo>
                    <a:pt x="98" y="307"/>
                    <a:pt x="84" y="320"/>
                    <a:pt x="67" y="320"/>
                  </a:cubicBezTo>
                  <a:cubicBezTo>
                    <a:pt x="0" y="320"/>
                    <a:pt x="0" y="320"/>
                    <a:pt x="0" y="320"/>
                  </a:cubicBezTo>
                  <a:cubicBezTo>
                    <a:pt x="0" y="418"/>
                    <a:pt x="0" y="418"/>
                    <a:pt x="0" y="418"/>
                  </a:cubicBezTo>
                  <a:cubicBezTo>
                    <a:pt x="67" y="418"/>
                    <a:pt x="67" y="418"/>
                    <a:pt x="67" y="418"/>
                  </a:cubicBezTo>
                  <a:cubicBezTo>
                    <a:pt x="84" y="418"/>
                    <a:pt x="98" y="432"/>
                    <a:pt x="98" y="449"/>
                  </a:cubicBezTo>
                  <a:cubicBezTo>
                    <a:pt x="98" y="466"/>
                    <a:pt x="84" y="480"/>
                    <a:pt x="67" y="480"/>
                  </a:cubicBezTo>
                  <a:cubicBezTo>
                    <a:pt x="0" y="480"/>
                    <a:pt x="0" y="480"/>
                    <a:pt x="0" y="480"/>
                  </a:cubicBezTo>
                  <a:cubicBezTo>
                    <a:pt x="0" y="578"/>
                    <a:pt x="0" y="578"/>
                    <a:pt x="0" y="578"/>
                  </a:cubicBezTo>
                  <a:cubicBezTo>
                    <a:pt x="67" y="578"/>
                    <a:pt x="67" y="578"/>
                    <a:pt x="67" y="578"/>
                  </a:cubicBezTo>
                  <a:cubicBezTo>
                    <a:pt x="84" y="578"/>
                    <a:pt x="98" y="591"/>
                    <a:pt x="98" y="608"/>
                  </a:cubicBezTo>
                  <a:cubicBezTo>
                    <a:pt x="98" y="625"/>
                    <a:pt x="84" y="639"/>
                    <a:pt x="67" y="639"/>
                  </a:cubicBezTo>
                  <a:cubicBezTo>
                    <a:pt x="0" y="639"/>
                    <a:pt x="0" y="639"/>
                    <a:pt x="0" y="639"/>
                  </a:cubicBezTo>
                  <a:cubicBezTo>
                    <a:pt x="0" y="737"/>
                    <a:pt x="0" y="737"/>
                    <a:pt x="0" y="737"/>
                  </a:cubicBezTo>
                  <a:cubicBezTo>
                    <a:pt x="67" y="737"/>
                    <a:pt x="67" y="737"/>
                    <a:pt x="67" y="737"/>
                  </a:cubicBezTo>
                  <a:cubicBezTo>
                    <a:pt x="84" y="737"/>
                    <a:pt x="98" y="751"/>
                    <a:pt x="98" y="768"/>
                  </a:cubicBezTo>
                  <a:cubicBezTo>
                    <a:pt x="98" y="785"/>
                    <a:pt x="84" y="799"/>
                    <a:pt x="67" y="799"/>
                  </a:cubicBezTo>
                  <a:cubicBezTo>
                    <a:pt x="0" y="799"/>
                    <a:pt x="0" y="799"/>
                    <a:pt x="0" y="799"/>
                  </a:cubicBezTo>
                  <a:cubicBezTo>
                    <a:pt x="0" y="874"/>
                    <a:pt x="0" y="874"/>
                    <a:pt x="0" y="874"/>
                  </a:cubicBezTo>
                  <a:cubicBezTo>
                    <a:pt x="0" y="889"/>
                    <a:pt x="12" y="900"/>
                    <a:pt x="26" y="900"/>
                  </a:cubicBezTo>
                  <a:close/>
                  <a:moveTo>
                    <a:pt x="185" y="418"/>
                  </a:moveTo>
                  <a:cubicBezTo>
                    <a:pt x="482" y="715"/>
                    <a:pt x="482" y="715"/>
                    <a:pt x="482" y="715"/>
                  </a:cubicBezTo>
                  <a:cubicBezTo>
                    <a:pt x="185" y="715"/>
                    <a:pt x="185" y="715"/>
                    <a:pt x="185" y="715"/>
                  </a:cubicBezTo>
                  <a:lnTo>
                    <a:pt x="185" y="418"/>
                  </a:lnTo>
                  <a:close/>
                  <a:moveTo>
                    <a:pt x="185" y="418"/>
                  </a:moveTo>
                  <a:cubicBezTo>
                    <a:pt x="185" y="418"/>
                    <a:pt x="185" y="418"/>
                    <a:pt x="185" y="418"/>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userDrawn="1"/>
        </p:nvGrpSpPr>
        <p:grpSpPr>
          <a:xfrm>
            <a:off x="6585601" y="1014706"/>
            <a:ext cx="4875773" cy="636304"/>
            <a:chOff x="721513" y="2863688"/>
            <a:chExt cx="4875773" cy="636304"/>
          </a:xfrm>
        </p:grpSpPr>
        <p:sp>
          <p:nvSpPr>
            <p:cNvPr id="30" name="Freeform 9"/>
            <p:cNvSpPr>
              <a:spLocks noEditPoints="1"/>
            </p:cNvSpPr>
            <p:nvPr/>
          </p:nvSpPr>
          <p:spPr bwMode="auto">
            <a:xfrm>
              <a:off x="860503" y="2975666"/>
              <a:ext cx="358325" cy="412348"/>
            </a:xfrm>
            <a:custGeom>
              <a:avLst/>
              <a:gdLst>
                <a:gd name="T0" fmla="*/ 403 w 403"/>
                <a:gd name="T1" fmla="*/ 317 h 464"/>
                <a:gd name="T2" fmla="*/ 403 w 403"/>
                <a:gd name="T3" fmla="*/ 330 h 464"/>
                <a:gd name="T4" fmla="*/ 403 w 403"/>
                <a:gd name="T5" fmla="*/ 333 h 464"/>
                <a:gd name="T6" fmla="*/ 398 w 403"/>
                <a:gd name="T7" fmla="*/ 354 h 464"/>
                <a:gd name="T8" fmla="*/ 388 w 403"/>
                <a:gd name="T9" fmla="*/ 358 h 464"/>
                <a:gd name="T10" fmla="*/ 377 w 403"/>
                <a:gd name="T11" fmla="*/ 352 h 464"/>
                <a:gd name="T12" fmla="*/ 354 w 403"/>
                <a:gd name="T13" fmla="*/ 328 h 464"/>
                <a:gd name="T14" fmla="*/ 352 w 403"/>
                <a:gd name="T15" fmla="*/ 326 h 464"/>
                <a:gd name="T16" fmla="*/ 320 w 403"/>
                <a:gd name="T17" fmla="*/ 387 h 464"/>
                <a:gd name="T18" fmla="*/ 322 w 403"/>
                <a:gd name="T19" fmla="*/ 387 h 464"/>
                <a:gd name="T20" fmla="*/ 347 w 403"/>
                <a:gd name="T21" fmla="*/ 399 h 464"/>
                <a:gd name="T22" fmla="*/ 364 w 403"/>
                <a:gd name="T23" fmla="*/ 416 h 464"/>
                <a:gd name="T24" fmla="*/ 367 w 403"/>
                <a:gd name="T25" fmla="*/ 431 h 464"/>
                <a:gd name="T26" fmla="*/ 355 w 403"/>
                <a:gd name="T27" fmla="*/ 448 h 464"/>
                <a:gd name="T28" fmla="*/ 333 w 403"/>
                <a:gd name="T29" fmla="*/ 458 h 464"/>
                <a:gd name="T30" fmla="*/ 255 w 403"/>
                <a:gd name="T31" fmla="*/ 454 h 464"/>
                <a:gd name="T32" fmla="*/ 218 w 403"/>
                <a:gd name="T33" fmla="*/ 431 h 464"/>
                <a:gd name="T34" fmla="*/ 216 w 403"/>
                <a:gd name="T35" fmla="*/ 431 h 464"/>
                <a:gd name="T36" fmla="*/ 197 w 403"/>
                <a:gd name="T37" fmla="*/ 431 h 464"/>
                <a:gd name="T38" fmla="*/ 194 w 403"/>
                <a:gd name="T39" fmla="*/ 432 h 464"/>
                <a:gd name="T40" fmla="*/ 182 w 403"/>
                <a:gd name="T41" fmla="*/ 443 h 464"/>
                <a:gd name="T42" fmla="*/ 130 w 403"/>
                <a:gd name="T43" fmla="*/ 461 h 464"/>
                <a:gd name="T44" fmla="*/ 116 w 403"/>
                <a:gd name="T45" fmla="*/ 462 h 464"/>
                <a:gd name="T46" fmla="*/ 101 w 403"/>
                <a:gd name="T47" fmla="*/ 462 h 464"/>
                <a:gd name="T48" fmla="*/ 98 w 403"/>
                <a:gd name="T49" fmla="*/ 462 h 464"/>
                <a:gd name="T50" fmla="*/ 65 w 403"/>
                <a:gd name="T51" fmla="*/ 455 h 464"/>
                <a:gd name="T52" fmla="*/ 44 w 403"/>
                <a:gd name="T53" fmla="*/ 441 h 464"/>
                <a:gd name="T54" fmla="*/ 42 w 403"/>
                <a:gd name="T55" fmla="*/ 416 h 464"/>
                <a:gd name="T56" fmla="*/ 52 w 403"/>
                <a:gd name="T57" fmla="*/ 405 h 464"/>
                <a:gd name="T58" fmla="*/ 77 w 403"/>
                <a:gd name="T59" fmla="*/ 391 h 464"/>
                <a:gd name="T60" fmla="*/ 87 w 403"/>
                <a:gd name="T61" fmla="*/ 387 h 464"/>
                <a:gd name="T62" fmla="*/ 54 w 403"/>
                <a:gd name="T63" fmla="*/ 323 h 464"/>
                <a:gd name="T64" fmla="*/ 52 w 403"/>
                <a:gd name="T65" fmla="*/ 325 h 464"/>
                <a:gd name="T66" fmla="*/ 31 w 403"/>
                <a:gd name="T67" fmla="*/ 344 h 464"/>
                <a:gd name="T68" fmla="*/ 17 w 403"/>
                <a:gd name="T69" fmla="*/ 351 h 464"/>
                <a:gd name="T70" fmla="*/ 7 w 403"/>
                <a:gd name="T71" fmla="*/ 348 h 464"/>
                <a:gd name="T72" fmla="*/ 2 w 403"/>
                <a:gd name="T73" fmla="*/ 337 h 464"/>
                <a:gd name="T74" fmla="*/ 0 w 403"/>
                <a:gd name="T75" fmla="*/ 325 h 464"/>
                <a:gd name="T76" fmla="*/ 0 w 403"/>
                <a:gd name="T77" fmla="*/ 314 h 464"/>
                <a:gd name="T78" fmla="*/ 0 w 403"/>
                <a:gd name="T79" fmla="*/ 312 h 464"/>
                <a:gd name="T80" fmla="*/ 11 w 403"/>
                <a:gd name="T81" fmla="*/ 270 h 464"/>
                <a:gd name="T82" fmla="*/ 42 w 403"/>
                <a:gd name="T83" fmla="*/ 223 h 464"/>
                <a:gd name="T84" fmla="*/ 43 w 403"/>
                <a:gd name="T85" fmla="*/ 220 h 464"/>
                <a:gd name="T86" fmla="*/ 39 w 403"/>
                <a:gd name="T87" fmla="*/ 194 h 464"/>
                <a:gd name="T88" fmla="*/ 51 w 403"/>
                <a:gd name="T89" fmla="*/ 172 h 464"/>
                <a:gd name="T90" fmla="*/ 52 w 403"/>
                <a:gd name="T91" fmla="*/ 169 h 464"/>
                <a:gd name="T92" fmla="*/ 54 w 403"/>
                <a:gd name="T93" fmla="*/ 114 h 464"/>
                <a:gd name="T94" fmla="*/ 185 w 403"/>
                <a:gd name="T95" fmla="*/ 2 h 464"/>
                <a:gd name="T96" fmla="*/ 198 w 403"/>
                <a:gd name="T97" fmla="*/ 0 h 464"/>
                <a:gd name="T98" fmla="*/ 213 w 403"/>
                <a:gd name="T99" fmla="*/ 0 h 464"/>
                <a:gd name="T100" fmla="*/ 215 w 403"/>
                <a:gd name="T101" fmla="*/ 1 h 464"/>
                <a:gd name="T102" fmla="*/ 242 w 403"/>
                <a:gd name="T103" fmla="*/ 5 h 464"/>
                <a:gd name="T104" fmla="*/ 342 w 403"/>
                <a:gd name="T105" fmla="*/ 77 h 464"/>
                <a:gd name="T106" fmla="*/ 361 w 403"/>
                <a:gd name="T107" fmla="*/ 154 h 464"/>
                <a:gd name="T108" fmla="*/ 360 w 403"/>
                <a:gd name="T109" fmla="*/ 168 h 464"/>
                <a:gd name="T110" fmla="*/ 376 w 403"/>
                <a:gd name="T111" fmla="*/ 181 h 464"/>
                <a:gd name="T112" fmla="*/ 369 w 403"/>
                <a:gd name="T113" fmla="*/ 230 h 464"/>
                <a:gd name="T114" fmla="*/ 370 w 403"/>
                <a:gd name="T115" fmla="*/ 231 h 464"/>
                <a:gd name="T116" fmla="*/ 383 w 403"/>
                <a:gd name="T117" fmla="*/ 251 h 464"/>
                <a:gd name="T118" fmla="*/ 402 w 403"/>
                <a:gd name="T119" fmla="*/ 306 h 464"/>
                <a:gd name="T120" fmla="*/ 403 w 403"/>
                <a:gd name="T121" fmla="*/ 317 h 464"/>
                <a:gd name="T122" fmla="*/ 403 w 403"/>
                <a:gd name="T123" fmla="*/ 317 h 464"/>
                <a:gd name="T124" fmla="*/ 403 w 403"/>
                <a:gd name="T125" fmla="*/ 31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464">
                  <a:moveTo>
                    <a:pt x="403" y="317"/>
                  </a:moveTo>
                  <a:cubicBezTo>
                    <a:pt x="403" y="330"/>
                    <a:pt x="403" y="330"/>
                    <a:pt x="403" y="330"/>
                  </a:cubicBezTo>
                  <a:cubicBezTo>
                    <a:pt x="403" y="331"/>
                    <a:pt x="403" y="332"/>
                    <a:pt x="403" y="333"/>
                  </a:cubicBezTo>
                  <a:cubicBezTo>
                    <a:pt x="402" y="340"/>
                    <a:pt x="401" y="347"/>
                    <a:pt x="398" y="354"/>
                  </a:cubicBezTo>
                  <a:cubicBezTo>
                    <a:pt x="395" y="358"/>
                    <a:pt x="393" y="359"/>
                    <a:pt x="388" y="358"/>
                  </a:cubicBezTo>
                  <a:cubicBezTo>
                    <a:pt x="384" y="356"/>
                    <a:pt x="380" y="354"/>
                    <a:pt x="377" y="352"/>
                  </a:cubicBezTo>
                  <a:cubicBezTo>
                    <a:pt x="368" y="345"/>
                    <a:pt x="361" y="337"/>
                    <a:pt x="354" y="328"/>
                  </a:cubicBezTo>
                  <a:cubicBezTo>
                    <a:pt x="354" y="328"/>
                    <a:pt x="353" y="327"/>
                    <a:pt x="352" y="326"/>
                  </a:cubicBezTo>
                  <a:cubicBezTo>
                    <a:pt x="348" y="350"/>
                    <a:pt x="337" y="370"/>
                    <a:pt x="320" y="387"/>
                  </a:cubicBezTo>
                  <a:cubicBezTo>
                    <a:pt x="321" y="387"/>
                    <a:pt x="321" y="387"/>
                    <a:pt x="322" y="387"/>
                  </a:cubicBezTo>
                  <a:cubicBezTo>
                    <a:pt x="331" y="390"/>
                    <a:pt x="340" y="394"/>
                    <a:pt x="347" y="399"/>
                  </a:cubicBezTo>
                  <a:cubicBezTo>
                    <a:pt x="354" y="404"/>
                    <a:pt x="360" y="409"/>
                    <a:pt x="364" y="416"/>
                  </a:cubicBezTo>
                  <a:cubicBezTo>
                    <a:pt x="367" y="421"/>
                    <a:pt x="368" y="426"/>
                    <a:pt x="367" y="431"/>
                  </a:cubicBezTo>
                  <a:cubicBezTo>
                    <a:pt x="365" y="439"/>
                    <a:pt x="361" y="444"/>
                    <a:pt x="355" y="448"/>
                  </a:cubicBezTo>
                  <a:cubicBezTo>
                    <a:pt x="348" y="453"/>
                    <a:pt x="341" y="456"/>
                    <a:pt x="333" y="458"/>
                  </a:cubicBezTo>
                  <a:cubicBezTo>
                    <a:pt x="306" y="464"/>
                    <a:pt x="281" y="462"/>
                    <a:pt x="255" y="454"/>
                  </a:cubicBezTo>
                  <a:cubicBezTo>
                    <a:pt x="241" y="449"/>
                    <a:pt x="228" y="443"/>
                    <a:pt x="218" y="431"/>
                  </a:cubicBezTo>
                  <a:cubicBezTo>
                    <a:pt x="218" y="431"/>
                    <a:pt x="217" y="431"/>
                    <a:pt x="216" y="431"/>
                  </a:cubicBezTo>
                  <a:cubicBezTo>
                    <a:pt x="209" y="431"/>
                    <a:pt x="203" y="431"/>
                    <a:pt x="197" y="431"/>
                  </a:cubicBezTo>
                  <a:cubicBezTo>
                    <a:pt x="196" y="431"/>
                    <a:pt x="195" y="432"/>
                    <a:pt x="194" y="432"/>
                  </a:cubicBezTo>
                  <a:cubicBezTo>
                    <a:pt x="190" y="436"/>
                    <a:pt x="186" y="440"/>
                    <a:pt x="182" y="443"/>
                  </a:cubicBezTo>
                  <a:cubicBezTo>
                    <a:pt x="166" y="454"/>
                    <a:pt x="148" y="458"/>
                    <a:pt x="130" y="461"/>
                  </a:cubicBezTo>
                  <a:cubicBezTo>
                    <a:pt x="125" y="462"/>
                    <a:pt x="121" y="462"/>
                    <a:pt x="116" y="462"/>
                  </a:cubicBezTo>
                  <a:cubicBezTo>
                    <a:pt x="101" y="462"/>
                    <a:pt x="101" y="462"/>
                    <a:pt x="101" y="462"/>
                  </a:cubicBezTo>
                  <a:cubicBezTo>
                    <a:pt x="100" y="462"/>
                    <a:pt x="99" y="462"/>
                    <a:pt x="98" y="462"/>
                  </a:cubicBezTo>
                  <a:cubicBezTo>
                    <a:pt x="87" y="461"/>
                    <a:pt x="75" y="459"/>
                    <a:pt x="65" y="455"/>
                  </a:cubicBezTo>
                  <a:cubicBezTo>
                    <a:pt x="57" y="452"/>
                    <a:pt x="49" y="448"/>
                    <a:pt x="44" y="441"/>
                  </a:cubicBezTo>
                  <a:cubicBezTo>
                    <a:pt x="38" y="433"/>
                    <a:pt x="37" y="424"/>
                    <a:pt x="42" y="416"/>
                  </a:cubicBezTo>
                  <a:cubicBezTo>
                    <a:pt x="45" y="412"/>
                    <a:pt x="48" y="408"/>
                    <a:pt x="52" y="405"/>
                  </a:cubicBezTo>
                  <a:cubicBezTo>
                    <a:pt x="59" y="398"/>
                    <a:pt x="68" y="394"/>
                    <a:pt x="77" y="391"/>
                  </a:cubicBezTo>
                  <a:cubicBezTo>
                    <a:pt x="80" y="389"/>
                    <a:pt x="84" y="388"/>
                    <a:pt x="87" y="387"/>
                  </a:cubicBezTo>
                  <a:cubicBezTo>
                    <a:pt x="69" y="369"/>
                    <a:pt x="57" y="349"/>
                    <a:pt x="54" y="323"/>
                  </a:cubicBezTo>
                  <a:cubicBezTo>
                    <a:pt x="53" y="324"/>
                    <a:pt x="52" y="324"/>
                    <a:pt x="52" y="325"/>
                  </a:cubicBezTo>
                  <a:cubicBezTo>
                    <a:pt x="46" y="332"/>
                    <a:pt x="39" y="339"/>
                    <a:pt x="31" y="344"/>
                  </a:cubicBezTo>
                  <a:cubicBezTo>
                    <a:pt x="27" y="347"/>
                    <a:pt x="22" y="350"/>
                    <a:pt x="17" y="351"/>
                  </a:cubicBezTo>
                  <a:cubicBezTo>
                    <a:pt x="13" y="352"/>
                    <a:pt x="10" y="351"/>
                    <a:pt x="7" y="348"/>
                  </a:cubicBezTo>
                  <a:cubicBezTo>
                    <a:pt x="4" y="345"/>
                    <a:pt x="3" y="341"/>
                    <a:pt x="2" y="337"/>
                  </a:cubicBezTo>
                  <a:cubicBezTo>
                    <a:pt x="1" y="333"/>
                    <a:pt x="1" y="329"/>
                    <a:pt x="0" y="325"/>
                  </a:cubicBezTo>
                  <a:cubicBezTo>
                    <a:pt x="0" y="314"/>
                    <a:pt x="0" y="314"/>
                    <a:pt x="0" y="314"/>
                  </a:cubicBezTo>
                  <a:cubicBezTo>
                    <a:pt x="0" y="314"/>
                    <a:pt x="0" y="313"/>
                    <a:pt x="0" y="312"/>
                  </a:cubicBezTo>
                  <a:cubicBezTo>
                    <a:pt x="1" y="298"/>
                    <a:pt x="5" y="284"/>
                    <a:pt x="11" y="270"/>
                  </a:cubicBezTo>
                  <a:cubicBezTo>
                    <a:pt x="19" y="252"/>
                    <a:pt x="29" y="237"/>
                    <a:pt x="42" y="223"/>
                  </a:cubicBezTo>
                  <a:cubicBezTo>
                    <a:pt x="43" y="222"/>
                    <a:pt x="44" y="221"/>
                    <a:pt x="43" y="220"/>
                  </a:cubicBezTo>
                  <a:cubicBezTo>
                    <a:pt x="39" y="212"/>
                    <a:pt x="38" y="203"/>
                    <a:pt x="39" y="194"/>
                  </a:cubicBezTo>
                  <a:cubicBezTo>
                    <a:pt x="41" y="185"/>
                    <a:pt x="44" y="177"/>
                    <a:pt x="51" y="172"/>
                  </a:cubicBezTo>
                  <a:cubicBezTo>
                    <a:pt x="51" y="171"/>
                    <a:pt x="52" y="170"/>
                    <a:pt x="52" y="169"/>
                  </a:cubicBezTo>
                  <a:cubicBezTo>
                    <a:pt x="49" y="151"/>
                    <a:pt x="50" y="132"/>
                    <a:pt x="54" y="114"/>
                  </a:cubicBezTo>
                  <a:cubicBezTo>
                    <a:pt x="69" y="54"/>
                    <a:pt x="122" y="10"/>
                    <a:pt x="185" y="2"/>
                  </a:cubicBezTo>
                  <a:cubicBezTo>
                    <a:pt x="189" y="1"/>
                    <a:pt x="194" y="1"/>
                    <a:pt x="198" y="0"/>
                  </a:cubicBezTo>
                  <a:cubicBezTo>
                    <a:pt x="213" y="0"/>
                    <a:pt x="213" y="0"/>
                    <a:pt x="213" y="0"/>
                  </a:cubicBezTo>
                  <a:cubicBezTo>
                    <a:pt x="214" y="0"/>
                    <a:pt x="215" y="1"/>
                    <a:pt x="215" y="1"/>
                  </a:cubicBezTo>
                  <a:cubicBezTo>
                    <a:pt x="224" y="2"/>
                    <a:pt x="234" y="3"/>
                    <a:pt x="242" y="5"/>
                  </a:cubicBezTo>
                  <a:cubicBezTo>
                    <a:pt x="286" y="15"/>
                    <a:pt x="319" y="39"/>
                    <a:pt x="342" y="77"/>
                  </a:cubicBezTo>
                  <a:cubicBezTo>
                    <a:pt x="356" y="101"/>
                    <a:pt x="362" y="127"/>
                    <a:pt x="361" y="154"/>
                  </a:cubicBezTo>
                  <a:cubicBezTo>
                    <a:pt x="361" y="159"/>
                    <a:pt x="360" y="164"/>
                    <a:pt x="360" y="168"/>
                  </a:cubicBezTo>
                  <a:cubicBezTo>
                    <a:pt x="368" y="170"/>
                    <a:pt x="372" y="174"/>
                    <a:pt x="376" y="181"/>
                  </a:cubicBezTo>
                  <a:cubicBezTo>
                    <a:pt x="383" y="195"/>
                    <a:pt x="382" y="218"/>
                    <a:pt x="369" y="230"/>
                  </a:cubicBezTo>
                  <a:cubicBezTo>
                    <a:pt x="369" y="230"/>
                    <a:pt x="370" y="231"/>
                    <a:pt x="370" y="231"/>
                  </a:cubicBezTo>
                  <a:cubicBezTo>
                    <a:pt x="374" y="238"/>
                    <a:pt x="379" y="244"/>
                    <a:pt x="383" y="251"/>
                  </a:cubicBezTo>
                  <a:cubicBezTo>
                    <a:pt x="393" y="268"/>
                    <a:pt x="399" y="286"/>
                    <a:pt x="402" y="306"/>
                  </a:cubicBezTo>
                  <a:cubicBezTo>
                    <a:pt x="402" y="310"/>
                    <a:pt x="403" y="313"/>
                    <a:pt x="403" y="317"/>
                  </a:cubicBezTo>
                  <a:close/>
                  <a:moveTo>
                    <a:pt x="403" y="317"/>
                  </a:moveTo>
                  <a:cubicBezTo>
                    <a:pt x="403" y="317"/>
                    <a:pt x="403" y="317"/>
                    <a:pt x="403" y="31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椭圆 30"/>
            <p:cNvSpPr/>
            <p:nvPr/>
          </p:nvSpPr>
          <p:spPr>
            <a:xfrm>
              <a:off x="721513" y="2863688"/>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1485040" y="2991211"/>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售后</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QQ】</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1964271550</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3" name="文本框 32"/>
          <p:cNvSpPr txBox="1"/>
          <p:nvPr userDrawn="1"/>
        </p:nvSpPr>
        <p:spPr>
          <a:xfrm>
            <a:off x="884581" y="1014705"/>
            <a:ext cx="4696655" cy="1156855"/>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用心制作的原创模板，请您尊重设计师成果，请不要二次销售或免费共享。</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如发现一律举报，情节严重者我们将保留法律追究的权利。</a:t>
            </a:r>
            <a:endParaRPr lang="en-US"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userDrawn="1"/>
        </p:nvSpPr>
        <p:spPr>
          <a:xfrm>
            <a:off x="884581" y="2326957"/>
            <a:ext cx="4696655" cy="978729"/>
          </a:xfrm>
          <a:prstGeom prst="rect">
            <a:avLst/>
          </a:prstGeom>
          <a:noFill/>
        </p:spPr>
        <p:txBody>
          <a:bodyPr wrap="square" rtlCol="0">
            <a:spAutoFit/>
          </a:bodyP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The original template made by heart, please respect the designer, please don't sell it two times or share it free of charge. If a report is found, we will retain the right to pursue the law if the circumstances are serious.</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D6B6-9380-4D9A-A37B-EBA6C5E5E7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F689-FC31-4877-9EC9-7BE6B11EE4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3209925" y="2282190"/>
            <a:ext cx="7426960" cy="829945"/>
          </a:xfrm>
          <a:prstGeom prst="rect">
            <a:avLst/>
          </a:prstGeom>
          <a:noFill/>
        </p:spPr>
        <p:txBody>
          <a:bodyPr wrap="square" rtlCol="0">
            <a:spAutoFit/>
          </a:bodyPr>
          <a:lstStyle/>
          <a:p>
            <a:r>
              <a:rPr lang="en-US" altLang="zh-CN" sz="4800" b="1" dirty="0">
                <a:solidFill>
                  <a:srgbClr val="364555"/>
                </a:solidFill>
                <a:latin typeface="微软雅黑" panose="020B0503020204020204" pitchFamily="34" charset="-122"/>
                <a:ea typeface="微软雅黑" panose="020B0503020204020204" pitchFamily="34" charset="-122"/>
              </a:rPr>
              <a:t>Android</a:t>
            </a:r>
            <a:r>
              <a:rPr lang="zh-CN" altLang="zh-CN" sz="4800" b="1" dirty="0">
                <a:solidFill>
                  <a:srgbClr val="364555"/>
                </a:solidFill>
                <a:latin typeface="微软雅黑" panose="020B0503020204020204" pitchFamily="34" charset="-122"/>
                <a:ea typeface="微软雅黑" panose="020B0503020204020204" pitchFamily="34" charset="-122"/>
              </a:rPr>
              <a:t>高级开发正式课</a:t>
            </a:r>
            <a:endParaRPr lang="zh-CN" altLang="zh-CN" sz="4800" b="1" dirty="0">
              <a:solidFill>
                <a:srgbClr val="364555"/>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7920355" y="3112135"/>
            <a:ext cx="226822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用代码码出精彩的人生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584325" y="1746885"/>
            <a:ext cx="1865630" cy="1865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2" grpId="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617006" y="261476"/>
            <a:ext cx="2976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门面模式能够解决的问题</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100" y="1282700"/>
            <a:ext cx="4022725" cy="5100955"/>
          </a:xfrm>
          <a:prstGeom prst="rect">
            <a:avLst/>
          </a:prstGeom>
        </p:spPr>
      </p:pic>
      <p:sp>
        <p:nvSpPr>
          <p:cNvPr id="28" name="文本框 27"/>
          <p:cNvSpPr txBox="1"/>
          <p:nvPr/>
        </p:nvSpPr>
        <p:spPr>
          <a:xfrm rot="10800000" flipV="1">
            <a:off x="1223676" y="1772378"/>
            <a:ext cx="3835293" cy="3693319"/>
          </a:xfrm>
          <a:prstGeom prst="rect">
            <a:avLst/>
          </a:prstGeom>
          <a:noFill/>
        </p:spPr>
        <p:txBody>
          <a:bodyPr wrap="square" rtlCol="0">
            <a:spAutoFit/>
          </a:bodyPr>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解耦</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客户端与第三方库（子系统）解耦，让子系统内部模块功能更容易拓展和维护。</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单一职责</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：客户端根本不需要知道第三方系统提供什么功能甚至不需要知道第三方系统如何使用，只需要和中间门面类交互即可。</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871006" y="261476"/>
            <a:ext cx="2468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sym typeface="+mn-ea"/>
              </a:rPr>
              <a:t>门面设计模式的缺陷</a:t>
            </a:r>
            <a:endParaRPr lang="en-US" altLang="zh-CN" sz="2000" b="1" dirty="0">
              <a:solidFill>
                <a:srgbClr val="364555"/>
              </a:solidFill>
              <a:latin typeface="微软雅黑" panose="020B0503020204020204" pitchFamily="34" charset="-122"/>
              <a:ea typeface="微软雅黑" panose="020B0503020204020204" pitchFamily="34" charset="-122"/>
              <a:sym typeface="+mn-ea"/>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
        <p:nvSpPr>
          <p:cNvPr id="7" name="TextBox 6"/>
          <p:cNvSpPr txBox="1"/>
          <p:nvPr/>
        </p:nvSpPr>
        <p:spPr>
          <a:xfrm>
            <a:off x="8452773" y="2591340"/>
            <a:ext cx="922047" cy="400110"/>
          </a:xfrm>
          <a:prstGeom prst="rect">
            <a:avLst/>
          </a:prstGeom>
          <a:noFill/>
        </p:spPr>
        <p:txBody>
          <a:bodyPr wrap="none" rtlCol="0">
            <a:spAutoFit/>
          </a:bodyPr>
          <a:p>
            <a:r>
              <a:rPr lang="en-US" altLang="zh-CN" sz="2000" b="1">
                <a:solidFill>
                  <a:srgbClr val="92D050"/>
                </a:solidFill>
                <a:latin typeface="微软雅黑" panose="020B0503020204020204" pitchFamily="34" charset="-122"/>
                <a:ea typeface="微软雅黑" panose="020B0503020204020204" pitchFamily="34" charset="-122"/>
              </a:rPr>
              <a:t>Proxy</a:t>
            </a:r>
            <a:endParaRPr lang="zh-CN" altLang="en-US" b="1">
              <a:solidFill>
                <a:srgbClr val="92D050"/>
              </a:solidFill>
              <a:latin typeface="微软雅黑" panose="020B0503020204020204" pitchFamily="34" charset="-122"/>
              <a:ea typeface="微软雅黑" panose="020B0503020204020204" pitchFamily="34" charset="-122"/>
            </a:endParaRPr>
          </a:p>
        </p:txBody>
      </p:sp>
      <p:cxnSp>
        <p:nvCxnSpPr>
          <p:cNvPr id="10" name="直接箭头连接符 9"/>
          <p:cNvCxnSpPr>
            <a:endCxn id="7" idx="1"/>
          </p:cNvCxnSpPr>
          <p:nvPr/>
        </p:nvCxnSpPr>
        <p:spPr>
          <a:xfrm>
            <a:off x="6238875" y="2791395"/>
            <a:ext cx="2213898" cy="0"/>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1"/>
          </p:cNvGraphicFramePr>
          <p:nvPr>
            <p:custDataLst>
              <p:tags r:id="rId2"/>
            </p:custDataLst>
          </p:nvPr>
        </p:nvGraphicFramePr>
        <p:xfrm>
          <a:off x="1604401" y="1934142"/>
          <a:ext cx="9260584" cy="343480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630292"/>
                <a:gridCol w="4630292"/>
              </a:tblGrid>
              <a:tr h="803004">
                <a:tc>
                  <a:txBody>
                    <a:bodyPr/>
                    <a:p>
                      <a:pPr algn="l"/>
                      <a:r>
                        <a:rPr lang="zh-CN" altLang="en-US" dirty="0">
                          <a:latin typeface="微软雅黑" panose="020B0503020204020204" pitchFamily="34" charset="-122"/>
                          <a:ea typeface="微软雅黑" panose="020B0503020204020204" pitchFamily="34" charset="-122"/>
                        </a:rPr>
                        <a:t>优点</a:t>
                      </a:r>
                      <a:endParaRPr lang="zh-CN" altLang="en-US" dirty="0">
                        <a:latin typeface="微软雅黑" panose="020B0503020204020204" pitchFamily="34" charset="-122"/>
                        <a:ea typeface="微软雅黑" panose="020B0503020204020204" pitchFamily="34" charset="-122"/>
                      </a:endParaRPr>
                    </a:p>
                  </a:txBody>
                  <a:tcPr/>
                </a:tc>
                <a:tc>
                  <a:txBody>
                    <a:bodyPr/>
                    <a:p>
                      <a:pPr algn="l"/>
                      <a:r>
                        <a:rPr lang="zh-CN" altLang="en-US" dirty="0">
                          <a:latin typeface="微软雅黑" panose="020B0503020204020204" pitchFamily="34" charset="-122"/>
                          <a:ea typeface="微软雅黑" panose="020B0503020204020204" pitchFamily="34" charset="-122"/>
                        </a:rPr>
                        <a:t>缺点</a:t>
                      </a:r>
                      <a:endParaRPr lang="zh-CN" altLang="en-US" dirty="0">
                        <a:latin typeface="微软雅黑" panose="020B0503020204020204" pitchFamily="34" charset="-122"/>
                        <a:ea typeface="微软雅黑" panose="020B0503020204020204" pitchFamily="34" charset="-122"/>
                      </a:endParaRPr>
                    </a:p>
                  </a:txBody>
                  <a:tcPr anchor="ctr"/>
                </a:tc>
              </a:tr>
              <a:tr h="803004">
                <a:tc>
                  <a:txBody>
                    <a:bodyPr/>
                    <a:p>
                      <a:pPr marL="0" marR="0" lvl="0" indent="0" algn="l" defTabSz="914400" rtl="0" eaLnBrk="1" fontAlgn="auto" latinLnBrk="0" hangingPunct="1">
                        <a:lnSpc>
                          <a:spcPct val="150000"/>
                        </a:lnSpc>
                        <a:spcBef>
                          <a:spcPts val="0"/>
                        </a:spcBef>
                        <a:spcAft>
                          <a:spcPts val="0"/>
                        </a:spcAft>
                        <a:buClrTx/>
                        <a:buSzTx/>
                        <a:buFontTx/>
                        <a:buNone/>
                        <a:defRPr/>
                      </a:pPr>
                      <a:r>
                        <a:rPr lang="zh-CN" altLang="en-US" b="1" dirty="0">
                          <a:latin typeface="微软雅黑" panose="020B0503020204020204" pitchFamily="34" charset="-122"/>
                          <a:ea typeface="微软雅黑" panose="020B0503020204020204" pitchFamily="34" charset="-122"/>
                        </a:rPr>
                        <a:t>降低耦合</a:t>
                      </a:r>
                      <a:r>
                        <a:rPr lang="zh-CN" altLang="en-US" dirty="0">
                          <a:latin typeface="微软雅黑" panose="020B0503020204020204" pitchFamily="34" charset="-122"/>
                          <a:ea typeface="微软雅黑" panose="020B0503020204020204" pitchFamily="34" charset="-122"/>
                        </a:rPr>
                        <a:t>：减少了系统间的依赖</a:t>
                      </a:r>
                      <a:endParaRPr lang="zh-CN" altLang="en-US" dirty="0">
                        <a:latin typeface="微软雅黑" panose="020B0503020204020204" pitchFamily="34" charset="-122"/>
                        <a:ea typeface="微软雅黑" panose="020B0503020204020204" pitchFamily="34" charset="-122"/>
                      </a:endParaRPr>
                    </a:p>
                  </a:txBody>
                  <a:tcPr anchor="ctr"/>
                </a:tc>
                <a:tc rowSpan="3">
                  <a:txBody>
                    <a:bodyPr/>
                    <a:p>
                      <a:pPr>
                        <a:lnSpc>
                          <a:spcPct val="150000"/>
                        </a:lnSpc>
                      </a:pPr>
                      <a:r>
                        <a:rPr lang="zh-CN" altLang="en-US" b="1" dirty="0">
                          <a:latin typeface="微软雅黑" panose="020B0503020204020204" pitchFamily="34" charset="-122"/>
                          <a:ea typeface="微软雅黑" panose="020B0503020204020204" pitchFamily="34" charset="-122"/>
                        </a:rPr>
                        <a:t>不符合开闭原则：</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0" dirty="0">
                          <a:latin typeface="微软雅黑" panose="020B0503020204020204" pitchFamily="34" charset="-122"/>
                          <a:ea typeface="微软雅黑" panose="020B0503020204020204" pitchFamily="34" charset="-122"/>
                        </a:rPr>
                        <a:t>对修改关闭，对扩展开放，一旦第三方库无法解决用户需求，那么必须修改门面，这样就将出现第三方库修改带来门面也需要进行修改</a:t>
                      </a:r>
                      <a:endParaRPr lang="zh-CN" altLang="en-US" b="0" dirty="0">
                        <a:latin typeface="微软雅黑" panose="020B0503020204020204" pitchFamily="34" charset="-122"/>
                        <a:ea typeface="微软雅黑" panose="020B0503020204020204" pitchFamily="34" charset="-122"/>
                      </a:endParaRPr>
                    </a:p>
                  </a:txBody>
                  <a:tcPr anchor="ctr"/>
                </a:tc>
              </a:tr>
              <a:tr h="803004">
                <a:tc>
                  <a:txBody>
                    <a:bodyPr/>
                    <a:p>
                      <a:pPr>
                        <a:lnSpc>
                          <a:spcPct val="150000"/>
                        </a:lnSpc>
                      </a:pPr>
                      <a:r>
                        <a:rPr lang="zh-CN" altLang="en-US" b="1" dirty="0">
                          <a:latin typeface="微软雅黑" panose="020B0503020204020204" pitchFamily="34" charset="-122"/>
                          <a:ea typeface="微软雅黑" panose="020B0503020204020204" pitchFamily="34" charset="-122"/>
                        </a:rPr>
                        <a:t>职责分明</a:t>
                      </a:r>
                      <a:r>
                        <a:rPr lang="zh-CN" altLang="en-US" dirty="0">
                          <a:latin typeface="微软雅黑" panose="020B0503020204020204" pitchFamily="34" charset="-122"/>
                          <a:ea typeface="微软雅黑" panose="020B0503020204020204" pitchFamily="34" charset="-122"/>
                        </a:rPr>
                        <a:t>：不管第三方库如何修改，只有不影响门面，客户都可以自由行动</a:t>
                      </a:r>
                      <a:endParaRPr lang="zh-CN" altLang="en-US" dirty="0">
                        <a:latin typeface="微软雅黑" panose="020B0503020204020204" pitchFamily="34" charset="-122"/>
                        <a:ea typeface="微软雅黑" panose="020B0503020204020204" pitchFamily="34" charset="-122"/>
                      </a:endParaRPr>
                    </a:p>
                  </a:txBody>
                  <a:tcPr anchor="ctr"/>
                </a:tc>
                <a:tc vMerge="1">
                  <a:tcPr/>
                </a:tc>
              </a:tr>
              <a:tr h="803004">
                <a:tc>
                  <a:txBody>
                    <a:bodyPr/>
                    <a:p>
                      <a:pPr>
                        <a:lnSpc>
                          <a:spcPct val="150000"/>
                        </a:lnSpc>
                      </a:pPr>
                      <a:r>
                        <a:rPr lang="zh-CN" altLang="en-US" b="1" dirty="0">
                          <a:latin typeface="微软雅黑" panose="020B0503020204020204" pitchFamily="34" charset="-122"/>
                          <a:ea typeface="微软雅黑" panose="020B0503020204020204" pitchFamily="34" charset="-122"/>
                        </a:rPr>
                        <a:t>提高了安全性</a:t>
                      </a:r>
                      <a:r>
                        <a:rPr lang="zh-CN" altLang="en-US" dirty="0">
                          <a:latin typeface="微软雅黑" panose="020B0503020204020204" pitchFamily="34" charset="-122"/>
                          <a:ea typeface="微软雅黑" panose="020B0503020204020204" pitchFamily="34" charset="-122"/>
                        </a:rPr>
                        <a:t>：只有在门面上开通的方法，外界才可以访问，否则一律关闭</a:t>
                      </a:r>
                      <a:endParaRPr lang="zh-CN" altLang="en-US" dirty="0">
                        <a:latin typeface="微软雅黑" panose="020B0503020204020204" pitchFamily="34" charset="-122"/>
                        <a:ea typeface="微软雅黑" panose="020B0503020204020204" pitchFamily="34" charset="-122"/>
                      </a:endParaRPr>
                    </a:p>
                  </a:txBody>
                  <a:tcPr anchor="ctr"/>
                </a:tc>
                <a:tc vMerge="1">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998006" y="261476"/>
            <a:ext cx="2214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什么是开闭原则？</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
        <p:nvSpPr>
          <p:cNvPr id="2" name="文本框 1"/>
          <p:cNvSpPr txBox="1"/>
          <p:nvPr/>
        </p:nvSpPr>
        <p:spPr>
          <a:xfrm>
            <a:off x="2045970" y="1945640"/>
            <a:ext cx="8100060" cy="922020"/>
          </a:xfrm>
          <a:prstGeom prst="rect">
            <a:avLst/>
          </a:prstGeom>
          <a:noFill/>
        </p:spPr>
        <p:txBody>
          <a:bodyPr wrap="square" rtlCol="0" anchor="t">
            <a:spAutoFit/>
          </a:bodyPr>
          <a:p>
            <a:pPr fontAlgn="auto">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功能实现应该对扩展开放，对修改关闭，其含义是说一个软件实体应该通过扩展来实现变化，而不是通过修改已有的代码来实现变化的。</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258570" y="1166495"/>
            <a:ext cx="2141220" cy="5016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470025" y="1233170"/>
            <a:ext cx="1728470" cy="368300"/>
          </a:xfrm>
          <a:prstGeom prst="rect">
            <a:avLst/>
          </a:prstGeom>
          <a:noFill/>
        </p:spPr>
        <p:txBody>
          <a:bodyPr wrap="none" rtlCol="0">
            <a:spAutoFit/>
          </a:bodyPr>
          <a:p>
            <a:pPr algn="l"/>
            <a:r>
              <a:rPr 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开闭原则</a:t>
            </a: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(OCP)</a:t>
            </a:r>
            <a:endPar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u=2217538811,2715938988&amp;fm=26&amp;gp=0"/>
          <p:cNvPicPr>
            <a:picLocks noChangeAspect="1"/>
          </p:cNvPicPr>
          <p:nvPr/>
        </p:nvPicPr>
        <p:blipFill>
          <a:blip r:embed="rId2"/>
          <a:stretch>
            <a:fillRect/>
          </a:stretch>
        </p:blipFill>
        <p:spPr>
          <a:xfrm>
            <a:off x="354330" y="3525520"/>
            <a:ext cx="2943860" cy="2356485"/>
          </a:xfrm>
          <a:prstGeom prst="rect">
            <a:avLst/>
          </a:prstGeom>
        </p:spPr>
      </p:pic>
      <p:pic>
        <p:nvPicPr>
          <p:cNvPr id="8" name="图片 7"/>
          <p:cNvPicPr>
            <a:picLocks noChangeAspect="1"/>
          </p:cNvPicPr>
          <p:nvPr/>
        </p:nvPicPr>
        <p:blipFill>
          <a:blip r:embed="rId3"/>
          <a:stretch>
            <a:fillRect/>
          </a:stretch>
        </p:blipFill>
        <p:spPr>
          <a:xfrm>
            <a:off x="8404860" y="3681095"/>
            <a:ext cx="3324225" cy="2044700"/>
          </a:xfrm>
          <a:prstGeom prst="rect">
            <a:avLst/>
          </a:prstGeom>
        </p:spPr>
      </p:pic>
      <p:pic>
        <p:nvPicPr>
          <p:cNvPr id="12" name="图片 11" descr="timg-(2)"/>
          <p:cNvPicPr>
            <a:picLocks noChangeAspect="1"/>
          </p:cNvPicPr>
          <p:nvPr/>
        </p:nvPicPr>
        <p:blipFill>
          <a:blip r:embed="rId4"/>
          <a:stretch>
            <a:fillRect/>
          </a:stretch>
        </p:blipFill>
        <p:spPr>
          <a:xfrm>
            <a:off x="4204335" y="3423920"/>
            <a:ext cx="1493520" cy="1272540"/>
          </a:xfrm>
          <a:prstGeom prst="rect">
            <a:avLst/>
          </a:prstGeom>
        </p:spPr>
      </p:pic>
      <p:sp>
        <p:nvSpPr>
          <p:cNvPr id="15" name="左右箭头 14"/>
          <p:cNvSpPr/>
          <p:nvPr/>
        </p:nvSpPr>
        <p:spPr>
          <a:xfrm>
            <a:off x="3435350" y="4463415"/>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左右箭头 17"/>
          <p:cNvSpPr/>
          <p:nvPr/>
        </p:nvSpPr>
        <p:spPr>
          <a:xfrm>
            <a:off x="7647940" y="4441190"/>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timg-(2)"/>
          <p:cNvPicPr>
            <a:picLocks noChangeAspect="1"/>
          </p:cNvPicPr>
          <p:nvPr/>
        </p:nvPicPr>
        <p:blipFill>
          <a:blip r:embed="rId4"/>
          <a:stretch>
            <a:fillRect/>
          </a:stretch>
        </p:blipFill>
        <p:spPr>
          <a:xfrm>
            <a:off x="5987415" y="3423920"/>
            <a:ext cx="1493520" cy="1272540"/>
          </a:xfrm>
          <a:prstGeom prst="rect">
            <a:avLst/>
          </a:prstGeom>
        </p:spPr>
      </p:pic>
      <p:pic>
        <p:nvPicPr>
          <p:cNvPr id="10" name="图片 9" descr="timg-(2)"/>
          <p:cNvPicPr>
            <a:picLocks noChangeAspect="1"/>
          </p:cNvPicPr>
          <p:nvPr/>
        </p:nvPicPr>
        <p:blipFill>
          <a:blip r:embed="rId4"/>
          <a:stretch>
            <a:fillRect/>
          </a:stretch>
        </p:blipFill>
        <p:spPr>
          <a:xfrm>
            <a:off x="4204335" y="4816475"/>
            <a:ext cx="1493520" cy="1272540"/>
          </a:xfrm>
          <a:prstGeom prst="rect">
            <a:avLst/>
          </a:prstGeom>
        </p:spPr>
      </p:pic>
      <p:pic>
        <p:nvPicPr>
          <p:cNvPr id="11" name="图片 10" descr="timg-(2)"/>
          <p:cNvPicPr>
            <a:picLocks noChangeAspect="1"/>
          </p:cNvPicPr>
          <p:nvPr/>
        </p:nvPicPr>
        <p:blipFill>
          <a:blip r:embed="rId4"/>
          <a:stretch>
            <a:fillRect/>
          </a:stretch>
        </p:blipFill>
        <p:spPr>
          <a:xfrm>
            <a:off x="5987415" y="4816475"/>
            <a:ext cx="1493520" cy="12725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109006" y="261476"/>
            <a:ext cx="3992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开闭原则中重要组成部分代理模式</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7" name="图片 6" descr="u=2217538811,2715938988&amp;fm=26&amp;gp=0"/>
          <p:cNvPicPr>
            <a:picLocks noChangeAspect="1"/>
          </p:cNvPicPr>
          <p:nvPr/>
        </p:nvPicPr>
        <p:blipFill>
          <a:blip r:embed="rId2"/>
          <a:stretch>
            <a:fillRect/>
          </a:stretch>
        </p:blipFill>
        <p:spPr>
          <a:xfrm>
            <a:off x="354330" y="3525520"/>
            <a:ext cx="2943860" cy="2356485"/>
          </a:xfrm>
          <a:prstGeom prst="rect">
            <a:avLst/>
          </a:prstGeom>
        </p:spPr>
      </p:pic>
      <p:pic>
        <p:nvPicPr>
          <p:cNvPr id="8" name="图片 7"/>
          <p:cNvPicPr>
            <a:picLocks noChangeAspect="1"/>
          </p:cNvPicPr>
          <p:nvPr/>
        </p:nvPicPr>
        <p:blipFill>
          <a:blip r:embed="rId3"/>
          <a:stretch>
            <a:fillRect/>
          </a:stretch>
        </p:blipFill>
        <p:spPr>
          <a:xfrm>
            <a:off x="8404860" y="3681095"/>
            <a:ext cx="3324225" cy="2044700"/>
          </a:xfrm>
          <a:prstGeom prst="rect">
            <a:avLst/>
          </a:prstGeom>
        </p:spPr>
      </p:pic>
      <p:pic>
        <p:nvPicPr>
          <p:cNvPr id="12" name="图片 11" descr="timg-(2)"/>
          <p:cNvPicPr>
            <a:picLocks noChangeAspect="1"/>
          </p:cNvPicPr>
          <p:nvPr/>
        </p:nvPicPr>
        <p:blipFill>
          <a:blip r:embed="rId4"/>
          <a:stretch>
            <a:fillRect/>
          </a:stretch>
        </p:blipFill>
        <p:spPr>
          <a:xfrm>
            <a:off x="4366260" y="1168400"/>
            <a:ext cx="1493520" cy="1272540"/>
          </a:xfrm>
          <a:prstGeom prst="rect">
            <a:avLst/>
          </a:prstGeom>
        </p:spPr>
      </p:pic>
      <p:sp>
        <p:nvSpPr>
          <p:cNvPr id="15" name="左右箭头 14"/>
          <p:cNvSpPr/>
          <p:nvPr/>
        </p:nvSpPr>
        <p:spPr>
          <a:xfrm>
            <a:off x="3435350" y="4463415"/>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左右箭头 17"/>
          <p:cNvSpPr/>
          <p:nvPr/>
        </p:nvSpPr>
        <p:spPr>
          <a:xfrm>
            <a:off x="7647940" y="4441190"/>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timg-(2)"/>
          <p:cNvPicPr>
            <a:picLocks noChangeAspect="1"/>
          </p:cNvPicPr>
          <p:nvPr/>
        </p:nvPicPr>
        <p:blipFill>
          <a:blip r:embed="rId4"/>
          <a:stretch>
            <a:fillRect/>
          </a:stretch>
        </p:blipFill>
        <p:spPr>
          <a:xfrm>
            <a:off x="6149340" y="1168400"/>
            <a:ext cx="1493520" cy="1272540"/>
          </a:xfrm>
          <a:prstGeom prst="rect">
            <a:avLst/>
          </a:prstGeom>
        </p:spPr>
      </p:pic>
      <p:pic>
        <p:nvPicPr>
          <p:cNvPr id="10" name="图片 9" descr="timg-(2)"/>
          <p:cNvPicPr>
            <a:picLocks noChangeAspect="1"/>
          </p:cNvPicPr>
          <p:nvPr/>
        </p:nvPicPr>
        <p:blipFill>
          <a:blip r:embed="rId4"/>
          <a:stretch>
            <a:fillRect/>
          </a:stretch>
        </p:blipFill>
        <p:spPr>
          <a:xfrm>
            <a:off x="4366260" y="2560955"/>
            <a:ext cx="1493520" cy="1272540"/>
          </a:xfrm>
          <a:prstGeom prst="rect">
            <a:avLst/>
          </a:prstGeom>
        </p:spPr>
      </p:pic>
      <p:pic>
        <p:nvPicPr>
          <p:cNvPr id="11" name="图片 10" descr="timg-(2)"/>
          <p:cNvPicPr>
            <a:picLocks noChangeAspect="1"/>
          </p:cNvPicPr>
          <p:nvPr/>
        </p:nvPicPr>
        <p:blipFill>
          <a:blip r:embed="rId4"/>
          <a:stretch>
            <a:fillRect/>
          </a:stretch>
        </p:blipFill>
        <p:spPr>
          <a:xfrm>
            <a:off x="6149340" y="2560955"/>
            <a:ext cx="1493520" cy="1272540"/>
          </a:xfrm>
          <a:prstGeom prst="rect">
            <a:avLst/>
          </a:prstGeom>
        </p:spPr>
      </p:pic>
      <p:sp>
        <p:nvSpPr>
          <p:cNvPr id="3" name="矩形 2"/>
          <p:cNvSpPr/>
          <p:nvPr/>
        </p:nvSpPr>
        <p:spPr>
          <a:xfrm>
            <a:off x="4135755" y="1038860"/>
            <a:ext cx="3705860" cy="2901315"/>
          </a:xfrm>
          <a:prstGeom prst="rect">
            <a:avLst/>
          </a:prstGeom>
          <a:noFill/>
          <a:ln w="28575"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下箭头 3"/>
          <p:cNvSpPr/>
          <p:nvPr/>
        </p:nvSpPr>
        <p:spPr>
          <a:xfrm>
            <a:off x="5589270" y="3952240"/>
            <a:ext cx="678815" cy="48831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4493895" y="4463415"/>
            <a:ext cx="2869565" cy="5835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379720" y="4571365"/>
            <a:ext cx="1097280" cy="368300"/>
          </a:xfrm>
          <a:prstGeom prst="rect">
            <a:avLst/>
          </a:prstGeom>
          <a:noFill/>
        </p:spPr>
        <p:txBody>
          <a:bodyPr wrap="none" rtlCol="0">
            <a:spAutoFit/>
          </a:bodyPr>
          <a:p>
            <a:r>
              <a:rPr lang="zh-CN" altLang="en-US">
                <a:solidFill>
                  <a:schemeClr val="bg1"/>
                </a:solidFill>
              </a:rPr>
              <a:t>代理对象</a:t>
            </a:r>
            <a:endParaRPr lang="zh-CN" altLang="en-US">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744006" y="261476"/>
            <a:ext cx="2722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代理模式下的代码结构</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890" y="660400"/>
            <a:ext cx="8893175" cy="60159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LYING IMPRESSION FID FEIZHAO    qq:1964271550"/>
          <p:cNvSpPr txBox="1"/>
          <p:nvPr>
            <p:custDataLst>
              <p:tags r:id="rId1"/>
            </p:custDataLst>
          </p:nvPr>
        </p:nvSpPr>
        <p:spPr>
          <a:xfrm>
            <a:off x="4423307" y="2707329"/>
            <a:ext cx="5433646" cy="1015663"/>
          </a:xfrm>
          <a:prstGeom prst="rect">
            <a:avLst/>
          </a:prstGeom>
          <a:noFill/>
        </p:spPr>
        <p:txBody>
          <a:bodyPr wrap="square" rtlCol="0">
            <a:spAutoFit/>
          </a:bodyPr>
          <a:lstStyle/>
          <a:p>
            <a:r>
              <a:rPr lang="en-US" altLang="zh-CN" sz="6000" dirty="0">
                <a:solidFill>
                  <a:srgbClr val="EB5F56"/>
                </a:solidFill>
                <a:latin typeface="微软雅黑" panose="020B0503020204020204" pitchFamily="34" charset="-122"/>
                <a:ea typeface="微软雅黑" panose="020B0503020204020204" pitchFamily="34" charset="-122"/>
              </a:rPr>
              <a:t>THANK</a:t>
            </a:r>
            <a:r>
              <a:rPr lang="en-US" altLang="zh-CN" sz="6000" dirty="0">
                <a:solidFill>
                  <a:srgbClr val="309060"/>
                </a:solidFill>
                <a:latin typeface="微软雅黑" panose="020B0503020204020204" pitchFamily="34" charset="-122"/>
                <a:ea typeface="微软雅黑" panose="020B0503020204020204" pitchFamily="34" charset="-122"/>
              </a:rPr>
              <a:t> </a:t>
            </a:r>
            <a:r>
              <a:rPr lang="en-US" altLang="zh-CN" sz="6000" dirty="0">
                <a:solidFill>
                  <a:srgbClr val="364555"/>
                </a:solidFill>
                <a:latin typeface="微软雅黑" panose="020B0503020204020204" pitchFamily="34" charset="-122"/>
                <a:ea typeface="微软雅黑" panose="020B0503020204020204" pitchFamily="34" charset="-122"/>
              </a:rPr>
              <a:t>YOU</a:t>
            </a:r>
            <a:endParaRPr lang="zh-CN" altLang="en-US" sz="6000"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404892" y="3722779"/>
            <a:ext cx="4644156" cy="284480"/>
          </a:xfrm>
          <a:prstGeom prst="rect">
            <a:avLst/>
          </a:prstGeom>
          <a:noFill/>
        </p:spPr>
        <p:txBody>
          <a:bodyPr wrap="square" rtlCol="0">
            <a:spAutoFit/>
          </a:bodyPr>
          <a:lstStyle/>
          <a:p>
            <a:pPr>
              <a:lnSpc>
                <a:spcPct val="12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050"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851660" y="2153285"/>
            <a:ext cx="2336800" cy="233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2636520" y="2830830"/>
            <a:ext cx="7275830" cy="583565"/>
          </a:xfrm>
          <a:prstGeom prst="rect">
            <a:avLst/>
          </a:prstGeom>
          <a:noFill/>
        </p:spPr>
        <p:txBody>
          <a:bodyPr wrap="square" rtlCol="0">
            <a:spAutoFit/>
          </a:bodyPr>
          <a:lstStyle/>
          <a:p>
            <a:r>
              <a:rPr sz="3200" b="1" dirty="0">
                <a:solidFill>
                  <a:srgbClr val="364555"/>
                </a:solidFill>
                <a:latin typeface="微软雅黑" panose="020B0503020204020204" pitchFamily="34" charset="-122"/>
                <a:ea typeface="微软雅黑" panose="020B0503020204020204" pitchFamily="34" charset="-122"/>
              </a:rPr>
              <a:t>性能优化之运用设计模式优化代码结构</a:t>
            </a:r>
            <a:endParaRPr sz="3200" b="1" dirty="0">
              <a:solidFill>
                <a:srgbClr val="364555"/>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FID FEIZHAO    qq:1964271550"/>
          <p:cNvSpPr txBox="1"/>
          <p:nvPr/>
        </p:nvSpPr>
        <p:spPr>
          <a:xfrm>
            <a:off x="15428" y="235168"/>
            <a:ext cx="2621280" cy="829945"/>
          </a:xfrm>
          <a:prstGeom prst="rect">
            <a:avLst/>
          </a:prstGeom>
          <a:noFill/>
        </p:spPr>
        <p:txBody>
          <a:bodyPr wrap="none" rtlCol="0">
            <a:spAutoFit/>
          </a:bodyPr>
          <a:p>
            <a:r>
              <a:rPr lang="zh-CN" sz="4800" dirty="0">
                <a:solidFill>
                  <a:srgbClr val="EB5F56"/>
                </a:solidFill>
                <a:latin typeface="微软雅黑" panose="020B0503020204020204" pitchFamily="34" charset="-122"/>
                <a:ea typeface="微软雅黑" panose="020B0503020204020204" pitchFamily="34" charset="-122"/>
              </a:rPr>
              <a:t>今晚课题</a:t>
            </a:r>
            <a:endParaRPr lang="zh-CN" sz="4800" dirty="0">
              <a:solidFill>
                <a:srgbClr val="EB5F5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2" grpId="1"/>
      <p:bldP spid="64"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YING IMPRESSION FID FEIZHAO    qq:1964271550"/>
          <p:cNvSpPr/>
          <p:nvPr/>
        </p:nvSpPr>
        <p:spPr bwMode="auto">
          <a:xfrm>
            <a:off x="9729012" y="0"/>
            <a:ext cx="2462989" cy="175042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302144" y="0"/>
            <a:ext cx="2462989" cy="175042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877973" y="0"/>
            <a:ext cx="2433493" cy="175042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26863" y="0"/>
            <a:ext cx="2462989" cy="175042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0"/>
            <a:ext cx="2462989" cy="175042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LYING IMPRESSION FID FEIZHAO    qq:1964271550"/>
          <p:cNvSpPr>
            <a:spLocks noChangeArrowheads="1"/>
          </p:cNvSpPr>
          <p:nvPr/>
        </p:nvSpPr>
        <p:spPr bwMode="auto">
          <a:xfrm>
            <a:off x="5350155" y="336602"/>
            <a:ext cx="1491690" cy="1077218"/>
          </a:xfrm>
          <a:prstGeom prst="rect">
            <a:avLst/>
          </a:prstGeom>
          <a:noFill/>
        </p:spPr>
        <p:txBody>
          <a:bodyPr wrap="none">
            <a:spAutoFit/>
          </a:bodyPr>
          <a:lstStyle/>
          <a:p>
            <a:pPr algn="ctr">
              <a:spcBef>
                <a:spcPct val="0"/>
              </a:spcBef>
            </a:pPr>
            <a:r>
              <a:rPr lang="zh-CN" altLang="en-US"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dirty="0">
                <a:solidFill>
                  <a:schemeClr val="bg1"/>
                </a:solidFill>
                <a:latin typeface="微软雅黑" panose="020B0503020204020204" pitchFamily="34" charset="-122"/>
                <a:ea typeface="微软雅黑" panose="020B0503020204020204" pitchFamily="34" charset="-122"/>
              </a:rPr>
              <a:t>COMPANY</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FLYING IMPRESSION FID FEIZHAO    qq:1964271550"/>
          <p:cNvSpPr/>
          <p:nvPr/>
        </p:nvSpPr>
        <p:spPr bwMode="auto">
          <a:xfrm>
            <a:off x="0" y="6728342"/>
            <a:ext cx="2289256" cy="129658"/>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LYING IMPRESSION FID FEIZHAO    qq:1964271550"/>
          <p:cNvSpPr/>
          <p:nvPr/>
        </p:nvSpPr>
        <p:spPr bwMode="auto">
          <a:xfrm>
            <a:off x="2470201" y="6728342"/>
            <a:ext cx="2289256" cy="129658"/>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LYING IMPRESSION FID FEIZHAO    qq:1964271550"/>
          <p:cNvSpPr/>
          <p:nvPr/>
        </p:nvSpPr>
        <p:spPr bwMode="auto">
          <a:xfrm>
            <a:off x="4965079" y="6728342"/>
            <a:ext cx="2261840" cy="129658"/>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LYING IMPRESSION FID FEIZHAO    qq:1964271550"/>
          <p:cNvSpPr/>
          <p:nvPr/>
        </p:nvSpPr>
        <p:spPr bwMode="auto">
          <a:xfrm>
            <a:off x="7432540" y="6728342"/>
            <a:ext cx="2289256" cy="129658"/>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LYING IMPRESSION FID FEIZHAO    qq:1964271550"/>
          <p:cNvSpPr/>
          <p:nvPr/>
        </p:nvSpPr>
        <p:spPr bwMode="auto">
          <a:xfrm>
            <a:off x="9902744" y="6728342"/>
            <a:ext cx="2289256" cy="129658"/>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 name="FLYING IMPRESSION FID FEIZHAO    qq:1964271550"/>
          <p:cNvGrpSpPr/>
          <p:nvPr>
            <p:custDataLst>
              <p:tags r:id="rId1"/>
            </p:custDataLst>
          </p:nvPr>
        </p:nvGrpSpPr>
        <p:grpSpPr>
          <a:xfrm>
            <a:off x="2374208" y="2362547"/>
            <a:ext cx="5518785" cy="678574"/>
            <a:chOff x="1878908" y="2616819"/>
            <a:chExt cx="5518785" cy="678574"/>
          </a:xfrm>
        </p:grpSpPr>
        <p:sp>
          <p:nvSpPr>
            <p:cNvPr id="26" name="FLYING IMPRESSION FID FEIZHAO    qq:1964271550"/>
            <p:cNvSpPr>
              <a:spLocks noChangeArrowheads="1"/>
            </p:cNvSpPr>
            <p:nvPr/>
          </p:nvSpPr>
          <p:spPr bwMode="auto">
            <a:xfrm>
              <a:off x="1878908" y="2616819"/>
              <a:ext cx="678574" cy="678574"/>
            </a:xfrm>
            <a:prstGeom prst="roundRect">
              <a:avLst/>
            </a:prstGeom>
            <a:solidFill>
              <a:srgbClr val="EB5F56"/>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0" name="FLYING IMPRESSION FID FEIZHAO    qq:1964271550"/>
            <p:cNvSpPr txBox="1"/>
            <p:nvPr/>
          </p:nvSpPr>
          <p:spPr>
            <a:xfrm>
              <a:off x="2633288" y="2724134"/>
              <a:ext cx="4764405" cy="460375"/>
            </a:xfrm>
            <a:prstGeom prst="rect">
              <a:avLst/>
            </a:prstGeom>
            <a:noFill/>
          </p:spPr>
          <p:txBody>
            <a:bodyPr wrap="square" rtlCol="0">
              <a:spAutoFit/>
            </a:bodyPr>
            <a:lstStyle/>
            <a:p>
              <a:r>
                <a:rPr sz="2400" dirty="0">
                  <a:solidFill>
                    <a:srgbClr val="EB5F56"/>
                  </a:solidFill>
                  <a:latin typeface="微软雅黑" panose="020B0503020204020204" pitchFamily="34" charset="-122"/>
                  <a:ea typeface="微软雅黑" panose="020B0503020204020204" pitchFamily="34" charset="-122"/>
                </a:rPr>
                <a:t>设计模式在优化代码中的重要性 </a:t>
              </a:r>
              <a:endParaRPr sz="2400" dirty="0">
                <a:solidFill>
                  <a:srgbClr val="EB5F56"/>
                </a:solidFill>
                <a:latin typeface="微软雅黑" panose="020B0503020204020204" pitchFamily="34" charset="-122"/>
                <a:ea typeface="微软雅黑" panose="020B0503020204020204" pitchFamily="34" charset="-122"/>
              </a:endParaRPr>
            </a:p>
          </p:txBody>
        </p:sp>
      </p:grpSp>
      <p:grpSp>
        <p:nvGrpSpPr>
          <p:cNvPr id="33" name="FLYING IMPRESSION FID FEIZHAO    qq:1964271550"/>
          <p:cNvGrpSpPr/>
          <p:nvPr>
            <p:custDataLst>
              <p:tags r:id="rId2"/>
            </p:custDataLst>
          </p:nvPr>
        </p:nvGrpSpPr>
        <p:grpSpPr>
          <a:xfrm>
            <a:off x="2374208" y="4266207"/>
            <a:ext cx="7044690" cy="678574"/>
            <a:chOff x="1878908" y="4239809"/>
            <a:chExt cx="7044690" cy="678574"/>
          </a:xfrm>
        </p:grpSpPr>
        <p:sp>
          <p:nvSpPr>
            <p:cNvPr id="35" name="FLYING IMPRESSION FID FEIZHAO    qq:1964271550"/>
            <p:cNvSpPr>
              <a:spLocks noChangeArrowheads="1"/>
            </p:cNvSpPr>
            <p:nvPr/>
          </p:nvSpPr>
          <p:spPr bwMode="auto">
            <a:xfrm>
              <a:off x="1878908" y="4239809"/>
              <a:ext cx="678574" cy="678574"/>
            </a:xfrm>
            <a:prstGeom prst="roundRect">
              <a:avLst/>
            </a:prstGeom>
            <a:solidFill>
              <a:srgbClr val="364555"/>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2" name="FLYING IMPRESSION FID FEIZHAO    qq:1964271550"/>
            <p:cNvSpPr txBox="1"/>
            <p:nvPr/>
          </p:nvSpPr>
          <p:spPr>
            <a:xfrm>
              <a:off x="2633288" y="4330614"/>
              <a:ext cx="6290310" cy="460375"/>
            </a:xfrm>
            <a:prstGeom prst="rect">
              <a:avLst/>
            </a:prstGeom>
            <a:noFill/>
          </p:spPr>
          <p:txBody>
            <a:bodyPr wrap="square" rtlCol="0">
              <a:spAutoFit/>
            </a:bodyPr>
            <a:lstStyle/>
            <a:p>
              <a:r>
                <a:rPr sz="2400" dirty="0">
                  <a:solidFill>
                    <a:srgbClr val="364555"/>
                  </a:solidFill>
                  <a:latin typeface="微软雅黑" panose="020B0503020204020204" pitchFamily="34" charset="-122"/>
                  <a:ea typeface="微软雅黑" panose="020B0503020204020204" pitchFamily="34" charset="-122"/>
                </a:rPr>
                <a:t>开闭原则与依赖倒置原则的正确打开方式 </a:t>
              </a:r>
              <a:endParaRPr sz="2400" dirty="0">
                <a:solidFill>
                  <a:srgbClr val="364555"/>
                </a:solidFill>
                <a:latin typeface="微软雅黑" panose="020B0503020204020204" pitchFamily="34" charset="-122"/>
                <a:ea typeface="微软雅黑" panose="020B0503020204020204" pitchFamily="34" charset="-122"/>
              </a:endParaRPr>
            </a:p>
          </p:txBody>
        </p:sp>
      </p:grpSp>
      <p:grpSp>
        <p:nvGrpSpPr>
          <p:cNvPr id="43" name="FLYING IMPRESSION FID FEIZHAO    qq:1964271550"/>
          <p:cNvGrpSpPr/>
          <p:nvPr>
            <p:custDataLst>
              <p:tags r:id="rId3"/>
            </p:custDataLst>
          </p:nvPr>
        </p:nvGrpSpPr>
        <p:grpSpPr>
          <a:xfrm>
            <a:off x="2373995" y="3306157"/>
            <a:ext cx="8705850" cy="678574"/>
            <a:chOff x="7196185" y="2616819"/>
            <a:chExt cx="8705850" cy="678574"/>
          </a:xfrm>
        </p:grpSpPr>
        <p:sp>
          <p:nvSpPr>
            <p:cNvPr id="44" name="FLYING IMPRESSION FID FEIZHAO    qq:1964271550"/>
            <p:cNvSpPr>
              <a:spLocks noChangeArrowheads="1"/>
            </p:cNvSpPr>
            <p:nvPr/>
          </p:nvSpPr>
          <p:spPr bwMode="auto">
            <a:xfrm>
              <a:off x="7196185" y="2616819"/>
              <a:ext cx="678574" cy="678574"/>
            </a:xfrm>
            <a:prstGeom prst="roundRect">
              <a:avLst/>
            </a:prstGeom>
            <a:solidFill>
              <a:srgbClr val="FCB0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FLYING IMPRESSION FID FEIZHAO    qq:1964271550"/>
            <p:cNvSpPr txBox="1"/>
            <p:nvPr/>
          </p:nvSpPr>
          <p:spPr>
            <a:xfrm>
              <a:off x="7950565" y="2724134"/>
              <a:ext cx="7951470" cy="460375"/>
            </a:xfrm>
            <a:prstGeom prst="rect">
              <a:avLst/>
            </a:prstGeom>
            <a:noFill/>
          </p:spPr>
          <p:txBody>
            <a:bodyPr wrap="square" rtlCol="0">
              <a:spAutoFit/>
            </a:bodyPr>
            <a:lstStyle/>
            <a:p>
              <a:r>
                <a:rPr sz="2400" dirty="0">
                  <a:solidFill>
                    <a:srgbClr val="FCB030"/>
                  </a:solidFill>
                  <a:latin typeface="微软雅黑" panose="020B0503020204020204" pitchFamily="34" charset="-122"/>
                  <a:ea typeface="微软雅黑" panose="020B0503020204020204" pitchFamily="34" charset="-122"/>
                </a:rPr>
                <a:t>高内聚低耦合的门面模式 </a:t>
              </a:r>
              <a:endParaRPr sz="2400" dirty="0">
                <a:solidFill>
                  <a:srgbClr val="FCB030"/>
                </a:solidFill>
                <a:latin typeface="微软雅黑" panose="020B0503020204020204" pitchFamily="34" charset="-122"/>
                <a:ea typeface="微软雅黑" panose="020B0503020204020204" pitchFamily="34" charset="-122"/>
              </a:endParaRPr>
            </a:p>
          </p:txBody>
        </p:sp>
      </p:grpSp>
      <p:grpSp>
        <p:nvGrpSpPr>
          <p:cNvPr id="46" name="FLYING IMPRESSION FID FEIZHAO    qq:1964271550"/>
          <p:cNvGrpSpPr/>
          <p:nvPr>
            <p:custDataLst>
              <p:tags r:id="rId4"/>
            </p:custDataLst>
          </p:nvPr>
        </p:nvGrpSpPr>
        <p:grpSpPr>
          <a:xfrm>
            <a:off x="2373995" y="5182512"/>
            <a:ext cx="7529195" cy="678574"/>
            <a:chOff x="7196185" y="4239809"/>
            <a:chExt cx="7529195" cy="678574"/>
          </a:xfrm>
        </p:grpSpPr>
        <p:sp>
          <p:nvSpPr>
            <p:cNvPr id="47" name="FLYING IMPRESSION FID FEIZHAO    qq:1964271550"/>
            <p:cNvSpPr>
              <a:spLocks noChangeArrowheads="1"/>
            </p:cNvSpPr>
            <p:nvPr/>
          </p:nvSpPr>
          <p:spPr bwMode="auto">
            <a:xfrm>
              <a:off x="7196185" y="4239809"/>
              <a:ext cx="678574" cy="678574"/>
            </a:xfrm>
            <a:prstGeom prst="roundRect">
              <a:avLst/>
            </a:prstGeom>
            <a:solidFill>
              <a:srgbClr val="33C3AB"/>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FLYING IMPRESSION FID FEIZHAO    qq:1964271550"/>
            <p:cNvSpPr txBox="1"/>
            <p:nvPr/>
          </p:nvSpPr>
          <p:spPr>
            <a:xfrm>
              <a:off x="7950565" y="4347124"/>
              <a:ext cx="6774815" cy="460375"/>
            </a:xfrm>
            <a:prstGeom prst="rect">
              <a:avLst/>
            </a:prstGeom>
            <a:noFill/>
          </p:spPr>
          <p:txBody>
            <a:bodyPr wrap="square" rtlCol="0">
              <a:spAutoFit/>
            </a:bodyPr>
            <a:lstStyle/>
            <a:p>
              <a:r>
                <a:rPr sz="2400" dirty="0">
                  <a:solidFill>
                    <a:srgbClr val="33C3AB"/>
                  </a:solidFill>
                  <a:latin typeface="微软雅黑" panose="020B0503020204020204" pitchFamily="34" charset="-122"/>
                  <a:ea typeface="微软雅黑" panose="020B0503020204020204" pitchFamily="34" charset="-122"/>
                </a:rPr>
                <a:t>通过网络隔离库完成设计模式对代码结构的优化 </a:t>
              </a:r>
              <a:endParaRPr sz="2400" dirty="0">
                <a:solidFill>
                  <a:srgbClr val="33C3A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4*#ppt_w"/>
                                          </p:val>
                                        </p:tav>
                                        <p:tav tm="100000">
                                          <p:val>
                                            <p:strVal val="#ppt_w"/>
                                          </p:val>
                                        </p:tav>
                                      </p:tavLst>
                                    </p:anim>
                                    <p:anim calcmode="lin" valueType="num">
                                      <p:cBhvr>
                                        <p:cTn id="57" dur="500" fill="hold"/>
                                        <p:tgtEl>
                                          <p:spTgt spid="22"/>
                                        </p:tgtEl>
                                        <p:attrNameLst>
                                          <p:attrName>ppt_h</p:attrName>
                                        </p:attrNameLst>
                                      </p:cBhvr>
                                      <p:tavLst>
                                        <p:tav tm="0">
                                          <p:val>
                                            <p:strVal val="4*#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32"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strVal val="4*#ppt_w"/>
                                          </p:val>
                                        </p:tav>
                                        <p:tav tm="100000">
                                          <p:val>
                                            <p:strVal val="#ppt_w"/>
                                          </p:val>
                                        </p:tav>
                                      </p:tavLst>
                                    </p:anim>
                                    <p:anim calcmode="lin" valueType="num">
                                      <p:cBhvr>
                                        <p:cTn id="63"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32"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strVal val="4*#ppt_w"/>
                                          </p:val>
                                        </p:tav>
                                        <p:tav tm="100000">
                                          <p:val>
                                            <p:strVal val="#ppt_w"/>
                                          </p:val>
                                        </p:tav>
                                      </p:tavLst>
                                    </p:anim>
                                    <p:anim calcmode="lin" valueType="num">
                                      <p:cBhvr>
                                        <p:cTn id="69"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strVal val="4*#ppt_w"/>
                                          </p:val>
                                        </p:tav>
                                        <p:tav tm="100000">
                                          <p:val>
                                            <p:strVal val="#ppt_w"/>
                                          </p:val>
                                        </p:tav>
                                      </p:tavLst>
                                    </p:anim>
                                    <p:anim calcmode="lin" valueType="num">
                                      <p:cBhvr>
                                        <p:cTn id="75" dur="500" fill="hold"/>
                                        <p:tgtEl>
                                          <p:spTgt spid="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9" grpId="0"/>
      <p:bldP spid="37" grpId="0" bldLvl="0" animBg="1"/>
      <p:bldP spid="38" grpId="0" bldLvl="0" animBg="1"/>
      <p:bldP spid="39" grpId="0" bldLvl="0" animBg="1"/>
      <p:bldP spid="40" grpId="0" bldLvl="0" animBg="1"/>
      <p:bldP spid="4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744007" y="261476"/>
            <a:ext cx="2722880" cy="398780"/>
          </a:xfrm>
          <a:prstGeom prst="rect">
            <a:avLst/>
          </a:prstGeom>
          <a:noFill/>
        </p:spPr>
        <p:txBody>
          <a:bodyPr wrap="none" rtlCol="0">
            <a:spAutoFit/>
          </a:bodyPr>
          <a:lstStyle/>
          <a:p>
            <a:pPr algn="ctr"/>
            <a:r>
              <a:rPr lang="zh-CN" sz="2000" b="1" dirty="0">
                <a:solidFill>
                  <a:srgbClr val="364555"/>
                </a:solidFill>
                <a:latin typeface="微软雅黑" panose="020B0503020204020204" pitchFamily="34" charset="-122"/>
                <a:ea typeface="微软雅黑" panose="020B0503020204020204" pitchFamily="34" charset="-122"/>
              </a:rPr>
              <a:t>论设计模式的灵魂拷问</a:t>
            </a:r>
            <a:endParaRPr lang="zh-CN" sz="2000" b="1"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cxnSp>
        <p:nvCxnSpPr>
          <p:cNvPr id="2"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1866900" y="1082675"/>
            <a:ext cx="3463290" cy="4618355"/>
          </a:xfrm>
          <a:prstGeom prst="rect">
            <a:avLst/>
          </a:prstGeom>
        </p:spPr>
      </p:pic>
      <p:pic>
        <p:nvPicPr>
          <p:cNvPr id="11" name="图片 10" descr="timg-(1)"/>
          <p:cNvPicPr>
            <a:picLocks noChangeAspect="1"/>
          </p:cNvPicPr>
          <p:nvPr/>
        </p:nvPicPr>
        <p:blipFill>
          <a:blip r:embed="rId3"/>
          <a:stretch>
            <a:fillRect/>
          </a:stretch>
        </p:blipFill>
        <p:spPr>
          <a:xfrm>
            <a:off x="2628900" y="4348480"/>
            <a:ext cx="1297305" cy="1297305"/>
          </a:xfrm>
          <a:prstGeom prst="rect">
            <a:avLst/>
          </a:prstGeom>
        </p:spPr>
      </p:pic>
      <p:pic>
        <p:nvPicPr>
          <p:cNvPr id="12" name="图片 11"/>
          <p:cNvPicPr>
            <a:picLocks noChangeAspect="1"/>
          </p:cNvPicPr>
          <p:nvPr/>
        </p:nvPicPr>
        <p:blipFill>
          <a:blip r:embed="rId4"/>
          <a:stretch>
            <a:fillRect/>
          </a:stretch>
        </p:blipFill>
        <p:spPr>
          <a:xfrm>
            <a:off x="6794500" y="1082675"/>
            <a:ext cx="3890010" cy="4637405"/>
          </a:xfrm>
          <a:prstGeom prst="rect">
            <a:avLst/>
          </a:prstGeom>
        </p:spPr>
      </p:pic>
      <p:sp>
        <p:nvSpPr>
          <p:cNvPr id="13" name="文本框 12"/>
          <p:cNvSpPr txBox="1"/>
          <p:nvPr/>
        </p:nvSpPr>
        <p:spPr>
          <a:xfrm>
            <a:off x="1825625" y="5861685"/>
            <a:ext cx="3434080" cy="583565"/>
          </a:xfrm>
          <a:prstGeom prst="rect">
            <a:avLst/>
          </a:prstGeom>
          <a:noFill/>
        </p:spPr>
        <p:txBody>
          <a:bodyPr wrap="none" rtlCol="0">
            <a:spAutoFit/>
          </a:bodyPr>
          <a:p>
            <a:r>
              <a:rPr lang="zh-CN" altLang="en-US" sz="1600">
                <a:latin typeface="微软雅黑" panose="020B0503020204020204" pitchFamily="34" charset="-122"/>
                <a:ea typeface="微软雅黑" panose="020B0503020204020204" pitchFamily="34" charset="-122"/>
              </a:rPr>
              <a:t>优雅的设计模式赋予了代码天使般的</a:t>
            </a:r>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面孔以及魔鬼般的身材</a:t>
            </a:r>
            <a:endParaRPr lang="zh-CN" altLang="en-US" sz="1600">
              <a:latin typeface="微软雅黑" panose="020B0503020204020204" pitchFamily="34" charset="-122"/>
              <a:ea typeface="微软雅黑" panose="020B0503020204020204" pitchFamily="34" charset="-122"/>
            </a:endParaRPr>
          </a:p>
        </p:txBody>
      </p:sp>
      <p:sp>
        <p:nvSpPr>
          <p:cNvPr id="18" name="文本框 17"/>
          <p:cNvSpPr txBox="1"/>
          <p:nvPr/>
        </p:nvSpPr>
        <p:spPr>
          <a:xfrm>
            <a:off x="6870700" y="5874385"/>
            <a:ext cx="3637280" cy="583565"/>
          </a:xfrm>
          <a:prstGeom prst="rect">
            <a:avLst/>
          </a:prstGeom>
          <a:noFill/>
        </p:spPr>
        <p:txBody>
          <a:bodyPr wrap="none" rtlCol="0">
            <a:spAutoFit/>
          </a:bodyPr>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毫无设计模式可言的代码造就了会让人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晚上</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魂牵梦萦</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的形象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617007" y="261476"/>
            <a:ext cx="2976880" cy="398780"/>
          </a:xfrm>
          <a:prstGeom prst="rect">
            <a:avLst/>
          </a:prstGeom>
          <a:noFill/>
        </p:spPr>
        <p:txBody>
          <a:bodyPr wrap="none" rtlCol="0">
            <a:spAutoFit/>
          </a:bodyPr>
          <a:lstStyle/>
          <a:p>
            <a:pPr algn="ctr"/>
            <a:r>
              <a:rPr lang="zh-CN" sz="2000" b="1" dirty="0">
                <a:solidFill>
                  <a:srgbClr val="364555"/>
                </a:solidFill>
                <a:latin typeface="微软雅黑" panose="020B0503020204020204" pitchFamily="34" charset="-122"/>
                <a:ea typeface="微软雅黑" panose="020B0503020204020204" pitchFamily="34" charset="-122"/>
              </a:rPr>
              <a:t>毫无设计模式的代码特征</a:t>
            </a:r>
            <a:endParaRPr lang="zh-CN" sz="2000" b="1"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cxnSp>
        <p:nvCxnSpPr>
          <p:cNvPr id="2"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577340" y="2494915"/>
            <a:ext cx="4375150" cy="1568450"/>
          </a:xfrm>
          <a:prstGeom prst="rect">
            <a:avLst/>
          </a:prstGeom>
          <a:noFill/>
        </p:spPr>
        <p:txBody>
          <a:bodyPr wrap="square" rtlCol="0" anchor="t">
            <a:spAutoFit/>
          </a:bodyPr>
          <a:p>
            <a:pPr marL="285750" indent="-285750" fontAlgn="auto">
              <a:lnSpc>
                <a:spcPct val="200000"/>
              </a:lnSpc>
              <a:buClr>
                <a:srgbClr val="00B0F0"/>
              </a:buClr>
              <a:buFont typeface="Wingdings" panose="05000000000000000000" charset="0"/>
              <a:buChar char="l"/>
            </a:pPr>
            <a:r>
              <a:rPr lang="zh-CN" altLang="en-US" sz="1600">
                <a:latin typeface="微软雅黑" panose="020B0503020204020204" pitchFamily="34" charset="-122"/>
                <a:ea typeface="微软雅黑" panose="020B0503020204020204" pitchFamily="34" charset="-122"/>
              </a:rPr>
              <a:t>业务逻辑与技术代码耦合</a:t>
            </a:r>
            <a:endParaRPr lang="zh-CN" altLang="en-US" sz="1600">
              <a:latin typeface="微软雅黑" panose="020B0503020204020204" pitchFamily="34" charset="-122"/>
              <a:ea typeface="微软雅黑" panose="020B0503020204020204" pitchFamily="34" charset="-122"/>
            </a:endParaRPr>
          </a:p>
          <a:p>
            <a:pPr marL="285750" indent="-285750" fontAlgn="auto">
              <a:lnSpc>
                <a:spcPct val="200000"/>
              </a:lnSpc>
              <a:buClr>
                <a:srgbClr val="00B0F0"/>
              </a:buClr>
              <a:buFont typeface="Wingdings" panose="05000000000000000000" charset="0"/>
              <a:buChar char="l"/>
            </a:pPr>
            <a:r>
              <a:rPr lang="zh-CN" altLang="en-US" sz="1600">
                <a:latin typeface="微软雅黑" panose="020B0503020204020204" pitchFamily="34" charset="-122"/>
                <a:ea typeface="微软雅黑" panose="020B0503020204020204" pitchFamily="34" charset="-122"/>
              </a:rPr>
              <a:t>主业务与增值业务代码职责混乱</a:t>
            </a:r>
            <a:endParaRPr lang="zh-CN" altLang="en-US" sz="1600">
              <a:latin typeface="微软雅黑" panose="020B0503020204020204" pitchFamily="34" charset="-122"/>
              <a:ea typeface="微软雅黑" panose="020B0503020204020204" pitchFamily="34" charset="-122"/>
            </a:endParaRPr>
          </a:p>
          <a:p>
            <a:pPr marL="285750" indent="-285750" fontAlgn="auto">
              <a:lnSpc>
                <a:spcPct val="200000"/>
              </a:lnSpc>
              <a:buClr>
                <a:srgbClr val="00B0F0"/>
              </a:buClr>
              <a:buFont typeface="Wingdings" panose="05000000000000000000" charset="0"/>
              <a:buChar char="l"/>
            </a:pPr>
            <a:r>
              <a:rPr lang="zh-CN" altLang="en-US" sz="1600">
                <a:latin typeface="微软雅黑" panose="020B0503020204020204" pitchFamily="34" charset="-122"/>
                <a:ea typeface="微软雅黑" panose="020B0503020204020204" pitchFamily="34" charset="-122"/>
              </a:rPr>
              <a:t>多余的依赖关系</a:t>
            </a:r>
            <a:endParaRPr lang="zh-CN" altLang="en-US" sz="1600">
              <a:latin typeface="微软雅黑" panose="020B0503020204020204" pitchFamily="34" charset="-122"/>
              <a:ea typeface="微软雅黑" panose="020B0503020204020204" pitchFamily="34" charset="-122"/>
            </a:endParaRPr>
          </a:p>
        </p:txBody>
      </p:sp>
      <p:sp>
        <p:nvSpPr>
          <p:cNvPr id="5" name="右箭头 4"/>
          <p:cNvSpPr/>
          <p:nvPr/>
        </p:nvSpPr>
        <p:spPr>
          <a:xfrm>
            <a:off x="5668645" y="2989580"/>
            <a:ext cx="1384300" cy="5791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156575" y="2122805"/>
            <a:ext cx="1783080" cy="368300"/>
          </a:xfrm>
          <a:prstGeom prst="rect">
            <a:avLst/>
          </a:prstGeom>
          <a:noFill/>
        </p:spPr>
        <p:txBody>
          <a:bodyPr wrap="none" rtlCol="0">
            <a:spAutoFit/>
          </a:bodyPr>
          <a:p>
            <a:r>
              <a:rPr lang="zh-CN" altLang="en-US">
                <a:solidFill>
                  <a:srgbClr val="FF0000"/>
                </a:solidFill>
                <a:latin typeface="微软雅黑" panose="020B0503020204020204" pitchFamily="34" charset="-122"/>
                <a:ea typeface="微软雅黑" panose="020B0503020204020204" pitchFamily="34" charset="-122"/>
              </a:rPr>
              <a:t>产生的直接后果</a:t>
            </a:r>
            <a:endParaRPr lang="zh-CN" altLang="en-US">
              <a:solidFill>
                <a:srgbClr val="FF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8156575" y="2610485"/>
            <a:ext cx="175069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314779" y="2871410"/>
            <a:ext cx="1467068" cy="1881284"/>
          </a:xfrm>
          <a:prstGeom prst="rect">
            <a:avLst/>
          </a:prstGeom>
          <a:noFill/>
        </p:spPr>
        <p:txBody>
          <a:bodyPr wrap="none" rtlCol="0">
            <a:spAutoFit/>
          </a:bodyPr>
          <a:p>
            <a:pPr marL="285750" indent="-285750">
              <a:lnSpc>
                <a:spcPct val="150000"/>
              </a:lnSpc>
              <a:buClr>
                <a:srgbClr val="FF0000"/>
              </a:buClr>
              <a:buFont typeface="Wingdings" panose="05000000000000000000" pitchFamily="2" charset="2"/>
              <a:buChar char="ü"/>
            </a:pPr>
            <a:r>
              <a:rPr lang="zh-CN" altLang="en-US" sz="1550" dirty="0">
                <a:latin typeface="微软雅黑" panose="020B0503020204020204" pitchFamily="34" charset="-122"/>
                <a:ea typeface="微软雅黑" panose="020B0503020204020204" pitchFamily="34" charset="-122"/>
              </a:rPr>
              <a:t>可读性差</a:t>
            </a:r>
            <a:endParaRPr lang="en-US" altLang="zh-CN" sz="1550" dirty="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ü"/>
            </a:pPr>
            <a:r>
              <a:rPr lang="zh-CN" altLang="en-US" sz="1550" dirty="0">
                <a:latin typeface="微软雅黑" panose="020B0503020204020204" pitchFamily="34" charset="-122"/>
                <a:ea typeface="微软雅黑" panose="020B0503020204020204" pitchFamily="34" charset="-122"/>
              </a:rPr>
              <a:t>可复用性差</a:t>
            </a:r>
            <a:endParaRPr lang="en-US" altLang="zh-CN" sz="1550" dirty="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ü"/>
            </a:pPr>
            <a:r>
              <a:rPr lang="zh-CN" altLang="en-US" sz="1550" dirty="0">
                <a:latin typeface="微软雅黑" panose="020B0503020204020204" pitchFamily="34" charset="-122"/>
                <a:ea typeface="微软雅黑" panose="020B0503020204020204" pitchFamily="34" charset="-122"/>
              </a:rPr>
              <a:t>可维护性差</a:t>
            </a:r>
            <a:endParaRPr lang="en-US" altLang="zh-CN" sz="1550" dirty="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ü"/>
            </a:pPr>
            <a:r>
              <a:rPr lang="zh-CN" altLang="en-US" sz="1550" dirty="0">
                <a:latin typeface="微软雅黑" panose="020B0503020204020204" pitchFamily="34" charset="-122"/>
                <a:ea typeface="微软雅黑" panose="020B0503020204020204" pitchFamily="34" charset="-122"/>
              </a:rPr>
              <a:t>易变更性差</a:t>
            </a:r>
            <a:endParaRPr lang="en-US" altLang="zh-CN" sz="1550" dirty="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ü"/>
            </a:pPr>
            <a:r>
              <a:rPr lang="zh-CN" altLang="en-US" sz="1550" dirty="0">
                <a:latin typeface="微软雅黑" panose="020B0503020204020204" pitchFamily="34" charset="-122"/>
                <a:ea typeface="微软雅黑" panose="020B0503020204020204" pitchFamily="34" charset="-122"/>
              </a:rPr>
              <a:t>相互依赖</a:t>
            </a:r>
            <a:endParaRPr lang="zh-CN" altLang="en-US" sz="155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871006" y="261476"/>
            <a:ext cx="2468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毫无章法的代码举例</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580" y="1222747"/>
            <a:ext cx="5068540" cy="520381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5252007" y="261476"/>
            <a:ext cx="1706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sym typeface="+mn-ea"/>
              </a:rPr>
              <a:t>门面设计模式</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cxnSp>
        <p:nvCxnSpPr>
          <p:cNvPr id="2"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317625" y="2103120"/>
            <a:ext cx="9733280" cy="1938020"/>
          </a:xfrm>
          <a:prstGeom prst="rect">
            <a:avLst/>
          </a:prstGeom>
          <a:noFill/>
        </p:spPr>
        <p:txBody>
          <a:bodyPr wrap="none" rtlCol="0">
            <a:spAutoFit/>
          </a:bodyPr>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要求一个子系统的外部与其内部的通信必须通过一个统一的对象进行，门面模式提供了一个高层次的接口使</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子系统更易于使用。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目的：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门面对象是外部子系统通往内部的唯一通道。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通过门面对象降低程序耦合。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998007" y="261476"/>
            <a:ext cx="2214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sym typeface="+mn-ea"/>
              </a:rPr>
              <a:t>门面设计模式抽象</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cxnSp>
        <p:nvCxnSpPr>
          <p:cNvPr id="2"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pic>
        <p:nvPicPr>
          <p:cNvPr id="6" name="图片 5" descr="u=2217538811,2715938988&amp;fm=26&amp;gp=0"/>
          <p:cNvPicPr>
            <a:picLocks noChangeAspect="1"/>
          </p:cNvPicPr>
          <p:nvPr/>
        </p:nvPicPr>
        <p:blipFill>
          <a:blip r:embed="rId2"/>
          <a:stretch>
            <a:fillRect/>
          </a:stretch>
        </p:blipFill>
        <p:spPr>
          <a:xfrm>
            <a:off x="354330" y="2382520"/>
            <a:ext cx="2943860" cy="2356485"/>
          </a:xfrm>
          <a:prstGeom prst="rect">
            <a:avLst/>
          </a:prstGeom>
        </p:spPr>
      </p:pic>
      <p:pic>
        <p:nvPicPr>
          <p:cNvPr id="7" name="图片 6"/>
          <p:cNvPicPr>
            <a:picLocks noChangeAspect="1"/>
          </p:cNvPicPr>
          <p:nvPr/>
        </p:nvPicPr>
        <p:blipFill>
          <a:blip r:embed="rId3"/>
          <a:stretch>
            <a:fillRect/>
          </a:stretch>
        </p:blipFill>
        <p:spPr>
          <a:xfrm>
            <a:off x="8404860" y="2538095"/>
            <a:ext cx="3324225" cy="2044700"/>
          </a:xfrm>
          <a:prstGeom prst="rect">
            <a:avLst/>
          </a:prstGeom>
        </p:spPr>
      </p:pic>
      <p:pic>
        <p:nvPicPr>
          <p:cNvPr id="12" name="图片 11" descr="timg-(2)"/>
          <p:cNvPicPr>
            <a:picLocks noChangeAspect="1"/>
          </p:cNvPicPr>
          <p:nvPr/>
        </p:nvPicPr>
        <p:blipFill>
          <a:blip r:embed="rId4"/>
          <a:stretch>
            <a:fillRect/>
          </a:stretch>
        </p:blipFill>
        <p:spPr>
          <a:xfrm>
            <a:off x="4180205" y="2078990"/>
            <a:ext cx="3478530" cy="2962910"/>
          </a:xfrm>
          <a:prstGeom prst="rect">
            <a:avLst/>
          </a:prstGeom>
        </p:spPr>
      </p:pic>
      <p:sp>
        <p:nvSpPr>
          <p:cNvPr id="15" name="左右箭头 14"/>
          <p:cNvSpPr/>
          <p:nvPr/>
        </p:nvSpPr>
        <p:spPr>
          <a:xfrm>
            <a:off x="3435350" y="3320415"/>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左右箭头 17"/>
          <p:cNvSpPr/>
          <p:nvPr/>
        </p:nvSpPr>
        <p:spPr>
          <a:xfrm>
            <a:off x="7727950" y="3298190"/>
            <a:ext cx="676910" cy="35306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998006" y="261476"/>
            <a:ext cx="2214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sym typeface="+mn-ea"/>
              </a:rPr>
              <a:t>门面设计模式抽象</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170" y="685738"/>
            <a:ext cx="8977777" cy="55619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ISPRING_ULTRA_SCORM_COURSE_ID" val="0A12819A-E1CC-40D8-8330-AD2067EE5FC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Vjlk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NWOWSdZFKylNAAAAawAAABsAAAB1bml2ZXJzYWwvdW5pdmVyc2FsLnBuZy54bWyzsa/IzVEoSy0qzszPs1Uy1DNQsrfj5bIpKEoty0wtV6gAigEFIUBJodJWycQIwS3PTCnJAKowMDZDCGakZqZnlNgqmZubwwX1gWYCAFBLAQIAABQAAgAIAESUV0cjtE77+wIAALAIAAAUAAAAAAAAAAEAAAAAAAAAAAB1bml2ZXJzYWwvcGxheWVyLnhtbFBLAQIAABQAAgAIADVjlknoZE7o6C8AAOlbAAAXAAAAAAAAAAAAAAAAAC0DAAB1bml2ZXJzYWwvdW5pdmVyc2FsLnBuZ1BLAQIAABQAAgAIADVjlknWRSspTQAAAGsAAAAbAAAAAAAAAAEAAAAAAEozAAB1bml2ZXJzYWwvdW5pdmVyc2FsLnBuZy54bWxQSwUGAAAAAAMAAwDQAAAA0DMAAAAA"/>
  <p:tag name="ISPRING_OUTPUT_FOLDER" val="C:\Users\Administrator\Desktop"/>
  <p:tag name="ISPRING_PRESENTATION_TITLE" val="（飞印象）简约商务通用模板"/>
  <p:tag name="ISPRING_ULTRA_SCORM_SLIDE_COUNT"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KSO_WM_UNIT_TABLE_BEAUTIFY" val="smartTable{ffd955ba-a333-4002-8c1e-4147bcad38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949</Words>
  <Application>WPS 演示</Application>
  <PresentationFormat>宽屏</PresentationFormat>
  <Paragraphs>111</Paragraphs>
  <Slides>15</Slides>
  <Notes>25</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微软雅黑</vt:lpstr>
      <vt:lpstr>Calibri</vt:lpstr>
      <vt:lpstr>思源黑体 CN Normal</vt:lpstr>
      <vt:lpstr>黑体</vt:lpstr>
      <vt:lpstr>Wingdings</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（飞印象）简约商务通用模板</dc:title>
  <dc:creator>飞印象</dc:creator>
  <cp:lastModifiedBy>Administrator</cp:lastModifiedBy>
  <cp:revision>873</cp:revision>
  <dcterms:created xsi:type="dcterms:W3CDTF">2016-12-28T11:29:00Z</dcterms:created>
  <dcterms:modified xsi:type="dcterms:W3CDTF">2020-09-21T14:37:08Z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