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4.xml" ContentType="application/vnd.openxmlformats-officedocument.presentationml.tags+xml"/>
  <Override PartName="/ppt/notesSlides/notesSlide51.xml" ContentType="application/vnd.openxmlformats-officedocument.presentationml.notesSlide+xml"/>
  <Override PartName="/ppt/tags/tag5.xml" ContentType="application/vnd.openxmlformats-officedocument.presentationml.tags+xml"/>
  <Override PartName="/ppt/notesSlides/notesSlide52.xml" ContentType="application/vnd.openxmlformats-officedocument.presentationml.notesSlide+xml"/>
  <Override PartName="/ppt/tags/tag6.xml" ContentType="application/vnd.openxmlformats-officedocument.presentationml.tags+xml"/>
  <Override PartName="/ppt/notesSlides/notesSlide53.xml" ContentType="application/vnd.openxmlformats-officedocument.presentationml.notesSlide+xml"/>
  <Override PartName="/ppt/tags/tag7.xml" ContentType="application/vnd.openxmlformats-officedocument.presentationml.tags+xml"/>
  <Override PartName="/ppt/notesSlides/notesSlide54.xml" ContentType="application/vnd.openxmlformats-officedocument.presentationml.notesSlide+xml"/>
  <Override PartName="/ppt/tags/tag8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72"/>
  </p:notesMasterIdLst>
  <p:sldIdLst>
    <p:sldId id="2716" r:id="rId2"/>
    <p:sldId id="2717" r:id="rId3"/>
    <p:sldId id="2718" r:id="rId4"/>
    <p:sldId id="2719" r:id="rId5"/>
    <p:sldId id="2844" r:id="rId6"/>
    <p:sldId id="2838" r:id="rId7"/>
    <p:sldId id="2839" r:id="rId8"/>
    <p:sldId id="2849" r:id="rId9"/>
    <p:sldId id="2841" r:id="rId10"/>
    <p:sldId id="2846" r:id="rId11"/>
    <p:sldId id="2787" r:id="rId12"/>
    <p:sldId id="2850" r:id="rId13"/>
    <p:sldId id="2852" r:id="rId14"/>
    <p:sldId id="2851" r:id="rId15"/>
    <p:sldId id="2853" r:id="rId16"/>
    <p:sldId id="2814" r:id="rId17"/>
    <p:sldId id="2790" r:id="rId18"/>
    <p:sldId id="2833" r:id="rId19"/>
    <p:sldId id="2834" r:id="rId20"/>
    <p:sldId id="2835" r:id="rId21"/>
    <p:sldId id="2847" r:id="rId22"/>
    <p:sldId id="2848" r:id="rId23"/>
    <p:sldId id="2836" r:id="rId24"/>
    <p:sldId id="2791" r:id="rId25"/>
    <p:sldId id="2820" r:id="rId26"/>
    <p:sldId id="2792" r:id="rId27"/>
    <p:sldId id="2842" r:id="rId28"/>
    <p:sldId id="2843" r:id="rId29"/>
    <p:sldId id="2831" r:id="rId30"/>
    <p:sldId id="2822" r:id="rId31"/>
    <p:sldId id="2837" r:id="rId32"/>
    <p:sldId id="2823" r:id="rId33"/>
    <p:sldId id="2826" r:id="rId34"/>
    <p:sldId id="2827" r:id="rId35"/>
    <p:sldId id="2828" r:id="rId36"/>
    <p:sldId id="2829" r:id="rId37"/>
    <p:sldId id="2830" r:id="rId38"/>
    <p:sldId id="2821" r:id="rId39"/>
    <p:sldId id="2793" r:id="rId40"/>
    <p:sldId id="2794" r:id="rId41"/>
    <p:sldId id="2795" r:id="rId42"/>
    <p:sldId id="2796" r:id="rId43"/>
    <p:sldId id="2798" r:id="rId44"/>
    <p:sldId id="2797" r:id="rId45"/>
    <p:sldId id="2799" r:id="rId46"/>
    <p:sldId id="2800" r:id="rId47"/>
    <p:sldId id="2801" r:id="rId48"/>
    <p:sldId id="2802" r:id="rId49"/>
    <p:sldId id="2803" r:id="rId50"/>
    <p:sldId id="2771" r:id="rId51"/>
    <p:sldId id="2772" r:id="rId52"/>
    <p:sldId id="2766" r:id="rId53"/>
    <p:sldId id="2768" r:id="rId54"/>
    <p:sldId id="2767" r:id="rId55"/>
    <p:sldId id="2765" r:id="rId56"/>
    <p:sldId id="2773" r:id="rId57"/>
    <p:sldId id="2721" r:id="rId58"/>
    <p:sldId id="2789" r:id="rId59"/>
    <p:sldId id="2774" r:id="rId60"/>
    <p:sldId id="2754" r:id="rId61"/>
    <p:sldId id="2755" r:id="rId62"/>
    <p:sldId id="2756" r:id="rId63"/>
    <p:sldId id="2757" r:id="rId64"/>
    <p:sldId id="2758" r:id="rId65"/>
    <p:sldId id="2759" r:id="rId66"/>
    <p:sldId id="2760" r:id="rId67"/>
    <p:sldId id="2761" r:id="rId68"/>
    <p:sldId id="2762" r:id="rId69"/>
    <p:sldId id="2763" r:id="rId70"/>
    <p:sldId id="2764" r:id="rId71"/>
  </p:sldIdLst>
  <p:sldSz cx="12858750" cy="7232650"/>
  <p:notesSz cx="6858000" cy="9144000"/>
  <p:custDataLst>
    <p:tags r:id="rId7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6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12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E41"/>
    <a:srgbClr val="669121"/>
    <a:srgbClr val="7CB125"/>
    <a:srgbClr val="591E87"/>
    <a:srgbClr val="749A03"/>
    <a:srgbClr val="9EC304"/>
    <a:srgbClr val="A432E1"/>
    <a:srgbClr val="A7BC1B"/>
    <a:srgbClr val="C65568"/>
    <a:srgbClr val="591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2986" autoAdjust="0"/>
  </p:normalViewPr>
  <p:slideViewPr>
    <p:cSldViewPr>
      <p:cViewPr varScale="1">
        <p:scale>
          <a:sx n="84" d="100"/>
          <a:sy n="84" d="100"/>
        </p:scale>
        <p:origin x="470" y="82"/>
      </p:cViewPr>
      <p:guideLst>
        <p:guide orient="horz" pos="736"/>
        <p:guide pos="4050"/>
        <p:guide pos="512"/>
        <p:guide orient="horz" pos="4183"/>
        <p:guide pos="758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5-05T16:32:48.138" idx="2">
    <p:pos x="10" y="10"/>
    <p:text>https://www.cnblogs.com/wanpengcoder/articles/5306688.html</p:text>
    <p:extLst>
      <p:ext uri="{C676402C-5697-4E1C-873F-D02D1690AC5C}">
        <p15:threadingInfo xmlns:p15="http://schemas.microsoft.com/office/powerpoint/2012/main" timeZoneBias="-4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2020/5/7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log.csdn.net/qq_36675830/article/details/79283113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qq_38526573/article/details/89166777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qq_38526573/article/details/89166777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qq_38526573/article/details/89166777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log.csdn.net/qq_36675830/article/details/79283113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log.csdn.net/qq_36675830/article/details/79283113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mluoya/article/details/87902361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mluoya/article/details/8790236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mluoya/article/details/87902361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mluoya/article/details/87902361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mluoya/article/details/87902361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logs.com/wanpengcoder/articles/5306688.html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276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32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58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2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38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31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64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altLang="zh-CN" dirty="0" smtClean="0"/>
          </a:p>
          <a:p>
            <a:r>
              <a:rPr lang="en-US" altLang="zh-CN" dirty="0" smtClean="0">
                <a:hlinkClick r:id="rId4"/>
              </a:rPr>
              <a:t>https://blog.csdn.net/qq_36675830/article/details/79283113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41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https://blog.csdn.net/qq_38526573/article/details/89166777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27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https://blog.csdn.net/qq_38526573/article/details/89166777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70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https://blog.csdn.net/qq_38526573/article/details/89166777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88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dirty="0"/>
              <a:t>https://blog.csdn.net/huachao1001/article/details/51810328</a:t>
            </a:r>
            <a:br>
              <a:rPr dirty="0"/>
            </a:br>
            <a:endParaRPr dirty="0"/>
          </a:p>
          <a:p>
            <a:endParaRPr dirty="0"/>
          </a:p>
          <a:p>
            <a:r>
              <a:rPr dirty="0"/>
              <a:t>https://www.cnblogs.com/chiangchou/p/javassist.html</a:t>
            </a:r>
          </a:p>
          <a:p>
            <a:r>
              <a:rPr dirty="0"/>
              <a:t>https://blog.csdn.net/huachao1001/article/details/51810328</a:t>
            </a:r>
          </a:p>
          <a:p>
            <a:r>
              <a:rPr dirty="0"/>
              <a:t>https://www.jianshu.com/p/37a5e058830a</a:t>
            </a:r>
          </a:p>
        </p:txBody>
      </p:sp>
    </p:spTree>
    <p:extLst>
      <p:ext uri="{BB962C8B-B14F-4D97-AF65-F5344CB8AC3E}">
        <p14:creationId xmlns:p14="http://schemas.microsoft.com/office/powerpoint/2010/main" val="746591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172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altLang="zh-CN" dirty="0" smtClean="0"/>
          </a:p>
          <a:p>
            <a:r>
              <a:rPr lang="en-US" altLang="zh-CN" dirty="0" smtClean="0">
                <a:hlinkClick r:id="rId4"/>
              </a:rPr>
              <a:t>https://blog.csdn.net/qq_36675830/article/details/79283113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88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altLang="zh-CN" dirty="0" smtClean="0"/>
          </a:p>
          <a:p>
            <a:r>
              <a:rPr lang="en-US" altLang="zh-CN" smtClean="0">
                <a:hlinkClick r:id="rId4"/>
              </a:rPr>
              <a:t>https://blog.csdn.net/qq_36675830/article/details/79283113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54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https://blog.csdn.net/mluoya/article/details/87902361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7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https://blog.csdn.net/mluoya/article/details/87902361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12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https://blog.csdn.net/weixin_34221773/article/details/91459109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75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https://blog.csdn.net/mluoya/article/details/87902361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99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63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https://blog.csdn.net/mluoya/article/details/87902361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73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7310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039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127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https://blog.csdn.net/mluoya/article/details/87902361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55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840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536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717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701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683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446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0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4</a:t>
            </a:r>
            <a:r>
              <a:rPr lang="zh-CN" altLang="en-US"/>
              <a:t>、 课程目标</a:t>
            </a:r>
          </a:p>
        </p:txBody>
      </p:sp>
    </p:spTree>
    <p:extLst>
      <p:ext uri="{BB962C8B-B14F-4D97-AF65-F5344CB8AC3E}">
        <p14:creationId xmlns:p14="http://schemas.microsoft.com/office/powerpoint/2010/main" val="1661567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https://www.cnblogs.com/wanpengcoder/articles/5306688.html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738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6521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222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401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860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53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9674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064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1801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826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091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8084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576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2808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637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7964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386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85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990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1322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702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7488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990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2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93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https://blog.csdn.net/weixin_34221773/article/details/91459109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2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t>2020/5/7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28">
        <p14:conveyor dir="l"/>
      </p:transition>
    </mc:Choice>
    <mc:Fallback xmlns="">
      <p:transition spd="slow" advTm="4628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2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910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301329"/>
            <a:ext cx="92669" cy="602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1"/>
          </a:p>
        </p:txBody>
      </p:sp>
      <p:sp>
        <p:nvSpPr>
          <p:cNvPr id="11" name="标题占位符 1"/>
          <p:cNvSpPr>
            <a:spLocks noGrp="1"/>
          </p:cNvSpPr>
          <p:nvPr>
            <p:ph type="title"/>
          </p:nvPr>
        </p:nvSpPr>
        <p:spPr>
          <a:xfrm>
            <a:off x="223039" y="282618"/>
            <a:ext cx="12055205" cy="614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349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118960" y="303957"/>
            <a:ext cx="45719" cy="6000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1"/>
          </a:p>
        </p:txBody>
      </p:sp>
    </p:spTree>
    <p:extLst>
      <p:ext uri="{BB962C8B-B14F-4D97-AF65-F5344CB8AC3E}">
        <p14:creationId xmlns:p14="http://schemas.microsoft.com/office/powerpoint/2010/main" val="18459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5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35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435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210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1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759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17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t>2020/5/7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6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28">
        <p14:conveyor dir="l"/>
      </p:transition>
    </mc:Choice>
    <mc:Fallback xmlns="">
      <p:transition spd="slow" advTm="4628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779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03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576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76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t>2020/5/7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7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28">
        <p14:conveyor dir="l"/>
      </p:transition>
    </mc:Choice>
    <mc:Fallback xmlns="">
      <p:transition spd="slow" advTm="462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t>2020/5/7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9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28">
        <p14:conveyor dir="l"/>
      </p:transition>
    </mc:Choice>
    <mc:Fallback xmlns="">
      <p:transition spd="slow" advTm="462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t>2020/5/7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8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28">
        <p14:conveyor dir="l"/>
      </p:transition>
    </mc:Choice>
    <mc:Fallback xmlns="">
      <p:transition spd="slow" advTm="462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t>2020/5/7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6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28">
        <p14:conveyor dir="l"/>
      </p:transition>
    </mc:Choice>
    <mc:Fallback xmlns="">
      <p:transition spd="slow" advTm="462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t>2020/5/7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8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28">
        <p14:conveyor dir="l"/>
      </p:transition>
    </mc:Choice>
    <mc:Fallback xmlns="">
      <p:transition spd="slow" advTm="462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t>2020/5/7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9957767" y="678467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www.1ppt.com/jiaoan/  </a:t>
            </a:r>
            <a:r>
              <a:rPr lang="en-US" altLang="zh-CN" sz="100" dirty="0" smtClean="0">
                <a:solidFill>
                  <a:prstClr val="black"/>
                </a:solidFill>
                <a:latin typeface="Calibri"/>
                <a:ea typeface="宋体"/>
              </a:rPr>
              <a:t>      </a:t>
            </a:r>
            <a:endParaRPr lang="en-US" altLang="zh-CN" sz="100" dirty="0">
              <a:solidFill>
                <a:prstClr val="black"/>
              </a:solidFill>
              <a:latin typeface="Calibri"/>
              <a:ea typeface="宋体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black"/>
                </a:solidFill>
                <a:latin typeface="Calibri"/>
                <a:ea typeface="宋体"/>
              </a:rPr>
              <a:t>字体下</a:t>
            </a:r>
            <a:r>
              <a:rPr lang="zh-CN" altLang="en-US" sz="100" dirty="0" smtClean="0">
                <a:solidFill>
                  <a:prstClr val="black"/>
                </a:solidFill>
                <a:latin typeface="Calibri"/>
                <a:ea typeface="宋体"/>
              </a:rPr>
              <a:t>载：</a:t>
            </a:r>
            <a:r>
              <a:rPr lang="en-US" altLang="zh-CN" sz="100" dirty="0" smtClean="0">
                <a:solidFill>
                  <a:prstClr val="black"/>
                </a:solidFill>
                <a:latin typeface="Calibri"/>
                <a:ea typeface="宋体"/>
              </a:rPr>
              <a:t>www.1ppt.com/ziti/</a:t>
            </a:r>
            <a:endParaRPr lang="en-US" altLang="zh-CN" sz="100" dirty="0">
              <a:solidFill>
                <a:prstClr val="black"/>
              </a:solidFill>
              <a:latin typeface="Calibri"/>
              <a:ea typeface="宋体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70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28">
        <p14:conveyor dir="l"/>
      </p:transition>
    </mc:Choice>
    <mc:Fallback xmlns="">
      <p:transition spd="slow" advTm="462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558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2020/5/7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67" r:id="rId9"/>
    <p:sldLayoutId id="2147483968" r:id="rId10"/>
    <p:sldLayoutId id="2147483969" r:id="rId11"/>
    <p:sldLayoutId id="2147483970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</p:sldLayoutIdLst>
  <mc:AlternateContent xmlns:mc="http://schemas.openxmlformats.org/markup-compatibility/2006" xmlns:p14="http://schemas.microsoft.com/office/powerpoint/2010/main">
    <mc:Choice Requires="p14">
      <p:transition spd="slow" p14:dur="1600" advTm="4628">
        <p14:conveyor dir="l"/>
      </p:transition>
    </mc:Choice>
    <mc:Fallback xmlns="">
      <p:transition spd="slow" advTm="4628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1.mp3"/><Relationship Id="rId7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1.mp3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1.mp3"/><Relationship Id="rId7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YING IMPRESSION FID FEIZHAO    qq:1964271550"/>
          <p:cNvSpPr/>
          <p:nvPr/>
        </p:nvSpPr>
        <p:spPr bwMode="auto">
          <a:xfrm>
            <a:off x="10443865" y="194"/>
            <a:ext cx="2414188" cy="247963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62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3385798" y="2406931"/>
            <a:ext cx="7832272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6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zh-CN" sz="506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zh-CN" sz="5063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</a:t>
            </a:r>
            <a:r>
              <a:rPr lang="zh-CN" altLang="en-US" sz="5063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正式课</a:t>
            </a:r>
            <a:endParaRPr lang="zh-CN" altLang="zh-CN" sz="506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8534098" y="3282169"/>
            <a:ext cx="2211197" cy="28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6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6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6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6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847" y="1816125"/>
            <a:ext cx="1967443" cy="196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2" grpId="0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9" y="1199237"/>
            <a:ext cx="12599948" cy="574872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72991" y="1888133"/>
            <a:ext cx="1800200" cy="5760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open()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45199" y="1888133"/>
            <a:ext cx="1800200" cy="5760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>
                <a:solidFill>
                  <a:schemeClr val="tx1"/>
                </a:solidFill>
              </a:rPr>
              <a:t>mmap</a:t>
            </a:r>
            <a:r>
              <a:rPr lang="en-US" altLang="zh-CN" dirty="0" smtClean="0">
                <a:solidFill>
                  <a:schemeClr val="tx1"/>
                </a:solidFill>
              </a:rPr>
              <a:t>()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61423" y="1888133"/>
            <a:ext cx="1800200" cy="5760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>
                <a:solidFill>
                  <a:schemeClr val="tx1"/>
                </a:solidFill>
              </a:rPr>
              <a:t>ioctl</a:t>
            </a:r>
            <a:r>
              <a:rPr lang="en-US" altLang="zh-CN" dirty="0" smtClean="0">
                <a:solidFill>
                  <a:schemeClr val="tx1"/>
                </a:solidFill>
              </a:rPr>
              <a:t>()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17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596727" y="1528093"/>
            <a:ext cx="2978625" cy="4824536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Binder</a:t>
            </a:r>
            <a:r>
              <a:rPr lang="zh-CN" altLang="en-US" sz="1600" dirty="0" smtClean="0">
                <a:solidFill>
                  <a:schemeClr val="bg1"/>
                </a:solidFill>
              </a:rPr>
              <a:t>分为</a:t>
            </a:r>
            <a:r>
              <a:rPr lang="en-US" altLang="zh-CN" sz="1600" dirty="0" smtClean="0">
                <a:solidFill>
                  <a:schemeClr val="bg1"/>
                </a:solidFill>
              </a:rPr>
              <a:t>4</a:t>
            </a:r>
            <a:r>
              <a:rPr lang="zh-CN" altLang="en-US" sz="1600" dirty="0" smtClean="0">
                <a:solidFill>
                  <a:schemeClr val="bg1"/>
                </a:solidFill>
              </a:rPr>
              <a:t>层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Binder Java</a:t>
            </a:r>
            <a:r>
              <a:rPr lang="zh-CN" altLang="en-US" sz="1600" dirty="0" smtClean="0">
                <a:solidFill>
                  <a:srgbClr val="E8DE41"/>
                </a:solidFill>
              </a:rPr>
              <a:t>层</a:t>
            </a:r>
            <a:r>
              <a:rPr lang="zh-CN" altLang="en-US" sz="1600" dirty="0" smtClean="0">
                <a:solidFill>
                  <a:schemeClr val="bg1"/>
                </a:solidFill>
              </a:rPr>
              <a:t>，开发者接触最多的一层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Binder C++</a:t>
            </a:r>
            <a:r>
              <a:rPr lang="zh-CN" altLang="en-US" sz="1600" dirty="0" smtClean="0">
                <a:solidFill>
                  <a:srgbClr val="E8DE41"/>
                </a:solidFill>
              </a:rPr>
              <a:t>实现层</a:t>
            </a:r>
            <a:r>
              <a:rPr lang="zh-CN" altLang="en-US" sz="1600" dirty="0" smtClean="0">
                <a:solidFill>
                  <a:schemeClr val="bg1"/>
                </a:solidFill>
              </a:rPr>
              <a:t>，提供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jni</a:t>
            </a:r>
            <a:r>
              <a:rPr lang="zh-CN" altLang="en-US" sz="1600" dirty="0" smtClean="0">
                <a:solidFill>
                  <a:schemeClr val="bg1"/>
                </a:solidFill>
              </a:rPr>
              <a:t>回调，在系统源码中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Binder</a:t>
            </a:r>
            <a:r>
              <a:rPr lang="zh-CN" altLang="en-US" sz="1600" dirty="0" smtClean="0">
                <a:solidFill>
                  <a:srgbClr val="E8DE41"/>
                </a:solidFill>
              </a:rPr>
              <a:t>框架层</a:t>
            </a:r>
            <a:r>
              <a:rPr lang="zh-CN" altLang="en-US" sz="1600" dirty="0" smtClean="0">
                <a:solidFill>
                  <a:schemeClr val="bg1"/>
                </a:solidFill>
              </a:rPr>
              <a:t>，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binder.c</a:t>
            </a:r>
            <a:r>
              <a:rPr lang="en-US" altLang="zh-CN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servermanager.c</a:t>
            </a:r>
            <a:r>
              <a:rPr lang="zh-CN" altLang="en-US" sz="1600" dirty="0" smtClean="0">
                <a:solidFill>
                  <a:schemeClr val="bg1"/>
                </a:solidFill>
              </a:rPr>
              <a:t>都在这一层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Binder</a:t>
            </a:r>
            <a:r>
              <a:rPr lang="zh-CN" altLang="en-US" sz="1600" dirty="0" smtClean="0">
                <a:solidFill>
                  <a:srgbClr val="E8DE41"/>
                </a:solidFill>
              </a:rPr>
              <a:t>驱动层 </a:t>
            </a:r>
            <a:r>
              <a:rPr lang="zh-CN" altLang="en-US" sz="1600" dirty="0" smtClean="0">
                <a:solidFill>
                  <a:schemeClr val="bg1"/>
                </a:solidFill>
              </a:rPr>
              <a:t>， 在最底层的驱动中，驱动被编译成了一个文件，名字叫</a:t>
            </a:r>
            <a:r>
              <a:rPr lang="en-US" altLang="zh-CN" sz="1600" dirty="0" smtClean="0">
                <a:solidFill>
                  <a:schemeClr val="bg1"/>
                </a:solidFill>
              </a:rPr>
              <a:t>binder</a:t>
            </a:r>
          </a:p>
          <a:p>
            <a:pPr marL="0" indent="0" algn="just">
              <a:buNone/>
            </a:pP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687" y="231949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handle</a:t>
            </a:r>
            <a:r>
              <a:rPr lang="zh-CN" altLang="en-US" dirty="0" smtClean="0"/>
              <a:t>含义</a:t>
            </a:r>
            <a:endParaRPr lang="zh-CN" altLang="en-US" dirty="0"/>
          </a:p>
        </p:txBody>
      </p:sp>
      <p:pic>
        <p:nvPicPr>
          <p:cNvPr id="4098" name="Picture 2" descr="https://img-blog.csdnimg.cn/20190603161309282.png?x-oss-process=image/watermark,type_ZmFuZ3poZW5naGVpdGk,shadow_10,text_aHR0cHM6Ly9ibG9nLmNzZG4ubmV0L3Z2aWNjYw==,size_16,color_FFFFFF,t_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271" y="25028"/>
            <a:ext cx="7151464" cy="737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02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17207" y="1312069"/>
            <a:ext cx="2762327" cy="2506189"/>
            <a:chOff x="5049076" y="1413062"/>
            <a:chExt cx="2762327" cy="250618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241598" y="1413062"/>
              <a:ext cx="2378954" cy="2388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5124413" y="2596679"/>
              <a:ext cx="2613333" cy="1322572"/>
            </a:xfrm>
            <a:custGeom>
              <a:avLst/>
              <a:gdLst>
                <a:gd name="T0" fmla="*/ 3963 w 3963"/>
                <a:gd name="T1" fmla="*/ 0 h 1997"/>
                <a:gd name="T2" fmla="*/ 3963 w 3963"/>
                <a:gd name="T3" fmla="*/ 16 h 1997"/>
                <a:gd name="T4" fmla="*/ 1982 w 3963"/>
                <a:gd name="T5" fmla="*/ 1997 h 1997"/>
                <a:gd name="T6" fmla="*/ 0 w 3963"/>
                <a:gd name="T7" fmla="*/ 1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3" h="1997">
                  <a:moveTo>
                    <a:pt x="3963" y="0"/>
                  </a:moveTo>
                  <a:cubicBezTo>
                    <a:pt x="3963" y="5"/>
                    <a:pt x="3963" y="11"/>
                    <a:pt x="3963" y="16"/>
                  </a:cubicBezTo>
                  <a:cubicBezTo>
                    <a:pt x="3963" y="1110"/>
                    <a:pt x="3076" y="1997"/>
                    <a:pt x="1982" y="1997"/>
                  </a:cubicBezTo>
                  <a:cubicBezTo>
                    <a:pt x="888" y="1997"/>
                    <a:pt x="0" y="1110"/>
                    <a:pt x="0" y="16"/>
                  </a:cubicBezTo>
                </a:path>
              </a:pathLst>
            </a:custGeom>
            <a:noFill/>
            <a:ln w="8" cap="flat" cmpd="sng">
              <a:solidFill>
                <a:srgbClr val="4E4B4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7664079" y="2509621"/>
              <a:ext cx="147324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5049076" y="2509621"/>
              <a:ext cx="145651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5477854" y="1799178"/>
              <a:ext cx="1903085" cy="171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548" dirty="0" smtClean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03</a:t>
              </a:r>
              <a:endParaRPr lang="zh-CN" altLang="en-US" sz="10548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316333" y="4336108"/>
            <a:ext cx="6226129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557167" y="4445557"/>
            <a:ext cx="7209902" cy="4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56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深讲用户空间与内核空间</a:t>
            </a:r>
            <a:endParaRPr lang="en-US" altLang="zh-CN" sz="2456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71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524719" y="1240061"/>
            <a:ext cx="2978625" cy="4824536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>
                <a:solidFill>
                  <a:schemeClr val="bg1"/>
                </a:solidFill>
              </a:rPr>
              <a:t>Linux </a:t>
            </a:r>
            <a:r>
              <a:rPr lang="zh-CN" altLang="en-US" sz="1600" dirty="0">
                <a:solidFill>
                  <a:schemeClr val="bg1"/>
                </a:solidFill>
              </a:rPr>
              <a:t>操作系统和</a:t>
            </a:r>
            <a:r>
              <a:rPr lang="zh-CN" altLang="en-US" sz="1600" dirty="0">
                <a:solidFill>
                  <a:srgbClr val="FFFF00"/>
                </a:solidFill>
              </a:rPr>
              <a:t>驱动程序运行在内核空间</a:t>
            </a:r>
            <a:r>
              <a:rPr lang="zh-CN" altLang="en-US" sz="1600" dirty="0" smtClean="0">
                <a:solidFill>
                  <a:schemeClr val="bg1"/>
                </a:solidFill>
              </a:rPr>
              <a:t>，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应用程序</a:t>
            </a:r>
            <a:r>
              <a:rPr lang="zh-CN" altLang="en-US" sz="1600" dirty="0">
                <a:solidFill>
                  <a:schemeClr val="bg1"/>
                </a:solidFill>
              </a:rPr>
              <a:t>运行在</a:t>
            </a:r>
            <a:r>
              <a:rPr lang="zh-CN" altLang="en-US" sz="1600" dirty="0">
                <a:solidFill>
                  <a:srgbClr val="FFFF00"/>
                </a:solidFill>
              </a:rPr>
              <a:t>用户空间</a:t>
            </a:r>
            <a:r>
              <a:rPr lang="zh-CN" altLang="en-US" sz="1600" dirty="0">
                <a:solidFill>
                  <a:schemeClr val="bg1"/>
                </a:solidFill>
              </a:rPr>
              <a:t>。两者不能简单地使用指针传递数据</a:t>
            </a:r>
            <a:r>
              <a:rPr lang="zh-CN" altLang="en-US" sz="1600" dirty="0" smtClean="0">
                <a:solidFill>
                  <a:schemeClr val="bg1"/>
                </a:solidFill>
              </a:rPr>
              <a:t>，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因为</a:t>
            </a:r>
            <a:r>
              <a:rPr lang="en-US" altLang="zh-CN" sz="1600" dirty="0">
                <a:solidFill>
                  <a:schemeClr val="bg1"/>
                </a:solidFill>
              </a:rPr>
              <a:t>Linux</a:t>
            </a:r>
            <a:r>
              <a:rPr lang="zh-CN" altLang="en-US" sz="1600" dirty="0">
                <a:solidFill>
                  <a:schemeClr val="bg1"/>
                </a:solidFill>
              </a:rPr>
              <a:t>使用的虚拟内存机制，用户空间的数据可能被换出</a:t>
            </a:r>
            <a:r>
              <a:rPr lang="zh-CN" altLang="en-US" sz="1600" dirty="0" smtClean="0">
                <a:solidFill>
                  <a:schemeClr val="bg1"/>
                </a:solidFill>
              </a:rPr>
              <a:t>，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当</a:t>
            </a:r>
            <a:r>
              <a:rPr lang="zh-CN" altLang="en-US" sz="1600" dirty="0">
                <a:solidFill>
                  <a:schemeClr val="bg1"/>
                </a:solidFill>
              </a:rPr>
              <a:t>内核空间使用用户空间指针时，对应的数据可能</a:t>
            </a:r>
            <a:r>
              <a:rPr lang="zh-CN" altLang="en-US" sz="1600" dirty="0">
                <a:solidFill>
                  <a:srgbClr val="FFFF00"/>
                </a:solidFill>
              </a:rPr>
              <a:t>不在内存中</a:t>
            </a:r>
            <a:r>
              <a:rPr lang="zh-CN" altLang="en-US" sz="1600" dirty="0">
                <a:solidFill>
                  <a:schemeClr val="bg1"/>
                </a:solidFill>
              </a:rPr>
              <a:t>。用户空间的内存映射采用段页式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687" y="231949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handle</a:t>
            </a:r>
            <a:r>
              <a:rPr lang="zh-CN" altLang="en-US" dirty="0" smtClean="0"/>
              <a:t>含义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239" y="1384077"/>
            <a:ext cx="5218843" cy="30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7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524719" y="1240061"/>
            <a:ext cx="2978625" cy="4824536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>
                <a:solidFill>
                  <a:schemeClr val="bg1"/>
                </a:solidFill>
              </a:rPr>
              <a:t>进程寻址空间</a:t>
            </a:r>
            <a:r>
              <a:rPr lang="en-US" altLang="zh-CN" sz="1600" dirty="0">
                <a:solidFill>
                  <a:srgbClr val="FFFF00"/>
                </a:solidFill>
              </a:rPr>
              <a:t>0~4G</a:t>
            </a:r>
          </a:p>
          <a:p>
            <a:pPr marL="0" indent="0" algn="just">
              <a:buNone/>
            </a:pPr>
            <a:r>
              <a:rPr lang="zh-CN" altLang="en-US" sz="1600" dirty="0">
                <a:solidFill>
                  <a:schemeClr val="bg1"/>
                </a:solidFill>
              </a:rPr>
              <a:t>进程在用户态只能访问</a:t>
            </a:r>
            <a:r>
              <a:rPr lang="en-US" altLang="zh-CN" sz="1600" dirty="0">
                <a:solidFill>
                  <a:srgbClr val="FFFF00"/>
                </a:solidFill>
              </a:rPr>
              <a:t>0~3G</a:t>
            </a:r>
            <a:r>
              <a:rPr lang="zh-CN" altLang="en-US" sz="1600" dirty="0">
                <a:solidFill>
                  <a:schemeClr val="bg1"/>
                </a:solidFill>
              </a:rPr>
              <a:t>，只有进入内核态才能访问</a:t>
            </a:r>
            <a:r>
              <a:rPr lang="en-US" altLang="zh-CN" sz="1600" dirty="0">
                <a:solidFill>
                  <a:srgbClr val="FFFF00"/>
                </a:solidFill>
              </a:rPr>
              <a:t>3G~4G  </a:t>
            </a: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进程通过系统调用进入内核态</a:t>
            </a: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每个进程虚拟空间的</a:t>
            </a:r>
            <a:r>
              <a:rPr lang="en-US" altLang="zh-CN" sz="1600" dirty="0" smtClean="0">
                <a:solidFill>
                  <a:schemeClr val="bg1"/>
                </a:solidFill>
              </a:rPr>
              <a:t>3G~4G</a:t>
            </a:r>
            <a:r>
              <a:rPr lang="zh-CN" altLang="en-US" sz="1600" dirty="0" smtClean="0">
                <a:solidFill>
                  <a:schemeClr val="bg1"/>
                </a:solidFill>
              </a:rPr>
              <a:t>部分是相同的 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686" y="30395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handle</a:t>
            </a:r>
            <a:r>
              <a:rPr lang="zh-CN" altLang="en-US" dirty="0" smtClean="0"/>
              <a:t>含义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216383" y="2644742"/>
            <a:ext cx="5843647" cy="1306095"/>
          </a:xfrm>
          <a:prstGeom prst="rect">
            <a:avLst/>
          </a:prstGeom>
        </p:spPr>
      </p:pic>
      <p:sp>
        <p:nvSpPr>
          <p:cNvPr id="8" name="右大括号 7"/>
          <p:cNvSpPr/>
          <p:nvPr/>
        </p:nvSpPr>
        <p:spPr>
          <a:xfrm>
            <a:off x="5935522" y="375965"/>
            <a:ext cx="288032" cy="1918017"/>
          </a:xfrm>
          <a:prstGeom prst="rightBrace">
            <a:avLst>
              <a:gd name="adj1" fmla="val 11646"/>
              <a:gd name="adj2" fmla="val 480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大括号 10"/>
          <p:cNvSpPr/>
          <p:nvPr/>
        </p:nvSpPr>
        <p:spPr>
          <a:xfrm>
            <a:off x="5935522" y="2293982"/>
            <a:ext cx="288032" cy="3924626"/>
          </a:xfrm>
          <a:prstGeom prst="rightBrace">
            <a:avLst>
              <a:gd name="adj1" fmla="val 11646"/>
              <a:gd name="adj2" fmla="val 480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内容占位符 2"/>
          <p:cNvSpPr txBox="1"/>
          <p:nvPr/>
        </p:nvSpPr>
        <p:spPr>
          <a:xfrm>
            <a:off x="6302112" y="4008008"/>
            <a:ext cx="1232106" cy="360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3G(0-3G)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13" name="内容占位符 2"/>
          <p:cNvSpPr txBox="1"/>
          <p:nvPr/>
        </p:nvSpPr>
        <p:spPr>
          <a:xfrm>
            <a:off x="6353970" y="1131958"/>
            <a:ext cx="1618846" cy="318197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1G(3G-4G)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813751" y="2505950"/>
            <a:ext cx="2664296" cy="943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App1</a:t>
            </a:r>
            <a:endParaRPr lang="zh-CN" altLang="en-US" dirty="0"/>
          </a:p>
        </p:txBody>
      </p:sp>
      <p:sp>
        <p:nvSpPr>
          <p:cNvPr id="16" name="圆角矩形 15"/>
          <p:cNvSpPr/>
          <p:nvPr/>
        </p:nvSpPr>
        <p:spPr>
          <a:xfrm>
            <a:off x="9813751" y="3953176"/>
            <a:ext cx="2664296" cy="943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App2</a:t>
            </a:r>
            <a:endParaRPr lang="zh-CN" altLang="en-US" dirty="0"/>
          </a:p>
        </p:txBody>
      </p:sp>
      <p:sp>
        <p:nvSpPr>
          <p:cNvPr id="17" name="圆角矩形 16"/>
          <p:cNvSpPr/>
          <p:nvPr/>
        </p:nvSpPr>
        <p:spPr>
          <a:xfrm>
            <a:off x="9813751" y="5258179"/>
            <a:ext cx="2664296" cy="943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App3</a:t>
            </a:r>
            <a:endParaRPr lang="zh-CN" altLang="en-US" dirty="0"/>
          </a:p>
        </p:txBody>
      </p:sp>
      <p:sp>
        <p:nvSpPr>
          <p:cNvPr id="18" name="圆角矩形 17"/>
          <p:cNvSpPr/>
          <p:nvPr/>
        </p:nvSpPr>
        <p:spPr>
          <a:xfrm>
            <a:off x="7537609" y="927538"/>
            <a:ext cx="2664296" cy="943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内核空间</a:t>
            </a:r>
            <a:endParaRPr lang="zh-CN" altLang="en-US" dirty="0"/>
          </a:p>
        </p:txBody>
      </p:sp>
      <p:sp>
        <p:nvSpPr>
          <p:cNvPr id="19" name="圆角矩形 18"/>
          <p:cNvSpPr/>
          <p:nvPr/>
        </p:nvSpPr>
        <p:spPr>
          <a:xfrm>
            <a:off x="7669605" y="2245600"/>
            <a:ext cx="2144146" cy="4244896"/>
          </a:xfrm>
          <a:prstGeom prst="roundRect">
            <a:avLst>
              <a:gd name="adj" fmla="val 81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App1</a:t>
            </a:r>
            <a:endParaRPr lang="zh-CN" altLang="en-US" dirty="0"/>
          </a:p>
        </p:txBody>
      </p:sp>
      <p:sp>
        <p:nvSpPr>
          <p:cNvPr id="20" name="圆角矩形 19"/>
          <p:cNvSpPr/>
          <p:nvPr/>
        </p:nvSpPr>
        <p:spPr>
          <a:xfrm>
            <a:off x="6978318" y="2293982"/>
            <a:ext cx="555900" cy="4196514"/>
          </a:xfrm>
          <a:prstGeom prst="roundRect">
            <a:avLst>
              <a:gd name="adj" fmla="val 81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虚拟化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7031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5205239" y="808013"/>
            <a:ext cx="2978625" cy="4824536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>
                <a:solidFill>
                  <a:schemeClr val="bg1"/>
                </a:solidFill>
              </a:rPr>
              <a:t>进程寻址空间</a:t>
            </a:r>
            <a:r>
              <a:rPr lang="en-US" altLang="zh-CN" sz="1600" dirty="0">
                <a:solidFill>
                  <a:srgbClr val="FFFF00"/>
                </a:solidFill>
              </a:rPr>
              <a:t>0~4G</a:t>
            </a:r>
          </a:p>
          <a:p>
            <a:pPr marL="0" indent="0" algn="just">
              <a:buNone/>
            </a:pPr>
            <a:r>
              <a:rPr lang="zh-CN" altLang="en-US" sz="1600" dirty="0">
                <a:solidFill>
                  <a:schemeClr val="bg1"/>
                </a:solidFill>
              </a:rPr>
              <a:t>进程在用户态只能访问</a:t>
            </a:r>
            <a:r>
              <a:rPr lang="en-US" altLang="zh-CN" sz="1600" dirty="0">
                <a:solidFill>
                  <a:srgbClr val="FFFF00"/>
                </a:solidFill>
              </a:rPr>
              <a:t>0~3G</a:t>
            </a:r>
            <a:r>
              <a:rPr lang="zh-CN" altLang="en-US" sz="1600" dirty="0">
                <a:solidFill>
                  <a:schemeClr val="bg1"/>
                </a:solidFill>
              </a:rPr>
              <a:t>，只有进入内核态才能访问</a:t>
            </a:r>
            <a:r>
              <a:rPr lang="en-US" altLang="zh-CN" sz="1600" dirty="0">
                <a:solidFill>
                  <a:srgbClr val="FFFF00"/>
                </a:solidFill>
              </a:rPr>
              <a:t>3G~4G  </a:t>
            </a: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进程通过系统调用进入内核态</a:t>
            </a: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每个进程虚拟空间的</a:t>
            </a:r>
            <a:r>
              <a:rPr lang="en-US" altLang="zh-CN" sz="1600" dirty="0" smtClean="0">
                <a:solidFill>
                  <a:schemeClr val="bg1"/>
                </a:solidFill>
              </a:rPr>
              <a:t>3G~4G</a:t>
            </a:r>
            <a:r>
              <a:rPr lang="zh-CN" altLang="en-US" sz="1600" dirty="0" smtClean="0">
                <a:solidFill>
                  <a:schemeClr val="bg1"/>
                </a:solidFill>
              </a:rPr>
              <a:t>部分是相同的 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686" y="303957"/>
            <a:ext cx="12055205" cy="614405"/>
          </a:xfrm>
        </p:spPr>
        <p:txBody>
          <a:bodyPr/>
          <a:lstStyle/>
          <a:p>
            <a:r>
              <a:rPr lang="zh-CN" altLang="en-US" dirty="0" smtClean="0"/>
              <a:t>为什么会有用户空间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05590" y="3209806"/>
            <a:ext cx="5843647" cy="1306095"/>
          </a:xfrm>
          <a:prstGeom prst="rect">
            <a:avLst/>
          </a:prstGeom>
        </p:spPr>
      </p:pic>
      <p:sp>
        <p:nvSpPr>
          <p:cNvPr id="8" name="右大括号 7"/>
          <p:cNvSpPr/>
          <p:nvPr/>
        </p:nvSpPr>
        <p:spPr>
          <a:xfrm>
            <a:off x="10224729" y="941029"/>
            <a:ext cx="288032" cy="1918017"/>
          </a:xfrm>
          <a:prstGeom prst="rightBrace">
            <a:avLst>
              <a:gd name="adj1" fmla="val 11646"/>
              <a:gd name="adj2" fmla="val 480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内容占位符 2"/>
          <p:cNvSpPr txBox="1"/>
          <p:nvPr/>
        </p:nvSpPr>
        <p:spPr>
          <a:xfrm>
            <a:off x="10643177" y="1697022"/>
            <a:ext cx="1618846" cy="318197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1G(3G-4G)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41143" y="736005"/>
            <a:ext cx="576064" cy="612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逻辑地址</a:t>
            </a:r>
            <a:endParaRPr lang="zh-CN" altLang="en-US" dirty="0"/>
          </a:p>
        </p:txBody>
      </p:sp>
      <p:sp>
        <p:nvSpPr>
          <p:cNvPr id="14" name="内容占位符 2"/>
          <p:cNvSpPr txBox="1"/>
          <p:nvPr/>
        </p:nvSpPr>
        <p:spPr>
          <a:xfrm>
            <a:off x="931378" y="1281152"/>
            <a:ext cx="1224136" cy="72558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内存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18" name="内容占位符 2"/>
          <p:cNvSpPr txBox="1"/>
          <p:nvPr/>
        </p:nvSpPr>
        <p:spPr>
          <a:xfrm>
            <a:off x="3121831" y="890127"/>
            <a:ext cx="1224136" cy="72558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ox000001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19" name="内容占位符 2"/>
          <p:cNvSpPr txBox="1"/>
          <p:nvPr/>
        </p:nvSpPr>
        <p:spPr>
          <a:xfrm>
            <a:off x="8018030" y="918362"/>
            <a:ext cx="1224136" cy="72558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ox01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20" name="内容占位符 2"/>
          <p:cNvSpPr txBox="1"/>
          <p:nvPr/>
        </p:nvSpPr>
        <p:spPr>
          <a:xfrm>
            <a:off x="3138573" y="3134878"/>
            <a:ext cx="1224136" cy="72558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ox300001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21" name="内容占位符 2"/>
          <p:cNvSpPr txBox="1"/>
          <p:nvPr/>
        </p:nvSpPr>
        <p:spPr>
          <a:xfrm>
            <a:off x="3052127" y="2047755"/>
            <a:ext cx="1562610" cy="704474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Ox40000000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  <p:bldP spid="13" grpId="1"/>
      <p:bldP spid="14" grpId="0"/>
      <p:bldP spid="14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17207" y="1312069"/>
            <a:ext cx="2762327" cy="2506189"/>
            <a:chOff x="5049076" y="1413062"/>
            <a:chExt cx="2762327" cy="250618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241598" y="1413062"/>
              <a:ext cx="2378954" cy="2388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5124413" y="2596679"/>
              <a:ext cx="2613333" cy="1322572"/>
            </a:xfrm>
            <a:custGeom>
              <a:avLst/>
              <a:gdLst>
                <a:gd name="T0" fmla="*/ 3963 w 3963"/>
                <a:gd name="T1" fmla="*/ 0 h 1997"/>
                <a:gd name="T2" fmla="*/ 3963 w 3963"/>
                <a:gd name="T3" fmla="*/ 16 h 1997"/>
                <a:gd name="T4" fmla="*/ 1982 w 3963"/>
                <a:gd name="T5" fmla="*/ 1997 h 1997"/>
                <a:gd name="T6" fmla="*/ 0 w 3963"/>
                <a:gd name="T7" fmla="*/ 1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3" h="1997">
                  <a:moveTo>
                    <a:pt x="3963" y="0"/>
                  </a:moveTo>
                  <a:cubicBezTo>
                    <a:pt x="3963" y="5"/>
                    <a:pt x="3963" y="11"/>
                    <a:pt x="3963" y="16"/>
                  </a:cubicBezTo>
                  <a:cubicBezTo>
                    <a:pt x="3963" y="1110"/>
                    <a:pt x="3076" y="1997"/>
                    <a:pt x="1982" y="1997"/>
                  </a:cubicBezTo>
                  <a:cubicBezTo>
                    <a:pt x="888" y="1997"/>
                    <a:pt x="0" y="1110"/>
                    <a:pt x="0" y="16"/>
                  </a:cubicBezTo>
                </a:path>
              </a:pathLst>
            </a:custGeom>
            <a:noFill/>
            <a:ln w="8" cap="flat" cmpd="sng">
              <a:solidFill>
                <a:srgbClr val="4E4B4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7664079" y="2509621"/>
              <a:ext cx="147324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5049076" y="2509621"/>
              <a:ext cx="145651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5477854" y="1799178"/>
              <a:ext cx="1903085" cy="171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548" dirty="0" smtClean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03</a:t>
              </a:r>
              <a:endParaRPr lang="zh-CN" altLang="en-US" sz="10548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316333" y="4336108"/>
            <a:ext cx="6226129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773191" y="4414428"/>
            <a:ext cx="7209902" cy="4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56" dirty="0" err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mmap</a:t>
            </a:r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映射实现原理</a:t>
            </a:r>
            <a:endParaRPr lang="en-US" altLang="zh-CN" sz="2456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3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1202604" y="1301597"/>
            <a:ext cx="9547251" cy="2818784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>
                <a:solidFill>
                  <a:srgbClr val="FFFF00"/>
                </a:solidFill>
              </a:rPr>
              <a:t>内存</a:t>
            </a:r>
            <a:r>
              <a:rPr lang="zh-CN" altLang="en-US" sz="1600" dirty="0" smtClean="0">
                <a:solidFill>
                  <a:srgbClr val="FFFF00"/>
                </a:solidFill>
              </a:rPr>
              <a:t>映射</a:t>
            </a:r>
            <a:r>
              <a:rPr lang="en-US" altLang="zh-CN" sz="1600" dirty="0" smtClean="0">
                <a:solidFill>
                  <a:schemeClr val="bg1"/>
                </a:solidFill>
              </a:rPr>
              <a:t>: </a:t>
            </a:r>
            <a:r>
              <a:rPr lang="zh-CN" altLang="en-US" sz="1600" dirty="0" smtClean="0">
                <a:solidFill>
                  <a:schemeClr val="bg1"/>
                </a:solidFill>
              </a:rPr>
              <a:t>将</a:t>
            </a:r>
            <a:r>
              <a:rPr lang="zh-CN" altLang="en-US" sz="1600" dirty="0">
                <a:solidFill>
                  <a:schemeClr val="bg1"/>
                </a:solidFill>
              </a:rPr>
              <a:t>用户空间的一段内存区域映射到内核空间，映射成功后，用户对这段内存区域的修改可以</a:t>
            </a:r>
            <a:r>
              <a:rPr lang="zh-CN" altLang="en-US" sz="1600" dirty="0" smtClean="0">
                <a:solidFill>
                  <a:schemeClr val="bg1"/>
                </a:solidFill>
              </a:rPr>
              <a:t>直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接</a:t>
            </a:r>
            <a:r>
              <a:rPr lang="zh-CN" altLang="en-US" sz="1600" dirty="0">
                <a:solidFill>
                  <a:schemeClr val="bg1"/>
                </a:solidFill>
              </a:rPr>
              <a:t>反映到内核空间，同样，内核空间对这段区域的修改也直接反映用户空间。那么对于内核空间</a:t>
            </a:r>
            <a:r>
              <a:rPr lang="en-US" altLang="zh-CN" sz="1600" dirty="0">
                <a:solidFill>
                  <a:schemeClr val="bg1"/>
                </a:solidFill>
              </a:rPr>
              <a:t>&lt;----&gt;</a:t>
            </a:r>
            <a:r>
              <a:rPr lang="zh-CN" altLang="en-US" sz="1600" dirty="0" smtClean="0">
                <a:solidFill>
                  <a:schemeClr val="bg1"/>
                </a:solidFill>
              </a:rPr>
              <a:t>用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户</a:t>
            </a:r>
            <a:r>
              <a:rPr lang="zh-CN" altLang="en-US" sz="1600" dirty="0">
                <a:solidFill>
                  <a:schemeClr val="bg1"/>
                </a:solidFill>
              </a:rPr>
              <a:t>空间两者之间需要大量数据传输等操作的话效率是非常高的。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zh-CN" altLang="en-US" dirty="0"/>
              <a:t>内存</a:t>
            </a:r>
            <a:r>
              <a:rPr lang="zh-CN" altLang="en-US" dirty="0" smtClean="0"/>
              <a:t>映射</a:t>
            </a:r>
            <a:r>
              <a:rPr lang="en-US" altLang="zh-CN" dirty="0" err="1" smtClean="0"/>
              <a:t>mmap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956768" y="969671"/>
            <a:ext cx="9865095" cy="3366734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962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17207" y="1312069"/>
            <a:ext cx="2762327" cy="2506189"/>
            <a:chOff x="5049076" y="1413062"/>
            <a:chExt cx="2762327" cy="250618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241598" y="1413062"/>
              <a:ext cx="2378954" cy="2388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5124413" y="2596679"/>
              <a:ext cx="2613333" cy="1322572"/>
            </a:xfrm>
            <a:custGeom>
              <a:avLst/>
              <a:gdLst>
                <a:gd name="T0" fmla="*/ 3963 w 3963"/>
                <a:gd name="T1" fmla="*/ 0 h 1997"/>
                <a:gd name="T2" fmla="*/ 3963 w 3963"/>
                <a:gd name="T3" fmla="*/ 16 h 1997"/>
                <a:gd name="T4" fmla="*/ 1982 w 3963"/>
                <a:gd name="T5" fmla="*/ 1997 h 1997"/>
                <a:gd name="T6" fmla="*/ 0 w 3963"/>
                <a:gd name="T7" fmla="*/ 1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3" h="1997">
                  <a:moveTo>
                    <a:pt x="3963" y="0"/>
                  </a:moveTo>
                  <a:cubicBezTo>
                    <a:pt x="3963" y="5"/>
                    <a:pt x="3963" y="11"/>
                    <a:pt x="3963" y="16"/>
                  </a:cubicBezTo>
                  <a:cubicBezTo>
                    <a:pt x="3963" y="1110"/>
                    <a:pt x="3076" y="1997"/>
                    <a:pt x="1982" y="1997"/>
                  </a:cubicBezTo>
                  <a:cubicBezTo>
                    <a:pt x="888" y="1997"/>
                    <a:pt x="0" y="1110"/>
                    <a:pt x="0" y="16"/>
                  </a:cubicBezTo>
                </a:path>
              </a:pathLst>
            </a:custGeom>
            <a:noFill/>
            <a:ln w="8" cap="flat" cmpd="sng">
              <a:solidFill>
                <a:srgbClr val="4E4B4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7664079" y="2509621"/>
              <a:ext cx="147324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5049076" y="2509621"/>
              <a:ext cx="145651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5477854" y="1799178"/>
              <a:ext cx="1903085" cy="171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548" dirty="0" smtClean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03</a:t>
              </a:r>
              <a:endParaRPr lang="zh-CN" altLang="en-US" sz="10548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316333" y="4336108"/>
            <a:ext cx="6226129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773191" y="4414428"/>
            <a:ext cx="7209902" cy="4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原有的读取文件操作</a:t>
            </a:r>
            <a:endParaRPr lang="en-US" altLang="zh-CN" sz="2456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40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1151693" y="1169854"/>
            <a:ext cx="10750290" cy="1471213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err="1" smtClean="0"/>
              <a:t>mmap</a:t>
            </a:r>
            <a:r>
              <a:rPr lang="zh-CN" altLang="en-US" dirty="0" smtClean="0"/>
              <a:t>函数映射原理</a:t>
            </a:r>
            <a:endParaRPr lang="zh-CN" altLang="en-US" dirty="0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94" y="3040261"/>
            <a:ext cx="10318374" cy="3825572"/>
          </a:xfrm>
          <a:prstGeom prst="rect">
            <a:avLst/>
          </a:prstGeom>
        </p:spPr>
      </p:pic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479965"/>
              </p:ext>
            </p:extLst>
          </p:nvPr>
        </p:nvGraphicFramePr>
        <p:xfrm>
          <a:off x="1010428" y="1528093"/>
          <a:ext cx="8512175" cy="5491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文档" r:id="rId5" imgW="8573760" imgH="5715000" progId="Word.OpenDocumentText.12">
                  <p:embed/>
                </p:oleObj>
              </mc:Choice>
              <mc:Fallback>
                <p:oleObj name="文档" r:id="rId5" imgW="8573760" imgH="5715000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0428" y="1528093"/>
                        <a:ext cx="8512175" cy="5491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37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过程 15"/>
          <p:cNvSpPr/>
          <p:nvPr/>
        </p:nvSpPr>
        <p:spPr>
          <a:xfrm>
            <a:off x="697" y="5725938"/>
            <a:ext cx="12857401" cy="1506712"/>
          </a:xfrm>
          <a:prstGeom prst="flowChartProcess">
            <a:avLst/>
          </a:prstGeom>
          <a:solidFill>
            <a:srgbClr val="87A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22849" y="992660"/>
            <a:ext cx="12631683" cy="110802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zh-CN" altLang="en-US" sz="3683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进程通信的核心内存管理与</a:t>
            </a:r>
            <a:r>
              <a:rPr lang="zh-CN" altLang="en-US" sz="3683" b="1" dirty="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调度</a:t>
            </a:r>
            <a:endParaRPr lang="en-US" altLang="zh-CN" sz="3683" b="1" dirty="0" smtClean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zh-CN" altLang="en-US" sz="2800" b="1" dirty="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深入</a:t>
            </a:r>
            <a:r>
              <a:rPr lang="zh-CN" altLang="en-US" sz="28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理解</a:t>
            </a:r>
            <a:r>
              <a:rPr lang="en-US" altLang="zh-CN" sz="28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Binder</a:t>
            </a:r>
            <a:r>
              <a:rPr lang="zh-CN" altLang="en-US" sz="28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中内存操作</a:t>
            </a:r>
            <a:endParaRPr lang="zh-CN" altLang="en-US" sz="28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19455" y="2482442"/>
            <a:ext cx="8538315" cy="2918378"/>
          </a:xfrm>
          <a:prstGeom prst="rect">
            <a:avLst/>
          </a:prstGeom>
        </p:spPr>
        <p:txBody>
          <a:bodyPr vert="horz" wrap="square" lIns="51029" tIns="25514" rIns="51029" bIns="25514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US" altLang="zh-CN" dirty="0">
                <a:solidFill>
                  <a:schemeClr val="bg1"/>
                </a:solidFill>
              </a:rPr>
              <a:t>1.Java</a:t>
            </a:r>
            <a:r>
              <a:rPr lang="zh-CN" altLang="en-US" dirty="0">
                <a:solidFill>
                  <a:schemeClr val="bg1"/>
                </a:solidFill>
              </a:rPr>
              <a:t>中变量访问的原理</a:t>
            </a:r>
            <a:r>
              <a:rPr lang="en-US" altLang="zh-CN" dirty="0">
                <a:solidFill>
                  <a:schemeClr val="bg1"/>
                </a:solidFill>
              </a:rPr>
              <a:t>(</a:t>
            </a:r>
            <a:r>
              <a:rPr lang="zh-CN" altLang="en-US" dirty="0">
                <a:solidFill>
                  <a:schemeClr val="bg1"/>
                </a:solidFill>
              </a:rPr>
              <a:t>内存管理单元</a:t>
            </a:r>
            <a:r>
              <a:rPr lang="en-US" altLang="zh-CN" dirty="0">
                <a:solidFill>
                  <a:schemeClr val="bg1"/>
                </a:solidFill>
              </a:rPr>
              <a:t>MMU</a:t>
            </a:r>
            <a:r>
              <a:rPr lang="en-US" altLang="zh-CN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05000"/>
              </a:lnSpc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05000"/>
              </a:lnSpc>
            </a:pPr>
            <a:r>
              <a:rPr lang="en-US" altLang="zh-CN" dirty="0">
                <a:solidFill>
                  <a:schemeClr val="bg1"/>
                </a:solidFill>
              </a:rPr>
              <a:t>2.copy_from_user </a:t>
            </a:r>
            <a:r>
              <a:rPr lang="zh-CN" altLang="en-US" dirty="0">
                <a:solidFill>
                  <a:schemeClr val="bg1"/>
                </a:solidFill>
              </a:rPr>
              <a:t>拷贝</a:t>
            </a:r>
            <a:r>
              <a:rPr lang="en-US" altLang="zh-CN" dirty="0">
                <a:solidFill>
                  <a:schemeClr val="bg1"/>
                </a:solidFill>
              </a:rPr>
              <a:t>client</a:t>
            </a:r>
            <a:r>
              <a:rPr lang="zh-CN" altLang="en-US" dirty="0">
                <a:solidFill>
                  <a:schemeClr val="bg1"/>
                </a:solidFill>
              </a:rPr>
              <a:t>端数据</a:t>
            </a:r>
          </a:p>
          <a:p>
            <a:pPr>
              <a:lnSpc>
                <a:spcPct val="105000"/>
              </a:lnSpc>
            </a:pP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05000"/>
              </a:lnSpc>
            </a:pPr>
            <a:r>
              <a:rPr lang="en-US" altLang="zh-CN" dirty="0" smtClean="0">
                <a:solidFill>
                  <a:schemeClr val="bg1"/>
                </a:solidFill>
              </a:rPr>
              <a:t>3.Server</a:t>
            </a:r>
            <a:r>
              <a:rPr lang="zh-CN" altLang="en-US" dirty="0">
                <a:solidFill>
                  <a:schemeClr val="bg1"/>
                </a:solidFill>
              </a:rPr>
              <a:t>端的内存映射究竟是怎么与映射</a:t>
            </a:r>
            <a:r>
              <a:rPr lang="zh-CN" altLang="en-US" dirty="0" smtClean="0">
                <a:solidFill>
                  <a:schemeClr val="bg1"/>
                </a:solidFill>
              </a:rPr>
              <a:t>的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05000"/>
              </a:lnSpc>
            </a:pPr>
            <a:endParaRPr lang="en-US" altLang="zh-CN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>
              <a:lnSpc>
                <a:spcPct val="105000"/>
              </a:lnSpc>
            </a:pPr>
            <a:endParaRPr lang="en-US" altLang="zh-CN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>
              <a:lnSpc>
                <a:spcPct val="105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20:05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开车</a:t>
            </a:r>
            <a:endParaRPr lang="en-US" altLang="zh-CN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>
              <a:lnSpc>
                <a:spcPct val="105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		</a:t>
            </a:r>
            <a:endParaRPr lang="zh-CN" altLang="en-US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74772" y="1044970"/>
            <a:ext cx="1295547" cy="212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81" b="1"/>
              <a:t>视频资料加雪儿老师微信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756967" y="2515489"/>
            <a:ext cx="968185" cy="412623"/>
          </a:xfrm>
          <a:prstGeom prst="rect">
            <a:avLst/>
          </a:prstGeom>
        </p:spPr>
        <p:txBody>
          <a:bodyPr vert="horz" wrap="square" lIns="51029" tIns="25514" rIns="51029" bIns="25514" rtlCol="0">
            <a:noAutofit/>
          </a:bodyPr>
          <a:lstStyle/>
          <a:p>
            <a:pPr>
              <a:lnSpc>
                <a:spcPct val="105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技术点</a:t>
            </a:r>
            <a:r>
              <a:rPr lang="en-US" altLang="zh-CN" dirty="0" smtClean="0">
                <a:solidFill>
                  <a:schemeClr val="bg1"/>
                </a:solidFill>
              </a:rPr>
              <a:t>:</a:t>
            </a:r>
            <a:endParaRPr lang="zh-CN" altLang="en-US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948" y="3971306"/>
            <a:ext cx="31337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380703" y="1240061"/>
            <a:ext cx="3570587" cy="5123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硬盘</a:t>
            </a:r>
            <a:r>
              <a:rPr lang="zh-CN" altLang="en-US" sz="1600" dirty="0">
                <a:solidFill>
                  <a:schemeClr val="bg1"/>
                </a:solidFill>
              </a:rPr>
              <a:t>的写入单位是</a:t>
            </a:r>
            <a:r>
              <a:rPr lang="zh-CN" altLang="en-US" sz="1600" dirty="0" smtClean="0">
                <a:solidFill>
                  <a:schemeClr val="bg1"/>
                </a:solidFill>
              </a:rPr>
              <a:t>页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大小</a:t>
            </a:r>
            <a:r>
              <a:rPr lang="zh-CN" altLang="en-US" sz="1600" dirty="0">
                <a:solidFill>
                  <a:schemeClr val="bg1"/>
                </a:solidFill>
              </a:rPr>
              <a:t>是</a:t>
            </a:r>
            <a:r>
              <a:rPr lang="en-US" altLang="zh-CN" sz="1600" dirty="0">
                <a:solidFill>
                  <a:schemeClr val="bg1"/>
                </a:solidFill>
              </a:rPr>
              <a:t>4K</a:t>
            </a:r>
            <a:r>
              <a:rPr lang="zh-CN" altLang="en-US" sz="1600" dirty="0">
                <a:solidFill>
                  <a:schemeClr val="bg1"/>
                </a:solidFill>
              </a:rPr>
              <a:t>，所以如果数据小于</a:t>
            </a:r>
            <a:r>
              <a:rPr lang="en-US" altLang="zh-CN" sz="1600" dirty="0" smtClean="0">
                <a:solidFill>
                  <a:schemeClr val="bg1"/>
                </a:solidFill>
              </a:rPr>
              <a:t>4</a:t>
            </a: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那么</a:t>
            </a:r>
            <a:r>
              <a:rPr lang="zh-CN" altLang="en-US" sz="1600" dirty="0">
                <a:solidFill>
                  <a:schemeClr val="bg1"/>
                </a:solidFill>
              </a:rPr>
              <a:t>会把多个数据放在缓存</a:t>
            </a:r>
            <a:r>
              <a:rPr lang="zh-CN" altLang="en-US" sz="1600" dirty="0" smtClean="0">
                <a:solidFill>
                  <a:schemeClr val="bg1"/>
                </a:solidFill>
              </a:rPr>
              <a:t>中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等到</a:t>
            </a:r>
            <a:r>
              <a:rPr lang="zh-CN" altLang="en-US" sz="1600" dirty="0">
                <a:solidFill>
                  <a:schemeClr val="bg1"/>
                </a:solidFill>
              </a:rPr>
              <a:t>足够</a:t>
            </a:r>
            <a:r>
              <a:rPr lang="en-US" altLang="zh-CN" sz="1600" dirty="0">
                <a:solidFill>
                  <a:schemeClr val="bg1"/>
                </a:solidFill>
              </a:rPr>
              <a:t>4K</a:t>
            </a:r>
            <a:r>
              <a:rPr lang="zh-CN" altLang="en-US" sz="1600" dirty="0">
                <a:solidFill>
                  <a:schemeClr val="bg1"/>
                </a:solidFill>
              </a:rPr>
              <a:t>的时候，在一起写到闪存中。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err="1" smtClean="0"/>
              <a:t>mmap</a:t>
            </a:r>
            <a:r>
              <a:rPr lang="zh-CN" altLang="en-US" dirty="0" smtClean="0"/>
              <a:t>操作原理</a:t>
            </a:r>
            <a:r>
              <a:rPr lang="en-US" altLang="zh-CN" sz="2000" dirty="0"/>
              <a:t>(</a:t>
            </a:r>
            <a:r>
              <a:rPr lang="zh-CN" altLang="en-US" sz="2000" dirty="0"/>
              <a:t>后续驱动讲解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  <p:sp>
        <p:nvSpPr>
          <p:cNvPr id="2" name="圆角矩形 1"/>
          <p:cNvSpPr/>
          <p:nvPr/>
        </p:nvSpPr>
        <p:spPr>
          <a:xfrm>
            <a:off x="159030" y="1072322"/>
            <a:ext cx="3960439" cy="5454966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83" y="1744117"/>
            <a:ext cx="5080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25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380703" y="1240061"/>
            <a:ext cx="3570587" cy="5123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硬盘</a:t>
            </a:r>
            <a:r>
              <a:rPr lang="zh-CN" altLang="en-US" sz="1600" dirty="0">
                <a:solidFill>
                  <a:schemeClr val="bg1"/>
                </a:solidFill>
              </a:rPr>
              <a:t>的写入单位是</a:t>
            </a:r>
            <a:r>
              <a:rPr lang="zh-CN" altLang="en-US" sz="1600" dirty="0" smtClean="0">
                <a:solidFill>
                  <a:schemeClr val="bg1"/>
                </a:solidFill>
              </a:rPr>
              <a:t>页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大小</a:t>
            </a:r>
            <a:r>
              <a:rPr lang="zh-CN" altLang="en-US" sz="1600" dirty="0">
                <a:solidFill>
                  <a:schemeClr val="bg1"/>
                </a:solidFill>
              </a:rPr>
              <a:t>是</a:t>
            </a:r>
            <a:r>
              <a:rPr lang="en-US" altLang="zh-CN" sz="1600" dirty="0">
                <a:solidFill>
                  <a:schemeClr val="bg1"/>
                </a:solidFill>
              </a:rPr>
              <a:t>4K</a:t>
            </a:r>
            <a:r>
              <a:rPr lang="zh-CN" altLang="en-US" sz="1600" dirty="0">
                <a:solidFill>
                  <a:schemeClr val="bg1"/>
                </a:solidFill>
              </a:rPr>
              <a:t>，所以如果数据小于</a:t>
            </a:r>
            <a:r>
              <a:rPr lang="en-US" altLang="zh-CN" sz="1600" dirty="0" smtClean="0">
                <a:solidFill>
                  <a:schemeClr val="bg1"/>
                </a:solidFill>
              </a:rPr>
              <a:t>4</a:t>
            </a: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那么</a:t>
            </a:r>
            <a:r>
              <a:rPr lang="zh-CN" altLang="en-US" sz="1600" dirty="0">
                <a:solidFill>
                  <a:schemeClr val="bg1"/>
                </a:solidFill>
              </a:rPr>
              <a:t>会把多个数据放在缓存</a:t>
            </a:r>
            <a:r>
              <a:rPr lang="zh-CN" altLang="en-US" sz="1600" dirty="0" smtClean="0">
                <a:solidFill>
                  <a:schemeClr val="bg1"/>
                </a:solidFill>
              </a:rPr>
              <a:t>中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等到</a:t>
            </a:r>
            <a:r>
              <a:rPr lang="zh-CN" altLang="en-US" sz="1600" dirty="0">
                <a:solidFill>
                  <a:schemeClr val="bg1"/>
                </a:solidFill>
              </a:rPr>
              <a:t>足够</a:t>
            </a:r>
            <a:r>
              <a:rPr lang="en-US" altLang="zh-CN" sz="1600" dirty="0">
                <a:solidFill>
                  <a:schemeClr val="bg1"/>
                </a:solidFill>
              </a:rPr>
              <a:t>4K</a:t>
            </a:r>
            <a:r>
              <a:rPr lang="zh-CN" altLang="en-US" sz="1600" dirty="0">
                <a:solidFill>
                  <a:schemeClr val="bg1"/>
                </a:solidFill>
              </a:rPr>
              <a:t>的时候，在一起写到闪存中。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err="1" smtClean="0"/>
              <a:t>mmap</a:t>
            </a:r>
            <a:r>
              <a:rPr lang="zh-CN" altLang="en-US" dirty="0" smtClean="0"/>
              <a:t>操作原理</a:t>
            </a:r>
            <a:r>
              <a:rPr lang="en-US" altLang="zh-CN" sz="2000" dirty="0"/>
              <a:t>(</a:t>
            </a:r>
            <a:r>
              <a:rPr lang="zh-CN" altLang="en-US" sz="2000" dirty="0"/>
              <a:t>后续驱动讲解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  <p:sp>
        <p:nvSpPr>
          <p:cNvPr id="2" name="圆角矩形 1"/>
          <p:cNvSpPr/>
          <p:nvPr/>
        </p:nvSpPr>
        <p:spPr>
          <a:xfrm>
            <a:off x="159030" y="1072322"/>
            <a:ext cx="3960439" cy="5454966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083" y="721612"/>
            <a:ext cx="6912768" cy="61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13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380703" y="1240061"/>
            <a:ext cx="3570587" cy="5123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硬盘</a:t>
            </a:r>
            <a:r>
              <a:rPr lang="zh-CN" altLang="en-US" sz="1600" dirty="0">
                <a:solidFill>
                  <a:schemeClr val="bg1"/>
                </a:solidFill>
              </a:rPr>
              <a:t>的写入单位是</a:t>
            </a:r>
            <a:r>
              <a:rPr lang="zh-CN" altLang="en-US" sz="1600" dirty="0" smtClean="0">
                <a:solidFill>
                  <a:schemeClr val="bg1"/>
                </a:solidFill>
              </a:rPr>
              <a:t>页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大小</a:t>
            </a:r>
            <a:r>
              <a:rPr lang="zh-CN" altLang="en-US" sz="1600" dirty="0">
                <a:solidFill>
                  <a:schemeClr val="bg1"/>
                </a:solidFill>
              </a:rPr>
              <a:t>是</a:t>
            </a:r>
            <a:r>
              <a:rPr lang="en-US" altLang="zh-CN" sz="1600" dirty="0">
                <a:solidFill>
                  <a:schemeClr val="bg1"/>
                </a:solidFill>
              </a:rPr>
              <a:t>4K</a:t>
            </a:r>
            <a:r>
              <a:rPr lang="zh-CN" altLang="en-US" sz="1600" dirty="0">
                <a:solidFill>
                  <a:schemeClr val="bg1"/>
                </a:solidFill>
              </a:rPr>
              <a:t>，所以如果数据小于</a:t>
            </a:r>
            <a:r>
              <a:rPr lang="en-US" altLang="zh-CN" sz="1600" dirty="0" smtClean="0">
                <a:solidFill>
                  <a:schemeClr val="bg1"/>
                </a:solidFill>
              </a:rPr>
              <a:t>4</a:t>
            </a: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那么</a:t>
            </a:r>
            <a:r>
              <a:rPr lang="zh-CN" altLang="en-US" sz="1600" dirty="0">
                <a:solidFill>
                  <a:schemeClr val="bg1"/>
                </a:solidFill>
              </a:rPr>
              <a:t>会把多个数据放在缓存</a:t>
            </a:r>
            <a:r>
              <a:rPr lang="zh-CN" altLang="en-US" sz="1600" dirty="0" smtClean="0">
                <a:solidFill>
                  <a:schemeClr val="bg1"/>
                </a:solidFill>
              </a:rPr>
              <a:t>中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等到</a:t>
            </a:r>
            <a:r>
              <a:rPr lang="zh-CN" altLang="en-US" sz="1600" dirty="0">
                <a:solidFill>
                  <a:schemeClr val="bg1"/>
                </a:solidFill>
              </a:rPr>
              <a:t>足够</a:t>
            </a:r>
            <a:r>
              <a:rPr lang="en-US" altLang="zh-CN" sz="1600" dirty="0">
                <a:solidFill>
                  <a:schemeClr val="bg1"/>
                </a:solidFill>
              </a:rPr>
              <a:t>4K</a:t>
            </a:r>
            <a:r>
              <a:rPr lang="zh-CN" altLang="en-US" sz="1600" dirty="0">
                <a:solidFill>
                  <a:schemeClr val="bg1"/>
                </a:solidFill>
              </a:rPr>
              <a:t>的时候，在一起写到闪存中。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打开流程图</a:t>
            </a:r>
            <a:endParaRPr lang="zh-CN" altLang="en-US" sz="2000" dirty="0"/>
          </a:p>
        </p:txBody>
      </p:sp>
      <p:sp>
        <p:nvSpPr>
          <p:cNvPr id="2" name="圆角矩形 1"/>
          <p:cNvSpPr/>
          <p:nvPr/>
        </p:nvSpPr>
        <p:spPr>
          <a:xfrm>
            <a:off x="159030" y="1072322"/>
            <a:ext cx="3960439" cy="5454966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327" y="7937"/>
            <a:ext cx="5274688" cy="73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15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487" y="2320181"/>
            <a:ext cx="3741744" cy="29796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823" y="1816125"/>
            <a:ext cx="409991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8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1151693" y="1169854"/>
            <a:ext cx="3570587" cy="5123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>
                <a:solidFill>
                  <a:srgbClr val="FFFF00"/>
                </a:solidFill>
              </a:rPr>
              <a:t> </a:t>
            </a:r>
            <a:r>
              <a:rPr lang="en-US" altLang="zh-CN" sz="1600" dirty="0" err="1">
                <a:solidFill>
                  <a:srgbClr val="FFFF00"/>
                </a:solidFill>
              </a:rPr>
              <a:t>mmap</a:t>
            </a:r>
            <a:r>
              <a:rPr lang="zh-CN" altLang="en-US" sz="1600" dirty="0" smtClean="0">
                <a:solidFill>
                  <a:srgbClr val="FFFF00"/>
                </a:solidFill>
              </a:rPr>
              <a:t>函数是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linux</a:t>
            </a:r>
            <a:r>
              <a:rPr lang="zh-CN" altLang="en-US" sz="1600" dirty="0">
                <a:solidFill>
                  <a:srgbClr val="FFFF00"/>
                </a:solidFill>
              </a:rPr>
              <a:t>下的系统</a:t>
            </a:r>
            <a:r>
              <a:rPr lang="zh-CN" altLang="en-US" sz="1600" dirty="0" smtClean="0">
                <a:solidFill>
                  <a:srgbClr val="FFFF00"/>
                </a:solidFill>
              </a:rPr>
              <a:t>调用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err="1" smtClean="0">
                <a:solidFill>
                  <a:schemeClr val="bg1"/>
                </a:solidFill>
              </a:rPr>
              <a:t>mmap</a:t>
            </a:r>
            <a:r>
              <a:rPr lang="zh-CN" altLang="en-US" sz="1600" dirty="0" smtClean="0">
                <a:solidFill>
                  <a:schemeClr val="bg1"/>
                </a:solidFill>
              </a:rPr>
              <a:t>提供</a:t>
            </a:r>
            <a:r>
              <a:rPr lang="zh-CN" altLang="en-US" sz="1600" dirty="0">
                <a:solidFill>
                  <a:schemeClr val="bg1"/>
                </a:solidFill>
              </a:rPr>
              <a:t>了不同于一般对普通文件的访问方式，进程可以像读写内存一样对普通文件的</a:t>
            </a:r>
            <a:r>
              <a:rPr lang="zh-CN" altLang="en-US" sz="1600" dirty="0" smtClean="0">
                <a:solidFill>
                  <a:schemeClr val="bg1"/>
                </a:solidFill>
              </a:rPr>
              <a:t>操作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普通</a:t>
            </a:r>
            <a:r>
              <a:rPr lang="zh-CN" altLang="en-US" sz="1600" dirty="0">
                <a:solidFill>
                  <a:schemeClr val="bg1"/>
                </a:solidFill>
              </a:rPr>
              <a:t>文件被映射到进程地址空间后，进程可以像访问普通内存一样对文件进行访问，不必再调用</a:t>
            </a:r>
            <a:r>
              <a:rPr lang="en-US" altLang="zh-CN" sz="1600" dirty="0">
                <a:solidFill>
                  <a:schemeClr val="bg1"/>
                </a:solidFill>
              </a:rPr>
              <a:t>read()</a:t>
            </a:r>
            <a:r>
              <a:rPr lang="zh-CN" altLang="en-US" sz="1600" dirty="0">
                <a:solidFill>
                  <a:schemeClr val="bg1"/>
                </a:solidFill>
              </a:rPr>
              <a:t>，</a:t>
            </a:r>
            <a:r>
              <a:rPr lang="en-US" altLang="zh-CN" sz="1600" dirty="0">
                <a:solidFill>
                  <a:schemeClr val="bg1"/>
                </a:solidFill>
              </a:rPr>
              <a:t>write</a:t>
            </a:r>
            <a:r>
              <a:rPr lang="zh-CN" altLang="en-US" sz="1600" dirty="0">
                <a:solidFill>
                  <a:schemeClr val="bg1"/>
                </a:solidFill>
              </a:rPr>
              <a:t>（）等操作</a:t>
            </a:r>
            <a:r>
              <a:rPr lang="zh-CN" altLang="en-US" sz="1600" dirty="0" smtClean="0">
                <a:solidFill>
                  <a:schemeClr val="bg1"/>
                </a:solidFill>
              </a:rPr>
              <a:t>。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err="1" smtClean="0">
                <a:solidFill>
                  <a:schemeClr val="bg1"/>
                </a:solidFill>
              </a:rPr>
              <a:t>mmap</a:t>
            </a:r>
            <a:r>
              <a:rPr lang="zh-CN" altLang="en-US" sz="1600" dirty="0">
                <a:solidFill>
                  <a:schemeClr val="bg1"/>
                </a:solidFill>
              </a:rPr>
              <a:t>并不分配空间</a:t>
            </a:r>
            <a:r>
              <a:rPr lang="en-US" altLang="zh-CN" sz="1600" dirty="0">
                <a:solidFill>
                  <a:schemeClr val="bg1"/>
                </a:solidFill>
              </a:rPr>
              <a:t>, </a:t>
            </a:r>
            <a:r>
              <a:rPr lang="zh-CN" altLang="en-US" sz="1600" dirty="0">
                <a:solidFill>
                  <a:schemeClr val="bg1"/>
                </a:solidFill>
              </a:rPr>
              <a:t>只是将文件映射到调用进程的地址空间里（但是会占掉你的 </a:t>
            </a:r>
            <a:r>
              <a:rPr lang="en-US" altLang="zh-CN" sz="1600" dirty="0" err="1">
                <a:solidFill>
                  <a:schemeClr val="bg1"/>
                </a:solidFill>
              </a:rPr>
              <a:t>virutal</a:t>
            </a:r>
            <a:r>
              <a:rPr lang="en-US" altLang="zh-CN" sz="1600" dirty="0">
                <a:solidFill>
                  <a:schemeClr val="bg1"/>
                </a:solidFill>
              </a:rPr>
              <a:t> memory</a:t>
            </a:r>
            <a:r>
              <a:rPr lang="zh-CN" altLang="en-US" sz="1600" dirty="0">
                <a:solidFill>
                  <a:schemeClr val="bg1"/>
                </a:solidFill>
              </a:rPr>
              <a:t>）</a:t>
            </a:r>
            <a:r>
              <a:rPr lang="en-US" altLang="zh-CN" sz="1600" dirty="0">
                <a:solidFill>
                  <a:schemeClr val="bg1"/>
                </a:solidFill>
              </a:rPr>
              <a:t>, </a:t>
            </a:r>
            <a:r>
              <a:rPr lang="zh-CN" altLang="en-US" sz="1600" dirty="0">
                <a:solidFill>
                  <a:schemeClr val="bg1"/>
                </a:solidFill>
              </a:rPr>
              <a:t>然后你就可以用</a:t>
            </a:r>
            <a:r>
              <a:rPr lang="en-US" altLang="zh-CN" sz="1600" dirty="0" err="1">
                <a:solidFill>
                  <a:schemeClr val="bg1"/>
                </a:solidFill>
              </a:rPr>
              <a:t>memcpy</a:t>
            </a:r>
            <a:r>
              <a:rPr lang="zh-CN" altLang="en-US" sz="1600" dirty="0">
                <a:solidFill>
                  <a:schemeClr val="bg1"/>
                </a:solidFill>
              </a:rPr>
              <a:t>等操作写文件</a:t>
            </a:r>
            <a:r>
              <a:rPr lang="en-US" altLang="zh-CN" sz="1600" dirty="0">
                <a:solidFill>
                  <a:schemeClr val="bg1"/>
                </a:solidFill>
              </a:rPr>
              <a:t>, </a:t>
            </a:r>
            <a:r>
              <a:rPr lang="zh-CN" altLang="en-US" sz="1600" dirty="0">
                <a:solidFill>
                  <a:schemeClr val="bg1"/>
                </a:solidFill>
              </a:rPr>
              <a:t>而不用</a:t>
            </a:r>
            <a:r>
              <a:rPr lang="en-US" altLang="zh-CN" sz="1600" dirty="0">
                <a:solidFill>
                  <a:schemeClr val="bg1"/>
                </a:solidFill>
              </a:rPr>
              <a:t>write()</a:t>
            </a:r>
            <a:r>
              <a:rPr lang="zh-CN" altLang="en-US" sz="1600" dirty="0">
                <a:solidFill>
                  <a:schemeClr val="bg1"/>
                </a:solidFill>
              </a:rPr>
              <a:t>了</a:t>
            </a:r>
            <a:r>
              <a:rPr lang="en-US" altLang="zh-CN" sz="1600" dirty="0">
                <a:solidFill>
                  <a:schemeClr val="bg1"/>
                </a:solidFill>
              </a:rPr>
              <a:t>.</a:t>
            </a:r>
            <a:r>
              <a:rPr lang="zh-CN" altLang="en-US" sz="1600" dirty="0">
                <a:solidFill>
                  <a:schemeClr val="bg1"/>
                </a:solidFill>
              </a:rPr>
              <a:t>写完后</a:t>
            </a:r>
            <a:r>
              <a:rPr lang="zh-CN" altLang="en-US" sz="1600" dirty="0" smtClean="0">
                <a:solidFill>
                  <a:schemeClr val="bg1"/>
                </a:solidFill>
              </a:rPr>
              <a:t>，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内存</a:t>
            </a:r>
            <a:r>
              <a:rPr lang="zh-CN" altLang="en-US" sz="1600" dirty="0">
                <a:solidFill>
                  <a:schemeClr val="bg1"/>
                </a:solidFill>
              </a:rPr>
              <a:t>中的内容并不会立即更新到文件中，而是有一段时间的延迟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err="1" smtClean="0"/>
              <a:t>mmap</a:t>
            </a:r>
            <a:r>
              <a:rPr lang="zh-CN" altLang="en-US" dirty="0" smtClean="0"/>
              <a:t>函数映射原理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956768" y="969671"/>
            <a:ext cx="3960439" cy="5454966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319" y="1916709"/>
            <a:ext cx="6816907" cy="356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59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1151693" y="1169854"/>
            <a:ext cx="3570587" cy="5123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Android</a:t>
            </a:r>
            <a:r>
              <a:rPr lang="zh-CN" altLang="en-US" sz="1600" dirty="0" smtClean="0">
                <a:solidFill>
                  <a:schemeClr val="bg1"/>
                </a:solidFill>
              </a:rPr>
              <a:t>内核</a:t>
            </a:r>
            <a:r>
              <a:rPr lang="zh-CN" altLang="en-US" sz="1600" dirty="0">
                <a:solidFill>
                  <a:schemeClr val="bg1"/>
                </a:solidFill>
              </a:rPr>
              <a:t>使用</a:t>
            </a:r>
            <a:r>
              <a:rPr lang="en-US" altLang="zh-CN" sz="1600" dirty="0" err="1">
                <a:solidFill>
                  <a:schemeClr val="bg1"/>
                </a:solidFill>
              </a:rPr>
              <a:t>vm_area_struct</a:t>
            </a:r>
            <a:r>
              <a:rPr lang="zh-CN" altLang="en-US" sz="1600" dirty="0">
                <a:solidFill>
                  <a:schemeClr val="bg1"/>
                </a:solidFill>
              </a:rPr>
              <a:t>结构来表示一个独立的</a:t>
            </a:r>
            <a:r>
              <a:rPr lang="zh-CN" altLang="en-US" sz="1600" dirty="0">
                <a:solidFill>
                  <a:srgbClr val="FFFF00"/>
                </a:solidFill>
              </a:rPr>
              <a:t>虚拟内存</a:t>
            </a:r>
            <a:r>
              <a:rPr lang="zh-CN" altLang="en-US" sz="1600" dirty="0" smtClean="0">
                <a:solidFill>
                  <a:srgbClr val="FFFF00"/>
                </a:solidFill>
              </a:rPr>
              <a:t>区域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由于</a:t>
            </a:r>
            <a:r>
              <a:rPr lang="zh-CN" altLang="en-US" sz="1600" dirty="0">
                <a:solidFill>
                  <a:schemeClr val="bg1"/>
                </a:solidFill>
              </a:rPr>
              <a:t>每个不同质的虚拟内存区域功能和内部机制都不同</a:t>
            </a:r>
            <a:r>
              <a:rPr lang="zh-CN" altLang="en-US" sz="1600" dirty="0" smtClean="0">
                <a:solidFill>
                  <a:schemeClr val="bg1"/>
                </a:solidFill>
              </a:rPr>
              <a:t>，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因此</a:t>
            </a:r>
            <a:r>
              <a:rPr lang="zh-CN" altLang="en-US" sz="1600" dirty="0">
                <a:solidFill>
                  <a:schemeClr val="bg1"/>
                </a:solidFill>
              </a:rPr>
              <a:t>一个进程使用多个</a:t>
            </a:r>
            <a:r>
              <a:rPr lang="en-US" altLang="zh-CN" sz="1600" dirty="0" err="1">
                <a:solidFill>
                  <a:schemeClr val="bg1"/>
                </a:solidFill>
              </a:rPr>
              <a:t>vm_area_struct</a:t>
            </a:r>
            <a:r>
              <a:rPr lang="zh-CN" altLang="en-US" sz="1600" dirty="0">
                <a:solidFill>
                  <a:schemeClr val="bg1"/>
                </a:solidFill>
              </a:rPr>
              <a:t>结构来分别表示不同类型的虚拟内存区域</a:t>
            </a:r>
            <a:r>
              <a:rPr lang="zh-CN" altLang="en-US" sz="1600" dirty="0" smtClean="0">
                <a:solidFill>
                  <a:schemeClr val="bg1"/>
                </a:solidFill>
              </a:rPr>
              <a:t>。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各个</a:t>
            </a:r>
            <a:r>
              <a:rPr lang="en-US" altLang="zh-CN" sz="1600" dirty="0" err="1">
                <a:solidFill>
                  <a:schemeClr val="bg1"/>
                </a:solidFill>
              </a:rPr>
              <a:t>vm_area_struct</a:t>
            </a:r>
            <a:r>
              <a:rPr lang="zh-CN" altLang="en-US" sz="1600" dirty="0">
                <a:solidFill>
                  <a:schemeClr val="bg1"/>
                </a:solidFill>
              </a:rPr>
              <a:t>结构使用链表或者树形结构链接</a:t>
            </a:r>
            <a:r>
              <a:rPr lang="zh-CN" altLang="en-US" sz="1600" dirty="0" smtClean="0">
                <a:solidFill>
                  <a:schemeClr val="bg1"/>
                </a:solidFill>
              </a:rPr>
              <a:t>，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方便</a:t>
            </a:r>
            <a:r>
              <a:rPr lang="zh-CN" altLang="en-US" sz="1600" dirty="0">
                <a:solidFill>
                  <a:schemeClr val="bg1"/>
                </a:solidFill>
              </a:rPr>
              <a:t>进程快速访问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sz="2400" dirty="0" err="1"/>
              <a:t>vm_area_struct</a:t>
            </a:r>
            <a:r>
              <a:rPr lang="zh-CN" altLang="en-US" sz="2400" dirty="0" smtClean="0"/>
              <a:t>映射结构体</a:t>
            </a:r>
            <a:r>
              <a:rPr lang="en-US" altLang="zh-CN" sz="1400" dirty="0" smtClean="0"/>
              <a:t>(</a:t>
            </a:r>
            <a:r>
              <a:rPr lang="zh-CN" altLang="en-US" sz="1400" dirty="0" smtClean="0"/>
              <a:t>后续驱动讲解</a:t>
            </a:r>
            <a:r>
              <a:rPr lang="en-US" altLang="zh-CN" sz="1400" dirty="0" smtClean="0"/>
              <a:t>)</a:t>
            </a:r>
            <a:endParaRPr lang="zh-CN" altLang="en-US" sz="1400" dirty="0"/>
          </a:p>
        </p:txBody>
      </p:sp>
      <p:sp>
        <p:nvSpPr>
          <p:cNvPr id="2" name="圆角矩形 1"/>
          <p:cNvSpPr/>
          <p:nvPr/>
        </p:nvSpPr>
        <p:spPr>
          <a:xfrm>
            <a:off x="956768" y="969671"/>
            <a:ext cx="3960439" cy="5454966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216" y="1107661"/>
            <a:ext cx="7234534" cy="49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2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380703" y="1240061"/>
            <a:ext cx="3570587" cy="5123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>
                <a:solidFill>
                  <a:srgbClr val="FFFF00"/>
                </a:solidFill>
              </a:rPr>
              <a:t> </a:t>
            </a:r>
            <a:r>
              <a:rPr lang="en-US" altLang="zh-CN" sz="1600" dirty="0" err="1">
                <a:solidFill>
                  <a:srgbClr val="FFFF00"/>
                </a:solidFill>
              </a:rPr>
              <a:t>mmap</a:t>
            </a:r>
            <a:r>
              <a:rPr lang="zh-CN" altLang="en-US" sz="1600" dirty="0" smtClean="0">
                <a:solidFill>
                  <a:srgbClr val="FFFF00"/>
                </a:solidFill>
              </a:rPr>
              <a:t>函数是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linux</a:t>
            </a:r>
            <a:r>
              <a:rPr lang="zh-CN" altLang="en-US" sz="1600" dirty="0">
                <a:solidFill>
                  <a:srgbClr val="FFFF00"/>
                </a:solidFill>
              </a:rPr>
              <a:t>下的系统</a:t>
            </a:r>
            <a:r>
              <a:rPr lang="zh-CN" altLang="en-US" sz="1600" dirty="0" smtClean="0">
                <a:solidFill>
                  <a:srgbClr val="FFFF00"/>
                </a:solidFill>
              </a:rPr>
              <a:t>调用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err="1" smtClean="0">
                <a:solidFill>
                  <a:schemeClr val="bg1"/>
                </a:solidFill>
              </a:rPr>
              <a:t>mmap</a:t>
            </a:r>
            <a:r>
              <a:rPr lang="zh-CN" altLang="en-US" sz="1600" dirty="0" smtClean="0">
                <a:solidFill>
                  <a:schemeClr val="bg1"/>
                </a:solidFill>
              </a:rPr>
              <a:t>提供</a:t>
            </a:r>
            <a:r>
              <a:rPr lang="zh-CN" altLang="en-US" sz="1600" dirty="0">
                <a:solidFill>
                  <a:schemeClr val="bg1"/>
                </a:solidFill>
              </a:rPr>
              <a:t>了不同于一般对普通文件的访问方式，进程可以像读写内存一样对普通文件的</a:t>
            </a:r>
            <a:r>
              <a:rPr lang="zh-CN" altLang="en-US" sz="1600" dirty="0" smtClean="0">
                <a:solidFill>
                  <a:schemeClr val="bg1"/>
                </a:solidFill>
              </a:rPr>
              <a:t>操作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普通</a:t>
            </a:r>
            <a:r>
              <a:rPr lang="zh-CN" altLang="en-US" sz="1600" dirty="0">
                <a:solidFill>
                  <a:schemeClr val="bg1"/>
                </a:solidFill>
              </a:rPr>
              <a:t>文件被映射到进程地址空间后，进程可以像访问普通内存一样对文件进行访问，不必再调用</a:t>
            </a:r>
            <a:r>
              <a:rPr lang="en-US" altLang="zh-CN" sz="1600" dirty="0">
                <a:solidFill>
                  <a:schemeClr val="bg1"/>
                </a:solidFill>
              </a:rPr>
              <a:t>read()</a:t>
            </a:r>
            <a:r>
              <a:rPr lang="zh-CN" altLang="en-US" sz="1600" dirty="0">
                <a:solidFill>
                  <a:schemeClr val="bg1"/>
                </a:solidFill>
              </a:rPr>
              <a:t>，</a:t>
            </a:r>
            <a:r>
              <a:rPr lang="en-US" altLang="zh-CN" sz="1600" dirty="0">
                <a:solidFill>
                  <a:schemeClr val="bg1"/>
                </a:solidFill>
              </a:rPr>
              <a:t>write</a:t>
            </a:r>
            <a:r>
              <a:rPr lang="zh-CN" altLang="en-US" sz="1600" dirty="0">
                <a:solidFill>
                  <a:schemeClr val="bg1"/>
                </a:solidFill>
              </a:rPr>
              <a:t>（）等操作</a:t>
            </a:r>
            <a:r>
              <a:rPr lang="zh-CN" altLang="en-US" sz="1600" dirty="0" smtClean="0">
                <a:solidFill>
                  <a:schemeClr val="bg1"/>
                </a:solidFill>
              </a:rPr>
              <a:t>。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err="1" smtClean="0">
                <a:solidFill>
                  <a:schemeClr val="bg1"/>
                </a:solidFill>
              </a:rPr>
              <a:t>mmap</a:t>
            </a:r>
            <a:r>
              <a:rPr lang="zh-CN" altLang="en-US" sz="1600" dirty="0">
                <a:solidFill>
                  <a:schemeClr val="bg1"/>
                </a:solidFill>
              </a:rPr>
              <a:t>并不分配空间</a:t>
            </a:r>
            <a:r>
              <a:rPr lang="en-US" altLang="zh-CN" sz="1600" dirty="0">
                <a:solidFill>
                  <a:schemeClr val="bg1"/>
                </a:solidFill>
              </a:rPr>
              <a:t>, </a:t>
            </a:r>
            <a:r>
              <a:rPr lang="zh-CN" altLang="en-US" sz="1600" dirty="0">
                <a:solidFill>
                  <a:schemeClr val="bg1"/>
                </a:solidFill>
              </a:rPr>
              <a:t>只是将文件映射到调用进程的地址空间里（但是会占掉</a:t>
            </a:r>
            <a:r>
              <a:rPr lang="zh-CN" altLang="en-US" sz="1600" dirty="0" smtClean="0">
                <a:solidFill>
                  <a:schemeClr val="bg1"/>
                </a:solidFill>
              </a:rPr>
              <a:t>你虚拟内存）</a:t>
            </a:r>
            <a:r>
              <a:rPr lang="en-US" altLang="zh-CN" sz="1600" dirty="0">
                <a:solidFill>
                  <a:schemeClr val="bg1"/>
                </a:solidFill>
              </a:rPr>
              <a:t>, </a:t>
            </a:r>
            <a:r>
              <a:rPr lang="zh-CN" altLang="en-US" sz="1600" dirty="0">
                <a:solidFill>
                  <a:schemeClr val="bg1"/>
                </a:solidFill>
              </a:rPr>
              <a:t>然后你就可以用</a:t>
            </a:r>
            <a:r>
              <a:rPr lang="en-US" altLang="zh-CN" sz="1600" dirty="0" err="1">
                <a:solidFill>
                  <a:schemeClr val="bg1"/>
                </a:solidFill>
              </a:rPr>
              <a:t>memcpy</a:t>
            </a:r>
            <a:r>
              <a:rPr lang="zh-CN" altLang="en-US" sz="1600" dirty="0">
                <a:solidFill>
                  <a:schemeClr val="bg1"/>
                </a:solidFill>
              </a:rPr>
              <a:t>等操作写文件</a:t>
            </a:r>
            <a:r>
              <a:rPr lang="en-US" altLang="zh-CN" sz="1600" dirty="0">
                <a:solidFill>
                  <a:schemeClr val="bg1"/>
                </a:solidFill>
              </a:rPr>
              <a:t>, </a:t>
            </a:r>
            <a:r>
              <a:rPr lang="zh-CN" altLang="en-US" sz="1600" dirty="0">
                <a:solidFill>
                  <a:schemeClr val="bg1"/>
                </a:solidFill>
              </a:rPr>
              <a:t>而不用</a:t>
            </a:r>
            <a:r>
              <a:rPr lang="en-US" altLang="zh-CN" sz="1600" dirty="0">
                <a:solidFill>
                  <a:schemeClr val="bg1"/>
                </a:solidFill>
              </a:rPr>
              <a:t>write</a:t>
            </a:r>
            <a:r>
              <a:rPr lang="en-US" altLang="zh-CN" sz="1600" dirty="0" smtClean="0">
                <a:solidFill>
                  <a:schemeClr val="bg1"/>
                </a:solidFill>
              </a:rPr>
              <a:t>()</a:t>
            </a: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写</a:t>
            </a:r>
            <a:r>
              <a:rPr lang="zh-CN" altLang="en-US" sz="1600" dirty="0">
                <a:solidFill>
                  <a:schemeClr val="bg1"/>
                </a:solidFill>
              </a:rPr>
              <a:t>完后</a:t>
            </a:r>
            <a:r>
              <a:rPr lang="zh-CN" altLang="en-US" sz="1600" dirty="0" smtClean="0">
                <a:solidFill>
                  <a:schemeClr val="bg1"/>
                </a:solidFill>
              </a:rPr>
              <a:t>，内存</a:t>
            </a:r>
            <a:r>
              <a:rPr lang="zh-CN" altLang="en-US" sz="1600" dirty="0">
                <a:solidFill>
                  <a:schemeClr val="bg1"/>
                </a:solidFill>
              </a:rPr>
              <a:t>中的内容并不会立即更新到文件中，而是有一段时间的延迟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err="1" smtClean="0"/>
              <a:t>mmap</a:t>
            </a:r>
            <a:r>
              <a:rPr lang="zh-CN" altLang="en-US" dirty="0" smtClean="0"/>
              <a:t>操作原理</a:t>
            </a:r>
            <a:r>
              <a:rPr lang="en-US" altLang="zh-CN" sz="2000" dirty="0"/>
              <a:t>(</a:t>
            </a:r>
            <a:r>
              <a:rPr lang="zh-CN" altLang="en-US" sz="2000" dirty="0"/>
              <a:t>后续驱动讲解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  <p:sp>
        <p:nvSpPr>
          <p:cNvPr id="2" name="圆角矩形 1"/>
          <p:cNvSpPr/>
          <p:nvPr/>
        </p:nvSpPr>
        <p:spPr>
          <a:xfrm>
            <a:off x="159030" y="1072322"/>
            <a:ext cx="3960439" cy="5454966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66" y="1072322"/>
            <a:ext cx="8647784" cy="552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14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17207" y="1312069"/>
            <a:ext cx="2762327" cy="2506189"/>
            <a:chOff x="5049076" y="1413062"/>
            <a:chExt cx="2762327" cy="250618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241598" y="1413062"/>
              <a:ext cx="2378954" cy="2388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5124413" y="2596679"/>
              <a:ext cx="2613333" cy="1322572"/>
            </a:xfrm>
            <a:custGeom>
              <a:avLst/>
              <a:gdLst>
                <a:gd name="T0" fmla="*/ 3963 w 3963"/>
                <a:gd name="T1" fmla="*/ 0 h 1997"/>
                <a:gd name="T2" fmla="*/ 3963 w 3963"/>
                <a:gd name="T3" fmla="*/ 16 h 1997"/>
                <a:gd name="T4" fmla="*/ 1982 w 3963"/>
                <a:gd name="T5" fmla="*/ 1997 h 1997"/>
                <a:gd name="T6" fmla="*/ 0 w 3963"/>
                <a:gd name="T7" fmla="*/ 1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3" h="1997">
                  <a:moveTo>
                    <a:pt x="3963" y="0"/>
                  </a:moveTo>
                  <a:cubicBezTo>
                    <a:pt x="3963" y="5"/>
                    <a:pt x="3963" y="11"/>
                    <a:pt x="3963" y="16"/>
                  </a:cubicBezTo>
                  <a:cubicBezTo>
                    <a:pt x="3963" y="1110"/>
                    <a:pt x="3076" y="1997"/>
                    <a:pt x="1982" y="1997"/>
                  </a:cubicBezTo>
                  <a:cubicBezTo>
                    <a:pt x="888" y="1997"/>
                    <a:pt x="0" y="1110"/>
                    <a:pt x="0" y="16"/>
                  </a:cubicBezTo>
                </a:path>
              </a:pathLst>
            </a:custGeom>
            <a:noFill/>
            <a:ln w="8" cap="flat" cmpd="sng">
              <a:solidFill>
                <a:srgbClr val="4E4B4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7664079" y="2509621"/>
              <a:ext cx="147324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5049076" y="2509621"/>
              <a:ext cx="145651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5477854" y="1799178"/>
              <a:ext cx="1903085" cy="171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548" dirty="0" smtClean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04</a:t>
              </a:r>
              <a:endParaRPr lang="zh-CN" altLang="en-US" sz="10548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316333" y="4336108"/>
            <a:ext cx="6226129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629175" y="4414428"/>
            <a:ext cx="7209902" cy="4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Binder</a:t>
            </a:r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实现 一次拷贝原理</a:t>
            </a:r>
            <a:endParaRPr lang="en-US" altLang="zh-CN" sz="2456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73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53864" y="1384077"/>
            <a:ext cx="3312367" cy="5165007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>
                <a:solidFill>
                  <a:srgbClr val="FFFF00"/>
                </a:solidFill>
              </a:rPr>
              <a:t>为什么</a:t>
            </a:r>
            <a:r>
              <a:rPr lang="en-US" altLang="zh-CN" sz="1600" dirty="0">
                <a:solidFill>
                  <a:srgbClr val="FFFF00"/>
                </a:solidFill>
              </a:rPr>
              <a:t>Binder</a:t>
            </a:r>
            <a:r>
              <a:rPr lang="zh-CN" altLang="en-US" sz="1600" dirty="0">
                <a:solidFill>
                  <a:srgbClr val="FFFF00"/>
                </a:solidFill>
              </a:rPr>
              <a:t>通信只需要一次拷贝</a:t>
            </a: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 </a:t>
            </a:r>
            <a:endParaRPr lang="zh-CN" altLang="en-US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>
                <a:solidFill>
                  <a:schemeClr val="bg1"/>
                </a:solidFill>
              </a:rPr>
              <a:t>用户空间的虚拟内存地址是映射到物理内存中的</a:t>
            </a:r>
          </a:p>
          <a:p>
            <a:pPr marL="0" indent="0" algn="just">
              <a:buNone/>
            </a:pPr>
            <a:r>
              <a:rPr lang="zh-CN" altLang="en-US" sz="1600" dirty="0">
                <a:solidFill>
                  <a:schemeClr val="bg1"/>
                </a:solidFill>
              </a:rPr>
              <a:t>对虚拟内存的读写实际上是对物理内存的读写，这个过程就是内存</a:t>
            </a:r>
            <a:r>
              <a:rPr lang="zh-CN" altLang="en-US" sz="1600" dirty="0" smtClean="0">
                <a:solidFill>
                  <a:schemeClr val="bg1"/>
                </a:solidFill>
              </a:rPr>
              <a:t>映射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zh-CN" altLang="en-US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>
                <a:solidFill>
                  <a:schemeClr val="bg1"/>
                </a:solidFill>
              </a:rPr>
              <a:t>这个内存映射过程是通过系统调用</a:t>
            </a:r>
            <a:r>
              <a:rPr lang="en-US" altLang="zh-CN" sz="1600" dirty="0" err="1">
                <a:solidFill>
                  <a:schemeClr val="bg1"/>
                </a:solidFill>
              </a:rPr>
              <a:t>mmap</a:t>
            </a:r>
            <a:r>
              <a:rPr lang="en-US" altLang="zh-CN" sz="1600" dirty="0">
                <a:solidFill>
                  <a:schemeClr val="bg1"/>
                </a:solidFill>
              </a:rPr>
              <a:t>()</a:t>
            </a:r>
            <a:r>
              <a:rPr lang="zh-CN" altLang="en-US" sz="1600" dirty="0">
                <a:solidFill>
                  <a:schemeClr val="bg1"/>
                </a:solidFill>
              </a:rPr>
              <a:t>来实现的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核心原理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96727" y="119923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776" y="467955"/>
            <a:ext cx="7992974" cy="64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08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17207" y="1312069"/>
            <a:ext cx="2762327" cy="2506189"/>
            <a:chOff x="5049076" y="1413062"/>
            <a:chExt cx="2762327" cy="250618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241598" y="1413062"/>
              <a:ext cx="2378954" cy="2388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5124413" y="2596679"/>
              <a:ext cx="2613333" cy="1322572"/>
            </a:xfrm>
            <a:custGeom>
              <a:avLst/>
              <a:gdLst>
                <a:gd name="T0" fmla="*/ 3963 w 3963"/>
                <a:gd name="T1" fmla="*/ 0 h 1997"/>
                <a:gd name="T2" fmla="*/ 3963 w 3963"/>
                <a:gd name="T3" fmla="*/ 16 h 1997"/>
                <a:gd name="T4" fmla="*/ 1982 w 3963"/>
                <a:gd name="T5" fmla="*/ 1997 h 1997"/>
                <a:gd name="T6" fmla="*/ 0 w 3963"/>
                <a:gd name="T7" fmla="*/ 1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3" h="1997">
                  <a:moveTo>
                    <a:pt x="3963" y="0"/>
                  </a:moveTo>
                  <a:cubicBezTo>
                    <a:pt x="3963" y="5"/>
                    <a:pt x="3963" y="11"/>
                    <a:pt x="3963" y="16"/>
                  </a:cubicBezTo>
                  <a:cubicBezTo>
                    <a:pt x="3963" y="1110"/>
                    <a:pt x="3076" y="1997"/>
                    <a:pt x="1982" y="1997"/>
                  </a:cubicBezTo>
                  <a:cubicBezTo>
                    <a:pt x="888" y="1997"/>
                    <a:pt x="0" y="1110"/>
                    <a:pt x="0" y="16"/>
                  </a:cubicBezTo>
                </a:path>
              </a:pathLst>
            </a:custGeom>
            <a:noFill/>
            <a:ln w="8" cap="flat" cmpd="sng">
              <a:solidFill>
                <a:srgbClr val="4E4B4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7664079" y="2509621"/>
              <a:ext cx="147324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5049076" y="2509621"/>
              <a:ext cx="145651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5477854" y="1799178"/>
              <a:ext cx="1903085" cy="171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548" dirty="0" smtClean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04</a:t>
              </a:r>
              <a:endParaRPr lang="zh-CN" altLang="en-US" sz="10548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316333" y="4336108"/>
            <a:ext cx="6226129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549055" y="4410602"/>
            <a:ext cx="7209902" cy="4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简单看下整个</a:t>
            </a:r>
            <a:r>
              <a:rPr lang="en-US" altLang="zh-CN" sz="2456" dirty="0" err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Bidner</a:t>
            </a:r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的调用图 心中有个印象</a:t>
            </a:r>
            <a:endParaRPr lang="en-US" altLang="zh-CN" sz="2456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71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LYING IMPRESSION FID FEIZHAO    qq:1964271550"/>
          <p:cNvSpPr txBox="1"/>
          <p:nvPr/>
        </p:nvSpPr>
        <p:spPr>
          <a:xfrm>
            <a:off x="167454" y="159941"/>
            <a:ext cx="5663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讲师介绍</a:t>
            </a:r>
          </a:p>
        </p:txBody>
      </p:sp>
      <p:pic>
        <p:nvPicPr>
          <p:cNvPr id="2" name="图片 1" descr="davi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75" y="1540109"/>
            <a:ext cx="2019850" cy="17161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78855" y="3302928"/>
            <a:ext cx="2119689" cy="3703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688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David </a:t>
            </a:r>
            <a:r>
              <a:rPr lang="en-US" altLang="zh-CN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复旦大学工程硕士，</a:t>
            </a:r>
            <a:r>
              <a:rPr lang="zh-CN" altLang="zh-CN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原</a:t>
            </a:r>
            <a:r>
              <a:rPr lang="en-US" altLang="zh-CN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Oppo</a:t>
            </a:r>
            <a:r>
              <a:rPr lang="zh-CN" altLang="en-US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资深研发工程师，网易特邀</a:t>
            </a:r>
            <a:r>
              <a:rPr lang="en-US" altLang="zh-CN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讲师，</a:t>
            </a:r>
            <a:r>
              <a:rPr lang="en-US" altLang="zh-CN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专注技术十年，产品控、代码控，拥有丰富的项目经验，主持研发了多个成功上线的大型互联网项目。热爱互联网，热衷于各种Android底层技术，精通NDK  架构和前端开发，擅长移动互联网高并发、可维护性架构设计，有丰富的实战经验。愿意和他人分享自己对技术的理解和感悟，讲课逻辑清晰，生动幽默</a:t>
            </a:r>
            <a:r>
              <a:rPr lang="zh-CN" altLang="en-US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。</a:t>
            </a:r>
            <a:endParaRPr lang="en-US" altLang="zh-CN" sz="1266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688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688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65679" y="3415344"/>
            <a:ext cx="2100925" cy="289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688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River</a:t>
            </a:r>
            <a:r>
              <a:rPr lang="en-US" altLang="zh-CN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《Android开发入门与实战第二版》作者之一</a:t>
            </a:r>
            <a:r>
              <a:rPr lang="zh-CN" altLang="en-US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，《NFC：Arduino、Android与PhoneGap近场通信》译者，国内首批</a:t>
            </a:r>
            <a:r>
              <a:rPr lang="en-US" altLang="zh-CN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开发，曾任职于银联，华夏幸福等知名公司，擅长项目重构，架构，以及性能优化，拥有多年的项目开发以及管理经验，原网易特邀</a:t>
            </a:r>
            <a:r>
              <a:rPr lang="en-US" altLang="zh-CN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讲师。授课风格幽默风趣，有激情，注重站在学员的角度考虑问题。</a:t>
            </a:r>
            <a:endParaRPr lang="en-US" altLang="zh-CN" sz="1055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055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9" name="图片 8" descr="riv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679" y="1491820"/>
            <a:ext cx="2265836" cy="16982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827262" y="3481534"/>
            <a:ext cx="2007588" cy="253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688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Zee </a:t>
            </a:r>
            <a:r>
              <a:rPr lang="en-US" altLang="zh-CN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中南大学计算机信息专业毕业，前新浪架构师，58同城项目负责人。8年Android行业从业经验，</a:t>
            </a:r>
            <a:r>
              <a:rPr lang="zh-CN" altLang="en-US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丰富的项目研发以及管理经验，原</a:t>
            </a:r>
            <a:r>
              <a:rPr lang="en-US" altLang="zh-CN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网易特邀Android讲师，对架构方面有深入的研究。</a:t>
            </a:r>
            <a:r>
              <a:rPr lang="zh-CN" altLang="en-US" sz="1055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授课激情有活力，能耐心帮助学员解决项目中遇到的问题。</a:t>
            </a:r>
            <a:endParaRPr lang="en-US" altLang="zh-CN" sz="1266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688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207" y="1491820"/>
            <a:ext cx="1917642" cy="17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87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74385" y="1403646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Binder</a:t>
            </a:r>
            <a:r>
              <a:rPr lang="zh-CN" altLang="en-US" sz="1600" dirty="0" smtClean="0">
                <a:solidFill>
                  <a:schemeClr val="bg1"/>
                </a:solidFill>
              </a:rPr>
              <a:t>架构分为四层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FFFF00"/>
                </a:solidFill>
              </a:rPr>
              <a:t>Framework</a:t>
            </a:r>
            <a:r>
              <a:rPr lang="zh-CN" altLang="en-US" sz="1600" dirty="0" smtClean="0">
                <a:solidFill>
                  <a:srgbClr val="FFFF00"/>
                </a:solidFill>
              </a:rPr>
              <a:t>层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FFFF00"/>
                </a:solidFill>
              </a:rPr>
              <a:t>JNI</a:t>
            </a:r>
            <a:r>
              <a:rPr lang="zh-CN" altLang="en-US" sz="1600" dirty="0" smtClean="0">
                <a:solidFill>
                  <a:srgbClr val="FFFF00"/>
                </a:solidFill>
              </a:rPr>
              <a:t>层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FFFF00"/>
                </a:solidFill>
              </a:rPr>
              <a:t>Native</a:t>
            </a:r>
            <a:r>
              <a:rPr lang="zh-CN" altLang="en-US" sz="1600" dirty="0" smtClean="0">
                <a:solidFill>
                  <a:srgbClr val="FFFF00"/>
                </a:solidFill>
              </a:rPr>
              <a:t>层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FFFF00"/>
                </a:solidFill>
              </a:rPr>
              <a:t>Kernel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96727" y="119923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146" name="Picture 2" descr="在这里插入图片描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02" y="0"/>
            <a:ext cx="7999748" cy="72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153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17207" y="1312069"/>
            <a:ext cx="2762327" cy="2506189"/>
            <a:chOff x="5049076" y="1413062"/>
            <a:chExt cx="2762327" cy="250618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241598" y="1413062"/>
              <a:ext cx="2378954" cy="2388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5124413" y="2596679"/>
              <a:ext cx="2613333" cy="1322572"/>
            </a:xfrm>
            <a:custGeom>
              <a:avLst/>
              <a:gdLst>
                <a:gd name="T0" fmla="*/ 3963 w 3963"/>
                <a:gd name="T1" fmla="*/ 0 h 1997"/>
                <a:gd name="T2" fmla="*/ 3963 w 3963"/>
                <a:gd name="T3" fmla="*/ 16 h 1997"/>
                <a:gd name="T4" fmla="*/ 1982 w 3963"/>
                <a:gd name="T5" fmla="*/ 1997 h 1997"/>
                <a:gd name="T6" fmla="*/ 0 w 3963"/>
                <a:gd name="T7" fmla="*/ 1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3" h="1997">
                  <a:moveTo>
                    <a:pt x="3963" y="0"/>
                  </a:moveTo>
                  <a:cubicBezTo>
                    <a:pt x="3963" y="5"/>
                    <a:pt x="3963" y="11"/>
                    <a:pt x="3963" y="16"/>
                  </a:cubicBezTo>
                  <a:cubicBezTo>
                    <a:pt x="3963" y="1110"/>
                    <a:pt x="3076" y="1997"/>
                    <a:pt x="1982" y="1997"/>
                  </a:cubicBezTo>
                  <a:cubicBezTo>
                    <a:pt x="888" y="1997"/>
                    <a:pt x="0" y="1110"/>
                    <a:pt x="0" y="16"/>
                  </a:cubicBezTo>
                </a:path>
              </a:pathLst>
            </a:custGeom>
            <a:noFill/>
            <a:ln w="8" cap="flat" cmpd="sng">
              <a:solidFill>
                <a:srgbClr val="4E4B4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7664079" y="2509621"/>
              <a:ext cx="147324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5049076" y="2509621"/>
              <a:ext cx="145651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5477854" y="1799178"/>
              <a:ext cx="1903085" cy="171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548" dirty="0" smtClean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03</a:t>
              </a:r>
              <a:endParaRPr lang="zh-CN" altLang="en-US" sz="10548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316333" y="4336108"/>
            <a:ext cx="6226129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549055" y="4410602"/>
            <a:ext cx="7209902" cy="4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系统服务如何获取的，</a:t>
            </a:r>
            <a:r>
              <a:rPr lang="en-US" altLang="zh-CN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Client</a:t>
            </a:r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端如何获取</a:t>
            </a:r>
            <a:r>
              <a:rPr lang="en-US" altLang="zh-CN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Binder</a:t>
            </a:r>
          </a:p>
        </p:txBody>
      </p:sp>
    </p:spTree>
    <p:extLst>
      <p:ext uri="{BB962C8B-B14F-4D97-AF65-F5344CB8AC3E}">
        <p14:creationId xmlns:p14="http://schemas.microsoft.com/office/powerpoint/2010/main" val="427788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17207" y="1312069"/>
            <a:ext cx="2762327" cy="2506189"/>
            <a:chOff x="5049076" y="1413062"/>
            <a:chExt cx="2762327" cy="250618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241598" y="1413062"/>
              <a:ext cx="2378954" cy="2388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5124413" y="2596679"/>
              <a:ext cx="2613333" cy="1322572"/>
            </a:xfrm>
            <a:custGeom>
              <a:avLst/>
              <a:gdLst>
                <a:gd name="T0" fmla="*/ 3963 w 3963"/>
                <a:gd name="T1" fmla="*/ 0 h 1997"/>
                <a:gd name="T2" fmla="*/ 3963 w 3963"/>
                <a:gd name="T3" fmla="*/ 16 h 1997"/>
                <a:gd name="T4" fmla="*/ 1982 w 3963"/>
                <a:gd name="T5" fmla="*/ 1997 h 1997"/>
                <a:gd name="T6" fmla="*/ 0 w 3963"/>
                <a:gd name="T7" fmla="*/ 1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3" h="1997">
                  <a:moveTo>
                    <a:pt x="3963" y="0"/>
                  </a:moveTo>
                  <a:cubicBezTo>
                    <a:pt x="3963" y="5"/>
                    <a:pt x="3963" y="11"/>
                    <a:pt x="3963" y="16"/>
                  </a:cubicBezTo>
                  <a:cubicBezTo>
                    <a:pt x="3963" y="1110"/>
                    <a:pt x="3076" y="1997"/>
                    <a:pt x="1982" y="1997"/>
                  </a:cubicBezTo>
                  <a:cubicBezTo>
                    <a:pt x="888" y="1997"/>
                    <a:pt x="0" y="1110"/>
                    <a:pt x="0" y="16"/>
                  </a:cubicBezTo>
                </a:path>
              </a:pathLst>
            </a:custGeom>
            <a:noFill/>
            <a:ln w="8" cap="flat" cmpd="sng">
              <a:solidFill>
                <a:srgbClr val="4E4B4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7664079" y="2509621"/>
              <a:ext cx="147324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5049076" y="2509621"/>
              <a:ext cx="145651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5477854" y="1799178"/>
              <a:ext cx="1903085" cy="171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548" dirty="0" smtClean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03</a:t>
              </a:r>
              <a:endParaRPr lang="zh-CN" altLang="en-US" sz="10548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316333" y="4336108"/>
            <a:ext cx="6226129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549055" y="4410602"/>
            <a:ext cx="7209902" cy="4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系统服务如何获取的，</a:t>
            </a:r>
            <a:r>
              <a:rPr lang="en-US" altLang="zh-CN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Client</a:t>
            </a:r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端如何获取</a:t>
            </a:r>
            <a:r>
              <a:rPr lang="en-US" altLang="zh-CN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Binder</a:t>
            </a:r>
          </a:p>
        </p:txBody>
      </p:sp>
    </p:spTree>
    <p:extLst>
      <p:ext uri="{BB962C8B-B14F-4D97-AF65-F5344CB8AC3E}">
        <p14:creationId xmlns:p14="http://schemas.microsoft.com/office/powerpoint/2010/main" val="34273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1202604" y="1301597"/>
            <a:ext cx="9891393" cy="687013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>
                <a:solidFill>
                  <a:schemeClr val="bg1"/>
                </a:solidFill>
              </a:rPr>
              <a:t>在任何</a:t>
            </a:r>
            <a:r>
              <a:rPr lang="en-US" altLang="zh-CN" sz="1600" dirty="0">
                <a:solidFill>
                  <a:schemeClr val="bg1"/>
                </a:solidFill>
              </a:rPr>
              <a:t>IPC</a:t>
            </a:r>
            <a:r>
              <a:rPr lang="zh-CN" altLang="en-US" sz="1600" dirty="0">
                <a:solidFill>
                  <a:schemeClr val="bg1"/>
                </a:solidFill>
              </a:rPr>
              <a:t>进程通信框架中分为，</a:t>
            </a:r>
            <a:r>
              <a:rPr lang="zh-CN" altLang="en-US" sz="1600" dirty="0">
                <a:solidFill>
                  <a:srgbClr val="FFFF00"/>
                </a:solidFill>
              </a:rPr>
              <a:t>服务注册，服务获取，服务调用</a:t>
            </a: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>
                <a:solidFill>
                  <a:schemeClr val="bg1"/>
                </a:solidFill>
              </a:rPr>
              <a:t>而服务获取是不需要服务端返回任何对象和信息过来，只需要告诉我，服务是不是</a:t>
            </a:r>
            <a:r>
              <a:rPr lang="zh-CN" altLang="en-US" sz="1600" dirty="0" smtClean="0">
                <a:solidFill>
                  <a:schemeClr val="bg1"/>
                </a:solidFill>
              </a:rPr>
              <a:t>存在？准备好没有？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IPC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956768" y="969671"/>
            <a:ext cx="9865095" cy="3366734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218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74385" y="1403646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Binder</a:t>
            </a:r>
            <a:r>
              <a:rPr lang="zh-CN" altLang="en-US" sz="1600" dirty="0" smtClean="0">
                <a:solidFill>
                  <a:schemeClr val="bg1"/>
                </a:solidFill>
              </a:rPr>
              <a:t>架构分为四层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FFFF00"/>
                </a:solidFill>
              </a:rPr>
              <a:t>Framework</a:t>
            </a:r>
            <a:r>
              <a:rPr lang="zh-CN" altLang="en-US" sz="1600" dirty="0" smtClean="0">
                <a:solidFill>
                  <a:srgbClr val="FFFF00"/>
                </a:solidFill>
              </a:rPr>
              <a:t>层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FFFF00"/>
                </a:solidFill>
              </a:rPr>
              <a:t> 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96727" y="119923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146" name="Picture 2" descr="在这里插入图片描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02" y="0"/>
            <a:ext cx="7999748" cy="72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002" y="1672109"/>
            <a:ext cx="7999748" cy="55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72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17207" y="1312069"/>
            <a:ext cx="2762327" cy="2506189"/>
            <a:chOff x="5049076" y="1413062"/>
            <a:chExt cx="2762327" cy="250618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241598" y="1413062"/>
              <a:ext cx="2378954" cy="2388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5124413" y="2596679"/>
              <a:ext cx="2613333" cy="1322572"/>
            </a:xfrm>
            <a:custGeom>
              <a:avLst/>
              <a:gdLst>
                <a:gd name="T0" fmla="*/ 3963 w 3963"/>
                <a:gd name="T1" fmla="*/ 0 h 1997"/>
                <a:gd name="T2" fmla="*/ 3963 w 3963"/>
                <a:gd name="T3" fmla="*/ 16 h 1997"/>
                <a:gd name="T4" fmla="*/ 1982 w 3963"/>
                <a:gd name="T5" fmla="*/ 1997 h 1997"/>
                <a:gd name="T6" fmla="*/ 0 w 3963"/>
                <a:gd name="T7" fmla="*/ 1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3" h="1997">
                  <a:moveTo>
                    <a:pt x="3963" y="0"/>
                  </a:moveTo>
                  <a:cubicBezTo>
                    <a:pt x="3963" y="5"/>
                    <a:pt x="3963" y="11"/>
                    <a:pt x="3963" y="16"/>
                  </a:cubicBezTo>
                  <a:cubicBezTo>
                    <a:pt x="3963" y="1110"/>
                    <a:pt x="3076" y="1997"/>
                    <a:pt x="1982" y="1997"/>
                  </a:cubicBezTo>
                  <a:cubicBezTo>
                    <a:pt x="888" y="1997"/>
                    <a:pt x="0" y="1110"/>
                    <a:pt x="0" y="16"/>
                  </a:cubicBezTo>
                </a:path>
              </a:pathLst>
            </a:custGeom>
            <a:noFill/>
            <a:ln w="8" cap="flat" cmpd="sng">
              <a:solidFill>
                <a:srgbClr val="4E4B4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7664079" y="2509621"/>
              <a:ext cx="147324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5049076" y="2509621"/>
              <a:ext cx="145651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5477854" y="1799178"/>
              <a:ext cx="1903085" cy="171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548" dirty="0" smtClean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04</a:t>
              </a:r>
              <a:endParaRPr lang="zh-CN" altLang="en-US" sz="10548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316333" y="4336108"/>
            <a:ext cx="6226129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549055" y="4410602"/>
            <a:ext cx="7209902" cy="4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系统服务是怎么注册的，例如</a:t>
            </a:r>
            <a:r>
              <a:rPr lang="en-US" altLang="zh-CN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AMS</a:t>
            </a:r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en-US" altLang="zh-CN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PMS</a:t>
            </a:r>
          </a:p>
        </p:txBody>
      </p:sp>
    </p:spTree>
    <p:extLst>
      <p:ext uri="{BB962C8B-B14F-4D97-AF65-F5344CB8AC3E}">
        <p14:creationId xmlns:p14="http://schemas.microsoft.com/office/powerpoint/2010/main" val="744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687" y="309953"/>
            <a:ext cx="12055205" cy="614405"/>
          </a:xfrm>
        </p:spPr>
        <p:txBody>
          <a:bodyPr/>
          <a:lstStyle/>
          <a:p>
            <a:r>
              <a:rPr lang="zh-CN" altLang="en-US" dirty="0" smtClean="0"/>
              <a:t>思考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3477047" y="2104157"/>
            <a:ext cx="4939372" cy="3616325"/>
            <a:chOff x="3477047" y="2392189"/>
            <a:chExt cx="4939372" cy="3616325"/>
          </a:xfrm>
        </p:grpSpPr>
        <p:sp>
          <p:nvSpPr>
            <p:cNvPr id="15" name="内容占位符 2"/>
            <p:cNvSpPr txBox="1"/>
            <p:nvPr/>
          </p:nvSpPr>
          <p:spPr>
            <a:xfrm>
              <a:off x="5154645" y="2392189"/>
              <a:ext cx="3122641" cy="504056"/>
            </a:xfrm>
            <a:prstGeom prst="rect">
              <a:avLst/>
            </a:prstGeom>
          </p:spPr>
          <p:txBody>
            <a:bodyPr/>
            <a:lstStyle>
              <a:lvl1pPr marL="431800" indent="-431800" algn="l" defTabSz="1727835" rtl="0" eaLnBrk="1" latinLnBrk="0" hangingPunct="1">
                <a:lnSpc>
                  <a:spcPct val="90000"/>
                </a:lnSpc>
                <a:spcBef>
                  <a:spcPts val="1890"/>
                </a:spcBef>
                <a:buFont typeface="Arial" panose="020B0604020202020204" pitchFamily="34" charset="0"/>
                <a:buChar char="•"/>
                <a:defRPr sz="52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960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45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596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7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02387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881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517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6159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795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4377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zh-CN" altLang="en-US" sz="1600" dirty="0" smtClean="0">
                  <a:solidFill>
                    <a:schemeClr val="bg1"/>
                  </a:solidFill>
                </a:rPr>
                <a:t>谁提供服务呢？</a:t>
              </a:r>
              <a:endParaRPr lang="en-US" altLang="zh-CN" sz="16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047" y="2896245"/>
              <a:ext cx="4939372" cy="3112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058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74385" y="1403646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数据发送方需要包裹好数据协议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通过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copy_from_user</a:t>
            </a:r>
            <a:r>
              <a:rPr lang="zh-CN" altLang="en-US" sz="1600" dirty="0" smtClean="0">
                <a:solidFill>
                  <a:srgbClr val="FFFF00"/>
                </a:solidFill>
              </a:rPr>
              <a:t>拷贝数据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96727" y="119923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9554286" y="1199238"/>
            <a:ext cx="2088232" cy="3708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 smtClean="0"/>
              <a:t>context.getSystemService</a:t>
            </a:r>
            <a:endParaRPr lang="zh-CN" altLang="en-US" sz="1400" dirty="0"/>
          </a:p>
        </p:txBody>
      </p:sp>
      <p:sp>
        <p:nvSpPr>
          <p:cNvPr id="9" name="圆角矩形 8"/>
          <p:cNvSpPr/>
          <p:nvPr/>
        </p:nvSpPr>
        <p:spPr>
          <a:xfrm>
            <a:off x="9453711" y="2680221"/>
            <a:ext cx="2880320" cy="3708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/>
              <a:t>Map</a:t>
            </a:r>
            <a:r>
              <a:rPr lang="zh-CN" altLang="en-US" sz="1200" dirty="0" smtClean="0"/>
              <a:t>集合</a:t>
            </a:r>
            <a:r>
              <a:rPr lang="en-US" altLang="zh-CN" sz="1200" dirty="0" smtClean="0"/>
              <a:t>  SYSTEM_SERVICE_FETCHERS</a:t>
            </a:r>
            <a:endParaRPr lang="zh-CN" altLang="en-US" sz="1200" dirty="0"/>
          </a:p>
        </p:txBody>
      </p:sp>
      <p:sp>
        <p:nvSpPr>
          <p:cNvPr id="10" name="圆角矩形 9"/>
          <p:cNvSpPr/>
          <p:nvPr/>
        </p:nvSpPr>
        <p:spPr>
          <a:xfrm>
            <a:off x="4917207" y="1199238"/>
            <a:ext cx="2808312" cy="4728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David</a:t>
            </a:r>
            <a:r>
              <a:rPr lang="zh-CN" altLang="en-US" sz="1400" dirty="0" smtClean="0"/>
              <a:t>老师说给我拿</a:t>
            </a:r>
            <a:r>
              <a:rPr lang="en-US" altLang="zh-CN" sz="1400" dirty="0" smtClean="0"/>
              <a:t>99</a:t>
            </a:r>
            <a:r>
              <a:rPr lang="zh-CN" altLang="en-US" sz="1400" dirty="0" smtClean="0"/>
              <a:t>号技师过来</a:t>
            </a:r>
            <a:endParaRPr lang="zh-CN" altLang="en-US" sz="1400" dirty="0"/>
          </a:p>
        </p:txBody>
      </p:sp>
      <p:sp>
        <p:nvSpPr>
          <p:cNvPr id="11" name="圆角矩形 10"/>
          <p:cNvSpPr/>
          <p:nvPr/>
        </p:nvSpPr>
        <p:spPr>
          <a:xfrm>
            <a:off x="4938909" y="2578217"/>
            <a:ext cx="3002633" cy="4728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/>
              <a:t>大唐经理赶紧到</a:t>
            </a:r>
            <a:r>
              <a:rPr lang="zh-CN" altLang="en-US" sz="1400" dirty="0" smtClean="0">
                <a:solidFill>
                  <a:srgbClr val="FFC000"/>
                </a:solidFill>
              </a:rPr>
              <a:t>技师房间</a:t>
            </a:r>
            <a:r>
              <a:rPr lang="zh-CN" altLang="en-US" sz="1400" dirty="0" smtClean="0"/>
              <a:t>找到</a:t>
            </a:r>
            <a:r>
              <a:rPr lang="en-US" altLang="zh-CN" sz="1400" dirty="0" smtClean="0"/>
              <a:t>99</a:t>
            </a:r>
            <a:r>
              <a:rPr lang="zh-CN" altLang="en-US" sz="1400" dirty="0" smtClean="0"/>
              <a:t>号</a:t>
            </a:r>
            <a:endParaRPr lang="zh-CN" altLang="en-US" sz="1400" dirty="0"/>
          </a:p>
        </p:txBody>
      </p:sp>
      <p:sp>
        <p:nvSpPr>
          <p:cNvPr id="12" name="圆角矩形 11"/>
          <p:cNvSpPr/>
          <p:nvPr/>
        </p:nvSpPr>
        <p:spPr>
          <a:xfrm>
            <a:off x="4938909" y="3929162"/>
            <a:ext cx="3002633" cy="4728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99</a:t>
            </a:r>
            <a:r>
              <a:rPr lang="zh-CN" altLang="en-US" sz="1400" dirty="0" smtClean="0"/>
              <a:t>号技师是怎么联系上天之道的？</a:t>
            </a:r>
            <a:endParaRPr lang="zh-CN" altLang="en-US" sz="1400" dirty="0"/>
          </a:p>
        </p:txBody>
      </p:sp>
      <p:sp>
        <p:nvSpPr>
          <p:cNvPr id="13" name="圆角矩形 12"/>
          <p:cNvSpPr/>
          <p:nvPr/>
        </p:nvSpPr>
        <p:spPr>
          <a:xfrm>
            <a:off x="4845199" y="5280107"/>
            <a:ext cx="3290666" cy="4826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/>
              <a:t>当</a:t>
            </a:r>
            <a:r>
              <a:rPr lang="en-US" altLang="zh-CN" sz="1400" dirty="0" smtClean="0"/>
              <a:t>99</a:t>
            </a:r>
            <a:r>
              <a:rPr lang="zh-CN" altLang="en-US" sz="1400" dirty="0" smtClean="0"/>
              <a:t>号技师还比较单纯，刚踏入社会时</a:t>
            </a:r>
            <a:endParaRPr lang="zh-CN" altLang="en-US" sz="1400" dirty="0"/>
          </a:p>
        </p:txBody>
      </p:sp>
      <p:sp>
        <p:nvSpPr>
          <p:cNvPr id="14" name="圆角矩形 13"/>
          <p:cNvSpPr/>
          <p:nvPr/>
        </p:nvSpPr>
        <p:spPr>
          <a:xfrm>
            <a:off x="9453711" y="4025791"/>
            <a:ext cx="2880320" cy="3708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服务怎么注册的，才能理解服务于</a:t>
            </a:r>
            <a:r>
              <a:rPr lang="en-US" altLang="zh-CN" sz="1200" dirty="0" smtClean="0"/>
              <a:t>Binder</a:t>
            </a:r>
            <a:r>
              <a:rPr lang="zh-CN" altLang="en-US" sz="1200" dirty="0" smtClean="0"/>
              <a:t>之间映射原理</a:t>
            </a:r>
            <a:endParaRPr lang="zh-CN" altLang="en-US" sz="1200" dirty="0"/>
          </a:p>
        </p:txBody>
      </p:sp>
      <p:sp>
        <p:nvSpPr>
          <p:cNvPr id="16" name="圆角矩形 15"/>
          <p:cNvSpPr/>
          <p:nvPr/>
        </p:nvSpPr>
        <p:spPr>
          <a:xfrm>
            <a:off x="9453711" y="5280107"/>
            <a:ext cx="2880320" cy="3708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/>
              <a:t>Static</a:t>
            </a:r>
            <a:r>
              <a:rPr lang="zh-CN" altLang="en-US" sz="1200" dirty="0" smtClean="0"/>
              <a:t>静态代码块 注册</a:t>
            </a:r>
            <a:r>
              <a:rPr lang="en-US" altLang="zh-CN" sz="1200" dirty="0" err="1"/>
              <a:t>registerService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22355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17207" y="1312069"/>
            <a:ext cx="2762327" cy="2506189"/>
            <a:chOff x="5049076" y="1413062"/>
            <a:chExt cx="2762327" cy="250618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241598" y="1413062"/>
              <a:ext cx="2378954" cy="2388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5124413" y="2596679"/>
              <a:ext cx="2613333" cy="1322572"/>
            </a:xfrm>
            <a:custGeom>
              <a:avLst/>
              <a:gdLst>
                <a:gd name="T0" fmla="*/ 3963 w 3963"/>
                <a:gd name="T1" fmla="*/ 0 h 1997"/>
                <a:gd name="T2" fmla="*/ 3963 w 3963"/>
                <a:gd name="T3" fmla="*/ 16 h 1997"/>
                <a:gd name="T4" fmla="*/ 1982 w 3963"/>
                <a:gd name="T5" fmla="*/ 1997 h 1997"/>
                <a:gd name="T6" fmla="*/ 0 w 3963"/>
                <a:gd name="T7" fmla="*/ 1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3" h="1997">
                  <a:moveTo>
                    <a:pt x="3963" y="0"/>
                  </a:moveTo>
                  <a:cubicBezTo>
                    <a:pt x="3963" y="5"/>
                    <a:pt x="3963" y="11"/>
                    <a:pt x="3963" y="16"/>
                  </a:cubicBezTo>
                  <a:cubicBezTo>
                    <a:pt x="3963" y="1110"/>
                    <a:pt x="3076" y="1997"/>
                    <a:pt x="1982" y="1997"/>
                  </a:cubicBezTo>
                  <a:cubicBezTo>
                    <a:pt x="888" y="1997"/>
                    <a:pt x="0" y="1110"/>
                    <a:pt x="0" y="16"/>
                  </a:cubicBezTo>
                </a:path>
              </a:pathLst>
            </a:custGeom>
            <a:noFill/>
            <a:ln w="8" cap="flat" cmpd="sng">
              <a:solidFill>
                <a:srgbClr val="4E4B4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7664079" y="2509621"/>
              <a:ext cx="147324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5049076" y="2509621"/>
              <a:ext cx="145651" cy="147324"/>
            </a:xfrm>
            <a:prstGeom prst="ellipse">
              <a:avLst/>
            </a:prstGeom>
            <a:solidFill>
              <a:srgbClr val="1475B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5477854" y="1799178"/>
              <a:ext cx="1903085" cy="171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548" dirty="0" smtClean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03</a:t>
              </a:r>
              <a:endParaRPr lang="zh-CN" altLang="en-US" sz="10548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316333" y="4336108"/>
            <a:ext cx="6226129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549055" y="4410602"/>
            <a:ext cx="7209902" cy="4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                Binder</a:t>
            </a:r>
            <a:r>
              <a:rPr lang="zh-CN" altLang="en-US" sz="2456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驱动映射原理</a:t>
            </a:r>
            <a:endParaRPr lang="en-US" altLang="zh-CN" sz="2456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15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353955" y="1272505"/>
            <a:ext cx="3570587" cy="5123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>
                <a:solidFill>
                  <a:srgbClr val="FFFF00"/>
                </a:solidFill>
              </a:rPr>
              <a:t>虚拟进程地址空间</a:t>
            </a:r>
            <a:r>
              <a:rPr lang="en-US" altLang="zh-CN" sz="1600" dirty="0">
                <a:solidFill>
                  <a:schemeClr val="bg1"/>
                </a:solidFill>
              </a:rPr>
              <a:t>(</a:t>
            </a:r>
            <a:r>
              <a:rPr lang="en-US" altLang="zh-CN" sz="1600" dirty="0" err="1">
                <a:solidFill>
                  <a:schemeClr val="bg1"/>
                </a:solidFill>
              </a:rPr>
              <a:t>vm_area_struct</a:t>
            </a:r>
            <a:r>
              <a:rPr lang="en-US" altLang="zh-CN" sz="1600" dirty="0">
                <a:solidFill>
                  <a:schemeClr val="bg1"/>
                </a:solidFill>
              </a:rPr>
              <a:t>)</a:t>
            </a:r>
            <a:r>
              <a:rPr lang="zh-CN" altLang="en-US" sz="1600" dirty="0">
                <a:solidFill>
                  <a:schemeClr val="bg1"/>
                </a:solidFill>
              </a:rPr>
              <a:t>和</a:t>
            </a:r>
            <a:r>
              <a:rPr lang="zh-CN" altLang="en-US" sz="1600" dirty="0">
                <a:solidFill>
                  <a:srgbClr val="FFFF00"/>
                </a:solidFill>
              </a:rPr>
              <a:t>虚拟内核地址空间</a:t>
            </a:r>
            <a:r>
              <a:rPr lang="en-US" altLang="zh-CN" sz="1600" dirty="0">
                <a:solidFill>
                  <a:srgbClr val="FFFF00"/>
                </a:solidFill>
              </a:rPr>
              <a:t>(</a:t>
            </a:r>
            <a:r>
              <a:rPr lang="en-US" altLang="zh-CN" sz="1600" dirty="0" err="1">
                <a:solidFill>
                  <a:srgbClr val="FFFF00"/>
                </a:solidFill>
              </a:rPr>
              <a:t>vm_struct</a:t>
            </a:r>
            <a:r>
              <a:rPr lang="en-US" altLang="zh-CN" sz="1600" dirty="0">
                <a:solidFill>
                  <a:srgbClr val="FFFF00"/>
                </a:solidFill>
              </a:rPr>
              <a:t>)</a:t>
            </a:r>
            <a:r>
              <a:rPr lang="zh-CN" altLang="en-US" sz="1600" dirty="0">
                <a:solidFill>
                  <a:schemeClr val="bg1"/>
                </a:solidFill>
              </a:rPr>
              <a:t>都映射到同一块物理内存空间</a:t>
            </a:r>
            <a:r>
              <a:rPr lang="zh-CN" altLang="en-US" sz="1600" dirty="0" smtClean="0">
                <a:solidFill>
                  <a:schemeClr val="bg1"/>
                </a:solidFill>
              </a:rPr>
              <a:t>。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当</a:t>
            </a:r>
            <a:r>
              <a:rPr lang="en-US" altLang="zh-CN" sz="1600" dirty="0">
                <a:solidFill>
                  <a:schemeClr val="bg1"/>
                </a:solidFill>
              </a:rPr>
              <a:t>Client</a:t>
            </a:r>
            <a:r>
              <a:rPr lang="zh-CN" altLang="en-US" sz="1600" dirty="0">
                <a:solidFill>
                  <a:schemeClr val="bg1"/>
                </a:solidFill>
              </a:rPr>
              <a:t>端与</a:t>
            </a:r>
            <a:r>
              <a:rPr lang="en-US" altLang="zh-CN" sz="1600" dirty="0">
                <a:solidFill>
                  <a:schemeClr val="bg1"/>
                </a:solidFill>
              </a:rPr>
              <a:t>Server</a:t>
            </a:r>
            <a:r>
              <a:rPr lang="zh-CN" altLang="en-US" sz="1600" dirty="0">
                <a:solidFill>
                  <a:schemeClr val="bg1"/>
                </a:solidFill>
              </a:rPr>
              <a:t>端发送数据</a:t>
            </a:r>
            <a:r>
              <a:rPr lang="zh-CN" altLang="en-US" sz="1600" dirty="0" smtClean="0">
                <a:solidFill>
                  <a:schemeClr val="bg1"/>
                </a:solidFill>
              </a:rPr>
              <a:t>时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altLang="zh-CN" sz="1600" dirty="0" smtClean="0">
                <a:solidFill>
                  <a:schemeClr val="bg1"/>
                </a:solidFill>
              </a:rPr>
              <a:t>Client</a:t>
            </a:r>
            <a:r>
              <a:rPr lang="zh-CN" altLang="en-US" sz="1600" dirty="0">
                <a:solidFill>
                  <a:schemeClr val="bg1"/>
                </a:solidFill>
              </a:rPr>
              <a:t>（作为数据发送端）先从自己</a:t>
            </a:r>
            <a:r>
              <a:rPr lang="zh-CN" altLang="en-US" sz="1600" dirty="0" smtClean="0">
                <a:solidFill>
                  <a:schemeClr val="bg1"/>
                </a:solidFill>
              </a:rPr>
              <a:t>的进程</a:t>
            </a:r>
            <a:r>
              <a:rPr lang="zh-CN" altLang="en-US" sz="1600" dirty="0">
                <a:solidFill>
                  <a:schemeClr val="bg1"/>
                </a:solidFill>
              </a:rPr>
              <a:t>空间把</a:t>
            </a:r>
            <a:r>
              <a:rPr lang="en-US" altLang="zh-CN" sz="1600" dirty="0">
                <a:solidFill>
                  <a:schemeClr val="bg1"/>
                </a:solidFill>
              </a:rPr>
              <a:t>IPC</a:t>
            </a:r>
            <a:r>
              <a:rPr lang="zh-CN" altLang="en-US" sz="1600" dirty="0">
                <a:solidFill>
                  <a:schemeClr val="bg1"/>
                </a:solidFill>
              </a:rPr>
              <a:t>通信数据</a:t>
            </a:r>
            <a:r>
              <a:rPr lang="en-US" altLang="zh-CN" sz="1600" dirty="0" err="1">
                <a:solidFill>
                  <a:schemeClr val="bg1"/>
                </a:solidFill>
              </a:rPr>
              <a:t>copy_from_user</a:t>
            </a:r>
            <a:r>
              <a:rPr lang="zh-CN" altLang="en-US" sz="1600" dirty="0">
                <a:solidFill>
                  <a:schemeClr val="bg1"/>
                </a:solidFill>
              </a:rPr>
              <a:t>拷贝到内核空间</a:t>
            </a:r>
            <a:r>
              <a:rPr lang="zh-CN" altLang="en-US" sz="1600" dirty="0" smtClean="0">
                <a:solidFill>
                  <a:schemeClr val="bg1"/>
                </a:solidFill>
              </a:rPr>
              <a:t>，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而</a:t>
            </a:r>
            <a:r>
              <a:rPr lang="en-US" altLang="zh-CN" sz="1600" dirty="0">
                <a:solidFill>
                  <a:schemeClr val="bg1"/>
                </a:solidFill>
              </a:rPr>
              <a:t>Server</a:t>
            </a:r>
            <a:r>
              <a:rPr lang="zh-CN" altLang="en-US" sz="1600" dirty="0">
                <a:solidFill>
                  <a:schemeClr val="bg1"/>
                </a:solidFill>
              </a:rPr>
              <a:t>端（作为数据接收端）与内核共享数据，不再需要拷贝数据</a:t>
            </a:r>
            <a:r>
              <a:rPr lang="zh-CN" altLang="en-US" sz="1600" dirty="0" smtClean="0">
                <a:solidFill>
                  <a:schemeClr val="bg1"/>
                </a:solidFill>
              </a:rPr>
              <a:t>，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而是</a:t>
            </a:r>
            <a:r>
              <a:rPr lang="zh-CN" altLang="en-US" sz="1600" dirty="0">
                <a:solidFill>
                  <a:schemeClr val="bg1"/>
                </a:solidFill>
              </a:rPr>
              <a:t>通过内存地址空间的偏移量，即可获悉内存地址</a:t>
            </a:r>
            <a:r>
              <a:rPr lang="zh-CN" altLang="en-US" sz="1600" dirty="0" smtClean="0">
                <a:solidFill>
                  <a:schemeClr val="bg1"/>
                </a:solidFill>
              </a:rPr>
              <a:t>，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整个</a:t>
            </a:r>
            <a:r>
              <a:rPr lang="zh-CN" altLang="en-US" sz="1600" dirty="0">
                <a:solidFill>
                  <a:schemeClr val="bg1"/>
                </a:solidFill>
              </a:rPr>
              <a:t>过程只发生一次内存拷贝</a:t>
            </a:r>
            <a:r>
              <a:rPr lang="zh-CN" altLang="en-US" sz="1600" dirty="0" smtClean="0">
                <a:solidFill>
                  <a:schemeClr val="bg1"/>
                </a:solidFill>
              </a:rPr>
              <a:t>。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一般</a:t>
            </a:r>
            <a:r>
              <a:rPr lang="zh-CN" altLang="en-US" sz="1600" dirty="0">
                <a:solidFill>
                  <a:schemeClr val="bg1"/>
                </a:solidFill>
              </a:rPr>
              <a:t>地做法，需要</a:t>
            </a:r>
            <a:r>
              <a:rPr lang="en-US" altLang="zh-CN" sz="1600" dirty="0">
                <a:solidFill>
                  <a:schemeClr val="bg1"/>
                </a:solidFill>
              </a:rPr>
              <a:t>Client</a:t>
            </a:r>
            <a:r>
              <a:rPr lang="zh-CN" altLang="en-US" sz="1600" dirty="0">
                <a:solidFill>
                  <a:schemeClr val="bg1"/>
                </a:solidFill>
              </a:rPr>
              <a:t>端进程空间拷贝到内核空间，再由内核空间拷贝到</a:t>
            </a:r>
            <a:r>
              <a:rPr lang="en-US" altLang="zh-CN" sz="1600" dirty="0">
                <a:solidFill>
                  <a:schemeClr val="bg1"/>
                </a:solidFill>
              </a:rPr>
              <a:t>Server</a:t>
            </a:r>
            <a:r>
              <a:rPr lang="zh-CN" altLang="en-US" sz="1600" dirty="0">
                <a:solidFill>
                  <a:schemeClr val="bg1"/>
                </a:solidFill>
              </a:rPr>
              <a:t>进程空间，会发生两次拷贝。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/>
              <a:t>Binder</a:t>
            </a:r>
            <a:r>
              <a:rPr lang="zh-CN" altLang="en-US" dirty="0"/>
              <a:t>内存机制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159030" y="1072321"/>
            <a:ext cx="3976702" cy="578436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183" y="447973"/>
            <a:ext cx="69532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95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íŝlîḑé"/>
          <p:cNvGrpSpPr/>
          <p:nvPr/>
        </p:nvGrpSpPr>
        <p:grpSpPr>
          <a:xfrm>
            <a:off x="710531" y="959250"/>
            <a:ext cx="11437688" cy="681603"/>
            <a:chOff x="673100" y="1228912"/>
            <a:chExt cx="10845800" cy="64633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673100" y="1552077"/>
              <a:ext cx="108458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îSľïḓè"/>
            <p:cNvSpPr txBox="1"/>
            <p:nvPr/>
          </p:nvSpPr>
          <p:spPr>
            <a:xfrm>
              <a:off x="4563035" y="1228912"/>
              <a:ext cx="3065930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lIns="51029" tIns="25514" rIns="51029" bIns="25514" anchor="ctr">
              <a:normAutofit/>
            </a:bodyPr>
            <a:lstStyle/>
            <a:p>
              <a:pPr algn="ctr"/>
              <a:r>
                <a:rPr lang="zh-CN" altLang="en-US" sz="1786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课程安排</a:t>
              </a:r>
              <a:endParaRPr lang="en-US" altLang="zh-CN" sz="1786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34978" y="2095718"/>
            <a:ext cx="12240600" cy="3041214"/>
            <a:chOff x="764694" y="5093240"/>
            <a:chExt cx="21934210" cy="5449620"/>
          </a:xfrm>
        </p:grpSpPr>
        <p:grpSp>
          <p:nvGrpSpPr>
            <p:cNvPr id="55" name="组合 54"/>
            <p:cNvGrpSpPr/>
            <p:nvPr/>
          </p:nvGrpSpPr>
          <p:grpSpPr>
            <a:xfrm>
              <a:off x="764694" y="5093240"/>
              <a:ext cx="4890578" cy="5449620"/>
              <a:chOff x="1271967" y="5093240"/>
              <a:chExt cx="4890578" cy="5449620"/>
            </a:xfrm>
          </p:grpSpPr>
          <p:sp>
            <p:nvSpPr>
              <p:cNvPr id="36" name="ïṡļíḑê"/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noFill/>
                <a:prstDash val="solid"/>
                <a:rou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029" tIns="25514" rIns="51029" bIns="25514" numCol="1" spcCol="0" rtlCol="0" fromWordArt="0" anchor="ctr" anchorCtr="0" forceAA="0" compatLnSpc="1">
                <a:normAutofit/>
              </a:bodyPr>
              <a:lstStyle/>
              <a:p>
                <a:pPr algn="ctr" defTabSz="509972"/>
                <a:endParaRPr lang="zh-CN" altLang="en-US" sz="1786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7" name="îṩľíḋe"/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029" tIns="25514" rIns="51029" bIns="25514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509972"/>
                <a:endParaRPr lang="zh-CN" altLang="en-US" sz="1786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í$ḷíďê"/>
              <p:cNvSpPr txBox="1"/>
              <p:nvPr/>
            </p:nvSpPr>
            <p:spPr>
              <a:xfrm>
                <a:off x="1547533" y="8403050"/>
                <a:ext cx="4569132" cy="2024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1029" tIns="25514" rIns="51029" bIns="25514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178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ṡḻîdè"/>
              <p:cNvSpPr/>
              <p:nvPr/>
            </p:nvSpPr>
            <p:spPr>
              <a:xfrm>
                <a:off x="1961958" y="6307294"/>
                <a:ext cx="3371203" cy="836477"/>
              </a:xfrm>
              <a:prstGeom prst="rect">
                <a:avLst/>
              </a:prstGeom>
            </p:spPr>
            <p:txBody>
              <a:bodyPr wrap="square" lIns="51029" tIns="25514" rIns="51029" bIns="25514" anchor="ctr" anchorCtr="0">
                <a:normAutofit/>
              </a:bodyPr>
              <a:lstStyle/>
              <a:p>
                <a:pPr algn="ctr"/>
                <a:r>
                  <a:rPr lang="en-US" altLang="zh-CN" sz="1786" b="1" i="1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01</a:t>
                </a:r>
              </a:p>
            </p:txBody>
          </p:sp>
          <p:sp>
            <p:nvSpPr>
              <p:cNvPr id="41" name="ï$1îḓè"/>
              <p:cNvSpPr txBox="1"/>
              <p:nvPr/>
            </p:nvSpPr>
            <p:spPr>
              <a:xfrm>
                <a:off x="1479223" y="7323049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1029" tIns="25514" rIns="51029" bIns="25514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1563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Linux</a:t>
                </a:r>
                <a:r>
                  <a:rPr lang="zh-CN" altLang="en-US" sz="1563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原有进程通信详解</a:t>
                </a:r>
                <a:endParaRPr lang="zh-CN" altLang="en-US" sz="1563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6414959" y="5093240"/>
              <a:ext cx="4890578" cy="5449620"/>
              <a:chOff x="6414959" y="5093240"/>
              <a:chExt cx="4890578" cy="5449620"/>
            </a:xfrm>
          </p:grpSpPr>
          <p:sp>
            <p:nvSpPr>
              <p:cNvPr id="29" name="ïSḷîḓé"/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noFill/>
                <a:prstDash val="solid"/>
                <a:rou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029" tIns="25514" rIns="51029" bIns="25514" numCol="1" spcCol="0" rtlCol="0" fromWordArt="0" anchor="ctr" anchorCtr="0" forceAA="0" compatLnSpc="1">
                <a:normAutofit/>
              </a:bodyPr>
              <a:lstStyle/>
              <a:p>
                <a:pPr algn="ctr" defTabSz="509972"/>
                <a:endParaRPr lang="zh-CN" altLang="en-US" sz="1786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1" name="î$ļiḍè"/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029" tIns="25514" rIns="51029" bIns="25514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509972"/>
                <a:endParaRPr lang="zh-CN" altLang="en-US" sz="1786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2" name="iṩļïḓê"/>
              <p:cNvSpPr txBox="1"/>
              <p:nvPr/>
            </p:nvSpPr>
            <p:spPr>
              <a:xfrm>
                <a:off x="6533544" y="8403050"/>
                <a:ext cx="4569132" cy="2024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1029" tIns="25514" rIns="51029" bIns="25514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178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šliḋè"/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51029" tIns="25514" rIns="51029" bIns="25514" anchor="ctr" anchorCtr="0">
                <a:normAutofit/>
              </a:bodyPr>
              <a:lstStyle/>
              <a:p>
                <a:pPr algn="ctr"/>
                <a:r>
                  <a:rPr lang="en-US" altLang="zh-CN" sz="1786" b="1" i="1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02</a:t>
                </a: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11738080" y="5093240"/>
              <a:ext cx="5217722" cy="5449620"/>
              <a:chOff x="944823" y="5093240"/>
              <a:chExt cx="5217722" cy="5449620"/>
            </a:xfrm>
          </p:grpSpPr>
          <p:sp>
            <p:nvSpPr>
              <p:cNvPr id="57" name="ïṡļíḑê"/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noFill/>
                <a:prstDash val="solid"/>
                <a:rou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029" tIns="25514" rIns="51029" bIns="25514" numCol="1" spcCol="0" rtlCol="0" fromWordArt="0" anchor="ctr" anchorCtr="0" forceAA="0" compatLnSpc="1">
                <a:normAutofit/>
              </a:bodyPr>
              <a:lstStyle/>
              <a:p>
                <a:pPr algn="ctr" defTabSz="509972"/>
                <a:endParaRPr lang="zh-CN" altLang="en-US" sz="1786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8" name="îṩľíḋe"/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029" tIns="25514" rIns="51029" bIns="25514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509972"/>
                <a:endParaRPr lang="zh-CN" altLang="en-US" sz="1786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9" name="í$ḷíďê"/>
              <p:cNvSpPr txBox="1"/>
              <p:nvPr/>
            </p:nvSpPr>
            <p:spPr>
              <a:xfrm>
                <a:off x="1547533" y="8403050"/>
                <a:ext cx="4569132" cy="202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1029" tIns="25514" rIns="51029" bIns="25514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178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iṡḻîdè"/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51029" tIns="25514" rIns="51029" bIns="25514" anchor="ctr" anchorCtr="0">
                <a:normAutofit/>
              </a:bodyPr>
              <a:lstStyle/>
              <a:p>
                <a:pPr algn="ctr"/>
                <a:r>
                  <a:rPr lang="en-US" altLang="zh-CN" sz="1786" b="1" i="1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03</a:t>
                </a:r>
              </a:p>
            </p:txBody>
          </p:sp>
          <p:sp>
            <p:nvSpPr>
              <p:cNvPr id="62" name="ï$1îḓè"/>
              <p:cNvSpPr txBox="1"/>
              <p:nvPr/>
            </p:nvSpPr>
            <p:spPr>
              <a:xfrm>
                <a:off x="944823" y="7376755"/>
                <a:ext cx="5217722" cy="877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1029" tIns="25514" rIns="51029" bIns="25514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178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17481186" y="5093240"/>
              <a:ext cx="5217718" cy="5449620"/>
              <a:chOff x="6180656" y="5093240"/>
              <a:chExt cx="5217718" cy="5449620"/>
            </a:xfrm>
          </p:grpSpPr>
          <p:sp>
            <p:nvSpPr>
              <p:cNvPr id="67" name="ïSḷîḓé"/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175">
                <a:noFill/>
                <a:prstDash val="solid"/>
                <a:rou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029" tIns="25514" rIns="51029" bIns="25514" numCol="1" spcCol="0" rtlCol="0" fromWordArt="0" anchor="ctr" anchorCtr="0" forceAA="0" compatLnSpc="1">
                <a:normAutofit/>
              </a:bodyPr>
              <a:lstStyle/>
              <a:p>
                <a:pPr algn="ctr" defTabSz="509972"/>
                <a:endParaRPr lang="zh-CN" altLang="en-US" sz="1786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8" name="î$ļiḍè"/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51029" tIns="25514" rIns="51029" bIns="25514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509972"/>
                <a:endParaRPr lang="zh-CN" altLang="en-US" sz="1786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9" name="iṩļïḓê"/>
              <p:cNvSpPr txBox="1"/>
              <p:nvPr/>
            </p:nvSpPr>
            <p:spPr>
              <a:xfrm>
                <a:off x="6533544" y="8403050"/>
                <a:ext cx="4569132" cy="2024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1029" tIns="25514" rIns="51029" bIns="25514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178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šliḋè"/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51029" tIns="25514" rIns="51029" bIns="25514" anchor="ctr" anchorCtr="0">
                <a:normAutofit/>
              </a:bodyPr>
              <a:lstStyle/>
              <a:p>
                <a:pPr algn="ctr"/>
                <a:r>
                  <a:rPr lang="en-US" altLang="zh-CN" sz="1786" b="1" i="1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04</a:t>
                </a:r>
              </a:p>
            </p:txBody>
          </p:sp>
          <p:sp>
            <p:nvSpPr>
              <p:cNvPr id="72" name="isľíḑè"/>
              <p:cNvSpPr txBox="1"/>
              <p:nvPr/>
            </p:nvSpPr>
            <p:spPr>
              <a:xfrm>
                <a:off x="6180656" y="7165947"/>
                <a:ext cx="5217718" cy="14341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1029" tIns="25514" rIns="51029" bIns="25514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786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面试总结</a:t>
                </a:r>
                <a:endParaRPr lang="zh-CN" altLang="en-US" sz="1786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42" name="isľíḑè"/>
          <p:cNvSpPr txBox="1"/>
          <p:nvPr/>
        </p:nvSpPr>
        <p:spPr>
          <a:xfrm>
            <a:off x="6670758" y="3381088"/>
            <a:ext cx="2911801" cy="402608"/>
          </a:xfrm>
          <a:prstGeom prst="rect">
            <a:avLst/>
          </a:prstGeom>
          <a:noFill/>
          <a:ln>
            <a:noFill/>
          </a:ln>
        </p:spPr>
        <p:txBody>
          <a:bodyPr wrap="square" lIns="51029" tIns="25514" rIns="51029" bIns="2551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786" dirty="0" err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mmap</a:t>
            </a:r>
            <a:r>
              <a:rPr lang="zh-CN" altLang="en-US" sz="1786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函数原理</a:t>
            </a:r>
            <a:endParaRPr lang="zh-CN" altLang="en-US" sz="1786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ï$1îḓè"/>
          <p:cNvSpPr txBox="1"/>
          <p:nvPr/>
        </p:nvSpPr>
        <p:spPr>
          <a:xfrm>
            <a:off x="3577857" y="3351303"/>
            <a:ext cx="2549849" cy="402608"/>
          </a:xfrm>
          <a:prstGeom prst="rect">
            <a:avLst/>
          </a:prstGeom>
          <a:noFill/>
          <a:ln>
            <a:noFill/>
          </a:ln>
        </p:spPr>
        <p:txBody>
          <a:bodyPr wrap="square" lIns="51029" tIns="25514" rIns="51029" bIns="25514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563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Binder</a:t>
            </a:r>
            <a:r>
              <a:rPr lang="zh-CN" altLang="en-US" sz="1563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1563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次拷贝原理</a:t>
            </a:r>
            <a:endParaRPr lang="zh-CN" altLang="en-US" sz="1563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806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236688" y="1312069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数据发送方需要包裹好数据协议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通过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copy_from_user</a:t>
            </a:r>
            <a:r>
              <a:rPr lang="zh-CN" altLang="en-US" sz="1600" dirty="0" smtClean="0">
                <a:solidFill>
                  <a:srgbClr val="FFFF00"/>
                </a:solidFill>
              </a:rPr>
              <a:t>拷贝数据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/>
              <a:t>Binder</a:t>
            </a:r>
            <a:r>
              <a:rPr lang="zh-CN" altLang="en-US" dirty="0"/>
              <a:t>的内存转移关系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159030" y="1107661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460" y="1284401"/>
            <a:ext cx="9115290" cy="53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96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74385" y="1403646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数据发送方需要包裹好数据协议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通过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copy_from_user</a:t>
            </a:r>
            <a:r>
              <a:rPr lang="zh-CN" altLang="en-US" sz="1600" dirty="0" smtClean="0">
                <a:solidFill>
                  <a:srgbClr val="FFFF00"/>
                </a:solidFill>
              </a:rPr>
              <a:t>拷贝数据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96727" y="119923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146" name="Picture 2" descr="在这里插入图片描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02" y="0"/>
            <a:ext cx="7999748" cy="72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360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74385" y="1403646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数据发送方需要包裹好数据协议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通过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copy_from_user</a:t>
            </a:r>
            <a:r>
              <a:rPr lang="zh-CN" altLang="en-US" sz="1600" dirty="0" smtClean="0">
                <a:solidFill>
                  <a:srgbClr val="FFFF00"/>
                </a:solidFill>
              </a:rPr>
              <a:t>拷贝数据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96727" y="119923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70" y="0"/>
            <a:ext cx="7920880" cy="730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30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9" y="1199237"/>
            <a:ext cx="12599948" cy="57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69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74385" y="1403646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数据发送方需要包裹好数据协议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通过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copy_from_user</a:t>
            </a:r>
            <a:r>
              <a:rPr lang="zh-CN" altLang="en-US" sz="1600" dirty="0" smtClean="0">
                <a:solidFill>
                  <a:srgbClr val="FFFF00"/>
                </a:solidFill>
              </a:rPr>
              <a:t>拷贝数据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96727" y="119923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0" y="326797"/>
            <a:ext cx="8763757" cy="668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92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233233" y="1392896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数据发送方需要包裹好数据协议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通过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copy_from_user</a:t>
            </a:r>
            <a:r>
              <a:rPr lang="zh-CN" altLang="en-US" sz="1600" dirty="0" smtClean="0">
                <a:solidFill>
                  <a:srgbClr val="FFFF00"/>
                </a:solidFill>
              </a:rPr>
              <a:t>拷贝数据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155575" y="118848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55" y="32679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86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74385" y="1403646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数据发送方需要包裹好数据协议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通过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copy_from_user</a:t>
            </a:r>
            <a:r>
              <a:rPr lang="zh-CN" altLang="en-US" sz="1600" dirty="0" smtClean="0">
                <a:solidFill>
                  <a:srgbClr val="FFFF00"/>
                </a:solidFill>
              </a:rPr>
              <a:t>拷贝数据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96727" y="119923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21" y="-16549"/>
            <a:ext cx="8020439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78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74385" y="1403646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数据发送方需要包裹好数据协议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通过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copy_from_user</a:t>
            </a:r>
            <a:r>
              <a:rPr lang="zh-CN" altLang="en-US" sz="1600" dirty="0" smtClean="0">
                <a:solidFill>
                  <a:srgbClr val="FFFF00"/>
                </a:solidFill>
              </a:rPr>
              <a:t>拷贝数据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96727" y="119923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02" y="29157"/>
            <a:ext cx="8268077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95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1322457" y="1421919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数据发送方需要包裹好数据协议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通过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copy_from_user</a:t>
            </a:r>
            <a:r>
              <a:rPr lang="zh-CN" altLang="en-US" sz="1600" dirty="0" smtClean="0">
                <a:solidFill>
                  <a:srgbClr val="FFFF00"/>
                </a:solidFill>
              </a:rPr>
              <a:t>拷贝数据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1244799" y="1217511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73" y="10194"/>
            <a:ext cx="5022077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36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74385" y="1403646"/>
            <a:ext cx="3096344" cy="5051032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数据发送方需要包裹好数据协议</a:t>
            </a:r>
            <a:endParaRPr lang="en-US" altLang="zh-CN" sz="16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endParaRPr lang="en-US" altLang="zh-CN" sz="16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FFFF00"/>
                </a:solidFill>
              </a:rPr>
              <a:t>通过</a:t>
            </a:r>
            <a:r>
              <a:rPr lang="en-US" altLang="zh-CN" sz="1600" dirty="0" err="1" smtClean="0">
                <a:solidFill>
                  <a:srgbClr val="FFFF00"/>
                </a:solidFill>
              </a:rPr>
              <a:t>copy_from_user</a:t>
            </a:r>
            <a:r>
              <a:rPr lang="zh-CN" altLang="en-US" sz="1600" dirty="0" smtClean="0">
                <a:solidFill>
                  <a:srgbClr val="FFFF00"/>
                </a:solidFill>
              </a:rPr>
              <a:t>拷贝数据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整体架构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96727" y="1199238"/>
            <a:ext cx="3390025" cy="5749023"/>
          </a:xfrm>
          <a:prstGeom prst="roundRect">
            <a:avLst>
              <a:gd name="adj" fmla="val 8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70" y="0"/>
            <a:ext cx="7920880" cy="730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73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1173981" y="1201120"/>
            <a:ext cx="9935914" cy="1407093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每个用户都需要打开 </a:t>
            </a:r>
            <a:r>
              <a:rPr lang="en-US" altLang="zh-CN" sz="1600" dirty="0" smtClean="0">
                <a:solidFill>
                  <a:schemeClr val="bg1"/>
                </a:solidFill>
              </a:rPr>
              <a:t>binder</a:t>
            </a:r>
            <a:r>
              <a:rPr lang="zh-CN" altLang="en-US" sz="1600" dirty="0" smtClean="0">
                <a:solidFill>
                  <a:schemeClr val="bg1"/>
                </a:solidFill>
              </a:rPr>
              <a:t>驱动，做好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mmap</a:t>
            </a:r>
            <a:r>
              <a:rPr lang="zh-CN" altLang="en-US" sz="1600" dirty="0" smtClean="0">
                <a:solidFill>
                  <a:schemeClr val="bg1"/>
                </a:solidFill>
              </a:rPr>
              <a:t>映射才能实现进程通信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就像我们开宽带电信账户，必须到电信营业厅申请，每个进程 类似于电信账户，</a:t>
            </a:r>
            <a:r>
              <a:rPr lang="en-US" altLang="zh-CN" sz="1600" dirty="0" smtClean="0">
                <a:solidFill>
                  <a:schemeClr val="bg1"/>
                </a:solidFill>
              </a:rPr>
              <a:t>Binder</a:t>
            </a:r>
            <a:r>
              <a:rPr lang="zh-CN" altLang="en-US" sz="1600" dirty="0" smtClean="0">
                <a:solidFill>
                  <a:schemeClr val="bg1"/>
                </a:solidFill>
              </a:rPr>
              <a:t>驱动类似电信管理的网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络， 如果需要向其他账户发送邮件 调用</a:t>
            </a:r>
            <a:r>
              <a:rPr lang="en-US" altLang="zh-CN" sz="1600" dirty="0" err="1" smtClean="0">
                <a:solidFill>
                  <a:schemeClr val="bg1"/>
                </a:solidFill>
              </a:rPr>
              <a:t>ioctl</a:t>
            </a:r>
            <a:r>
              <a:rPr lang="zh-CN" altLang="en-US" sz="1600" dirty="0" smtClean="0">
                <a:solidFill>
                  <a:schemeClr val="bg1"/>
                </a:solidFill>
              </a:rPr>
              <a:t>函数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通信（最初）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956767" y="969671"/>
            <a:ext cx="10297144" cy="16385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75" y="2851302"/>
            <a:ext cx="6887939" cy="415856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44999" y="4480421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45199" y="4480421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861423" y="4624437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内容占位符 2"/>
          <p:cNvSpPr txBox="1"/>
          <p:nvPr/>
        </p:nvSpPr>
        <p:spPr>
          <a:xfrm>
            <a:off x="8085559" y="3256285"/>
            <a:ext cx="7631658" cy="91957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chemeClr val="bg1"/>
                </a:solidFill>
              </a:rPr>
              <a:t>老鸨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1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9" grpId="0"/>
      <p:bldP spid="9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4719" y="264475"/>
            <a:ext cx="2088232" cy="615546"/>
          </a:xfrm>
        </p:spPr>
        <p:txBody>
          <a:bodyPr/>
          <a:lstStyle/>
          <a:p>
            <a:r>
              <a:rPr lang="zh-CN" altLang="en-US" dirty="0"/>
              <a:t>软</a:t>
            </a:r>
            <a:r>
              <a:rPr lang="zh-CN" altLang="en-US" dirty="0" smtClean="0"/>
              <a:t>饭陷阱</a:t>
            </a:r>
          </a:p>
        </p:txBody>
      </p:sp>
      <p:sp>
        <p:nvSpPr>
          <p:cNvPr id="3" name="椭圆 2"/>
          <p:cNvSpPr/>
          <p:nvPr/>
        </p:nvSpPr>
        <p:spPr>
          <a:xfrm>
            <a:off x="4773191" y="1627853"/>
            <a:ext cx="2304256" cy="8092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银行对接</a:t>
            </a:r>
            <a:r>
              <a:rPr lang="zh-CN" altLang="en-US" dirty="0"/>
              <a:t>员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625194" y="6479034"/>
            <a:ext cx="11161240" cy="576064"/>
          </a:xfrm>
          <a:prstGeom prst="roundRect">
            <a:avLst>
              <a:gd name="adj" fmla="val 8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钞票转运系统</a:t>
            </a:r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659249" y="5416525"/>
            <a:ext cx="11161240" cy="576064"/>
          </a:xfrm>
          <a:prstGeom prst="roundRect">
            <a:avLst>
              <a:gd name="adj" fmla="val 822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银行流水系统</a:t>
            </a:r>
            <a:endParaRPr lang="zh-CN" altLang="en-US" dirty="0"/>
          </a:p>
        </p:txBody>
      </p:sp>
      <p:grpSp>
        <p:nvGrpSpPr>
          <p:cNvPr id="15" name="组合 14"/>
          <p:cNvGrpSpPr/>
          <p:nvPr/>
        </p:nvGrpSpPr>
        <p:grpSpPr>
          <a:xfrm>
            <a:off x="8009744" y="689037"/>
            <a:ext cx="2417516" cy="701259"/>
            <a:chOff x="7563398" y="1031462"/>
            <a:chExt cx="2417516" cy="701259"/>
          </a:xfrm>
        </p:grpSpPr>
        <p:sp>
          <p:nvSpPr>
            <p:cNvPr id="5" name="上弧形箭头 4"/>
            <p:cNvSpPr/>
            <p:nvPr/>
          </p:nvSpPr>
          <p:spPr>
            <a:xfrm rot="16435879">
              <a:off x="7434608" y="1160252"/>
              <a:ext cx="533470" cy="27588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上弧形箭头 7"/>
            <p:cNvSpPr/>
            <p:nvPr/>
          </p:nvSpPr>
          <p:spPr>
            <a:xfrm rot="5928362">
              <a:off x="7723112" y="1225739"/>
              <a:ext cx="482911" cy="18977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标题 1"/>
            <p:cNvSpPr txBox="1">
              <a:spLocks/>
            </p:cNvSpPr>
            <p:nvPr/>
          </p:nvSpPr>
          <p:spPr>
            <a:xfrm>
              <a:off x="8351248" y="1146923"/>
              <a:ext cx="1629666" cy="5857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49" kern="12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endParaRPr lang="zh-CN" altLang="en-US" sz="1800" dirty="0" smtClean="0"/>
            </a:p>
          </p:txBody>
        </p:sp>
      </p:grpSp>
      <p:sp>
        <p:nvSpPr>
          <p:cNvPr id="12" name="标题 1"/>
          <p:cNvSpPr txBox="1">
            <a:spLocks/>
          </p:cNvSpPr>
          <p:nvPr/>
        </p:nvSpPr>
        <p:spPr>
          <a:xfrm>
            <a:off x="9021663" y="4834426"/>
            <a:ext cx="2376264" cy="565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49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sz="1800" dirty="0" smtClean="0"/>
              <a:t>开心的吃软饭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4811610" y="3067759"/>
            <a:ext cx="2304256" cy="536943"/>
          </a:xfrm>
          <a:prstGeom prst="roundRect">
            <a:avLst>
              <a:gd name="adj" fmla="val 5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银行处理中心</a:t>
            </a:r>
            <a:endParaRPr lang="zh-CN" altLang="en-US" dirty="0"/>
          </a:p>
        </p:txBody>
      </p:sp>
      <p:sp>
        <p:nvSpPr>
          <p:cNvPr id="14" name="圆角矩形 13"/>
          <p:cNvSpPr/>
          <p:nvPr/>
        </p:nvSpPr>
        <p:spPr>
          <a:xfrm>
            <a:off x="4773191" y="4187935"/>
            <a:ext cx="2304256" cy="679838"/>
          </a:xfrm>
          <a:prstGeom prst="roundRect">
            <a:avLst>
              <a:gd name="adj" fmla="val 5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开始打钱</a:t>
            </a:r>
            <a:endParaRPr lang="zh-CN" altLang="en-US" dirty="0"/>
          </a:p>
        </p:txBody>
      </p:sp>
      <p:sp>
        <p:nvSpPr>
          <p:cNvPr id="16" name="椭圆 15"/>
          <p:cNvSpPr/>
          <p:nvPr/>
        </p:nvSpPr>
        <p:spPr>
          <a:xfrm>
            <a:off x="4845199" y="196958"/>
            <a:ext cx="2160240" cy="899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18</a:t>
            </a:r>
            <a:r>
              <a:rPr lang="zh-CN" altLang="en-US" dirty="0" smtClean="0"/>
              <a:t>岁妹子</a:t>
            </a:r>
            <a:endParaRPr lang="zh-CN" altLang="en-US" dirty="0"/>
          </a:p>
        </p:txBody>
      </p:sp>
      <p:sp>
        <p:nvSpPr>
          <p:cNvPr id="17" name="椭圆 16"/>
          <p:cNvSpPr/>
          <p:nvPr/>
        </p:nvSpPr>
        <p:spPr>
          <a:xfrm>
            <a:off x="8664540" y="233042"/>
            <a:ext cx="2160240" cy="899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大老板</a:t>
            </a:r>
            <a:endParaRPr lang="zh-CN" altLang="en-US" dirty="0"/>
          </a:p>
        </p:txBody>
      </p:sp>
      <p:cxnSp>
        <p:nvCxnSpPr>
          <p:cNvPr id="19" name="直接箭头连接符 18"/>
          <p:cNvCxnSpPr>
            <a:stCxn id="17" idx="2"/>
            <a:endCxn id="16" idx="6"/>
          </p:cNvCxnSpPr>
          <p:nvPr/>
        </p:nvCxnSpPr>
        <p:spPr>
          <a:xfrm flipH="1" flipV="1">
            <a:off x="7005439" y="646502"/>
            <a:ext cx="1659101" cy="36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1"/>
          <p:cNvSpPr txBox="1">
            <a:spLocks/>
          </p:cNvSpPr>
          <p:nvPr/>
        </p:nvSpPr>
        <p:spPr>
          <a:xfrm>
            <a:off x="7355859" y="183522"/>
            <a:ext cx="1233756" cy="500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49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sz="1800" dirty="0" smtClean="0"/>
              <a:t>不断要钱</a:t>
            </a:r>
          </a:p>
        </p:txBody>
      </p:sp>
      <p:cxnSp>
        <p:nvCxnSpPr>
          <p:cNvPr id="22" name="直接箭头连接符 21"/>
          <p:cNvCxnSpPr>
            <a:stCxn id="16" idx="4"/>
          </p:cNvCxnSpPr>
          <p:nvPr/>
        </p:nvCxnSpPr>
        <p:spPr>
          <a:xfrm>
            <a:off x="5925319" y="1096045"/>
            <a:ext cx="0" cy="415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925319" y="2608213"/>
            <a:ext cx="0" cy="415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5923934" y="3744458"/>
            <a:ext cx="0" cy="415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5923934" y="5000794"/>
            <a:ext cx="0" cy="415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9156193" y="3744458"/>
            <a:ext cx="2664296" cy="8975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年轻人</a:t>
            </a:r>
            <a:endParaRPr lang="zh-CN" altLang="en-US" dirty="0"/>
          </a:p>
        </p:txBody>
      </p:sp>
      <p:cxnSp>
        <p:nvCxnSpPr>
          <p:cNvPr id="27" name="直接箭头连接符 26"/>
          <p:cNvCxnSpPr/>
          <p:nvPr/>
        </p:nvCxnSpPr>
        <p:spPr>
          <a:xfrm flipV="1">
            <a:off x="10533831" y="4854689"/>
            <a:ext cx="0" cy="52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5923934" y="5992589"/>
            <a:ext cx="0" cy="415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792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4719" y="264475"/>
            <a:ext cx="12053898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 smtClean="0"/>
              <a:t>原理</a:t>
            </a:r>
          </a:p>
        </p:txBody>
      </p:sp>
      <p:sp>
        <p:nvSpPr>
          <p:cNvPr id="3" name="椭圆 2"/>
          <p:cNvSpPr/>
          <p:nvPr/>
        </p:nvSpPr>
        <p:spPr>
          <a:xfrm>
            <a:off x="4773191" y="1627853"/>
            <a:ext cx="2304256" cy="8092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binder_parse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659249" y="6205230"/>
            <a:ext cx="11161240" cy="576064"/>
          </a:xfrm>
          <a:prstGeom prst="roundRect">
            <a:avLst>
              <a:gd name="adj" fmla="val 8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Binder</a:t>
            </a:r>
            <a:r>
              <a:rPr lang="zh-CN" altLang="en-US" dirty="0" smtClean="0"/>
              <a:t>文件</a:t>
            </a:r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659249" y="5416525"/>
            <a:ext cx="11161240" cy="576064"/>
          </a:xfrm>
          <a:prstGeom prst="roundRect">
            <a:avLst>
              <a:gd name="adj" fmla="val 822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虚拟内存映射 </a:t>
            </a:r>
            <a:r>
              <a:rPr lang="en-US" altLang="zh-CN" dirty="0" err="1" smtClean="0"/>
              <a:t>binder_state</a:t>
            </a:r>
            <a:endParaRPr lang="zh-CN" altLang="en-US" dirty="0"/>
          </a:p>
        </p:txBody>
      </p:sp>
      <p:grpSp>
        <p:nvGrpSpPr>
          <p:cNvPr id="15" name="组合 14"/>
          <p:cNvGrpSpPr/>
          <p:nvPr/>
        </p:nvGrpSpPr>
        <p:grpSpPr>
          <a:xfrm>
            <a:off x="7321683" y="675109"/>
            <a:ext cx="3105577" cy="715187"/>
            <a:chOff x="6875337" y="1017534"/>
            <a:chExt cx="3105577" cy="715187"/>
          </a:xfrm>
        </p:grpSpPr>
        <p:sp>
          <p:nvSpPr>
            <p:cNvPr id="5" name="上弧形箭头 4"/>
            <p:cNvSpPr/>
            <p:nvPr/>
          </p:nvSpPr>
          <p:spPr>
            <a:xfrm rot="16435879">
              <a:off x="7434608" y="1160252"/>
              <a:ext cx="533470" cy="27588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上弧形箭头 7"/>
            <p:cNvSpPr/>
            <p:nvPr/>
          </p:nvSpPr>
          <p:spPr>
            <a:xfrm rot="5928362">
              <a:off x="7723112" y="1225739"/>
              <a:ext cx="482911" cy="18977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标题 1"/>
            <p:cNvSpPr txBox="1">
              <a:spLocks/>
            </p:cNvSpPr>
            <p:nvPr/>
          </p:nvSpPr>
          <p:spPr>
            <a:xfrm>
              <a:off x="6875337" y="1017534"/>
              <a:ext cx="864096" cy="5857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49" kern="12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zh-CN" altLang="en-US" sz="1800" dirty="0"/>
                <a:t>循环</a:t>
              </a:r>
              <a:endParaRPr lang="zh-CN" altLang="en-US" sz="1800" dirty="0" smtClean="0"/>
            </a:p>
          </p:txBody>
        </p:sp>
        <p:sp>
          <p:nvSpPr>
            <p:cNvPr id="11" name="标题 1"/>
            <p:cNvSpPr txBox="1">
              <a:spLocks/>
            </p:cNvSpPr>
            <p:nvPr/>
          </p:nvSpPr>
          <p:spPr>
            <a:xfrm>
              <a:off x="8351248" y="1146923"/>
              <a:ext cx="1629666" cy="5857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49" kern="12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endParaRPr lang="zh-CN" altLang="en-US" sz="1800" dirty="0" smtClean="0"/>
            </a:p>
          </p:txBody>
        </p:sp>
      </p:grpSp>
      <p:sp>
        <p:nvSpPr>
          <p:cNvPr id="12" name="标题 1"/>
          <p:cNvSpPr txBox="1">
            <a:spLocks/>
          </p:cNvSpPr>
          <p:nvPr/>
        </p:nvSpPr>
        <p:spPr>
          <a:xfrm>
            <a:off x="1706377" y="3461934"/>
            <a:ext cx="2376264" cy="565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49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sz="1800" dirty="0" smtClean="0"/>
              <a:t>解析从</a:t>
            </a:r>
            <a:r>
              <a:rPr lang="en-US" altLang="zh-CN" sz="1800" dirty="0" smtClean="0"/>
              <a:t>binder</a:t>
            </a:r>
            <a:r>
              <a:rPr lang="zh-CN" altLang="en-US" sz="1800" dirty="0" smtClean="0"/>
              <a:t>的指令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4811610" y="3067759"/>
            <a:ext cx="2304256" cy="536943"/>
          </a:xfrm>
          <a:prstGeom prst="roundRect">
            <a:avLst>
              <a:gd name="adj" fmla="val 5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binder_send_reply</a:t>
            </a:r>
            <a:endParaRPr lang="zh-CN" altLang="en-US" dirty="0"/>
          </a:p>
        </p:txBody>
      </p:sp>
      <p:sp>
        <p:nvSpPr>
          <p:cNvPr id="14" name="圆角矩形 13"/>
          <p:cNvSpPr/>
          <p:nvPr/>
        </p:nvSpPr>
        <p:spPr>
          <a:xfrm>
            <a:off x="4773191" y="4187935"/>
            <a:ext cx="2304256" cy="679838"/>
          </a:xfrm>
          <a:prstGeom prst="roundRect">
            <a:avLst>
              <a:gd name="adj" fmla="val 5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binder_write</a:t>
            </a:r>
            <a:endParaRPr lang="zh-CN" altLang="en-US" dirty="0"/>
          </a:p>
        </p:txBody>
      </p:sp>
      <p:sp>
        <p:nvSpPr>
          <p:cNvPr id="16" name="椭圆 15"/>
          <p:cNvSpPr/>
          <p:nvPr/>
        </p:nvSpPr>
        <p:spPr>
          <a:xfrm>
            <a:off x="4845199" y="196958"/>
            <a:ext cx="2160240" cy="899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循环器</a:t>
            </a:r>
            <a:endParaRPr lang="zh-CN" altLang="en-US" dirty="0"/>
          </a:p>
        </p:txBody>
      </p:sp>
      <p:sp>
        <p:nvSpPr>
          <p:cNvPr id="17" name="椭圆 16"/>
          <p:cNvSpPr/>
          <p:nvPr/>
        </p:nvSpPr>
        <p:spPr>
          <a:xfrm>
            <a:off x="8664540" y="233042"/>
            <a:ext cx="2160240" cy="899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外部接口</a:t>
            </a:r>
            <a:r>
              <a:rPr lang="en-US" altLang="zh-CN" dirty="0" err="1" smtClean="0"/>
              <a:t>func</a:t>
            </a:r>
            <a:r>
              <a:rPr lang="zh-CN" altLang="en-US" dirty="0" smtClean="0"/>
              <a:t>（进程</a:t>
            </a:r>
            <a:r>
              <a:rPr lang="en-US" altLang="zh-CN" dirty="0" smtClean="0"/>
              <a:t>A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cxnSp>
        <p:nvCxnSpPr>
          <p:cNvPr id="19" name="直接箭头连接符 18"/>
          <p:cNvCxnSpPr>
            <a:stCxn id="17" idx="2"/>
            <a:endCxn id="16" idx="6"/>
          </p:cNvCxnSpPr>
          <p:nvPr/>
        </p:nvCxnSpPr>
        <p:spPr>
          <a:xfrm flipH="1" flipV="1">
            <a:off x="7005439" y="646502"/>
            <a:ext cx="1659101" cy="36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1"/>
          <p:cNvSpPr txBox="1">
            <a:spLocks/>
          </p:cNvSpPr>
          <p:nvPr/>
        </p:nvSpPr>
        <p:spPr>
          <a:xfrm>
            <a:off x="7355859" y="183522"/>
            <a:ext cx="1233756" cy="500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49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sz="1800" dirty="0"/>
              <a:t>取</a:t>
            </a:r>
            <a:r>
              <a:rPr lang="zh-CN" altLang="en-US" sz="1800" dirty="0" smtClean="0"/>
              <a:t>到数据</a:t>
            </a:r>
          </a:p>
        </p:txBody>
      </p:sp>
      <p:cxnSp>
        <p:nvCxnSpPr>
          <p:cNvPr id="22" name="直接箭头连接符 21"/>
          <p:cNvCxnSpPr>
            <a:stCxn id="16" idx="4"/>
          </p:cNvCxnSpPr>
          <p:nvPr/>
        </p:nvCxnSpPr>
        <p:spPr>
          <a:xfrm>
            <a:off x="5925319" y="1096045"/>
            <a:ext cx="0" cy="415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925319" y="2608213"/>
            <a:ext cx="0" cy="415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5923934" y="3744458"/>
            <a:ext cx="0" cy="415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5923934" y="5000794"/>
            <a:ext cx="0" cy="415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9453711" y="3793519"/>
            <a:ext cx="2160240" cy="899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进程</a:t>
            </a:r>
            <a:r>
              <a:rPr lang="en-US" altLang="zh-CN" dirty="0" smtClean="0"/>
              <a:t>B</a:t>
            </a:r>
            <a:endParaRPr lang="zh-CN" altLang="en-US" dirty="0"/>
          </a:p>
        </p:txBody>
      </p:sp>
      <p:cxnSp>
        <p:nvCxnSpPr>
          <p:cNvPr id="27" name="直接箭头连接符 26"/>
          <p:cNvCxnSpPr/>
          <p:nvPr/>
        </p:nvCxnSpPr>
        <p:spPr>
          <a:xfrm flipV="1">
            <a:off x="10533831" y="4854689"/>
            <a:ext cx="0" cy="52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069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2551" y="268999"/>
            <a:ext cx="12053898" cy="614405"/>
          </a:xfrm>
        </p:spPr>
        <p:txBody>
          <a:bodyPr/>
          <a:lstStyle/>
          <a:p>
            <a:r>
              <a:rPr lang="zh-CN" altLang="en-US" dirty="0" smtClean="0"/>
              <a:t>传统</a:t>
            </a:r>
            <a:r>
              <a:rPr lang="en-US" altLang="zh-CN" dirty="0" smtClean="0"/>
              <a:t>I/O</a:t>
            </a:r>
            <a:r>
              <a:rPr lang="zh-CN" altLang="en-US" dirty="0" smtClean="0"/>
              <a:t>成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23" y="1888133"/>
            <a:ext cx="9069095" cy="40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88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2551" y="268999"/>
            <a:ext cx="12053898" cy="614405"/>
          </a:xfrm>
        </p:spPr>
        <p:txBody>
          <a:bodyPr/>
          <a:lstStyle/>
          <a:p>
            <a:r>
              <a:rPr lang="zh-CN" altLang="en-US" dirty="0" smtClean="0"/>
              <a:t>传统</a:t>
            </a:r>
            <a:r>
              <a:rPr lang="en-US" altLang="zh-CN" dirty="0" smtClean="0"/>
              <a:t>I/O</a:t>
            </a:r>
            <a:r>
              <a:rPr lang="zh-CN" altLang="en-US" dirty="0" smtClean="0"/>
              <a:t>成</a:t>
            </a: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244799" y="1249288"/>
            <a:ext cx="9865096" cy="2079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49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000" dirty="0" smtClean="0"/>
              <a:t>Android</a:t>
            </a:r>
            <a:r>
              <a:rPr lang="zh-CN" altLang="en-US" sz="2000" dirty="0" smtClean="0"/>
              <a:t>访问</a:t>
            </a:r>
            <a:r>
              <a:rPr lang="zh-CN" altLang="en-US" sz="2000" dirty="0"/>
              <a:t>文件的传统方法是用</a:t>
            </a:r>
            <a:r>
              <a:rPr lang="en-US" altLang="zh-CN" sz="2000" dirty="0"/>
              <a:t>open</a:t>
            </a:r>
            <a:r>
              <a:rPr lang="zh-CN" altLang="en-US" sz="2000" dirty="0"/>
              <a:t>打开它们</a:t>
            </a:r>
            <a:r>
              <a:rPr lang="en-US" altLang="zh-CN" sz="2000" dirty="0"/>
              <a:t>, </a:t>
            </a:r>
            <a:r>
              <a:rPr lang="zh-CN" altLang="en-US" sz="2000" dirty="0"/>
              <a:t>如果有多个进程访问同一个文件</a:t>
            </a:r>
            <a:r>
              <a:rPr lang="en-US" altLang="zh-CN" sz="2000" dirty="0" smtClean="0"/>
              <a:t>,</a:t>
            </a:r>
          </a:p>
          <a:p>
            <a:pPr fontAlgn="auto">
              <a:spcAft>
                <a:spcPts val="0"/>
              </a:spcAft>
            </a:pPr>
            <a:endParaRPr lang="en-US" altLang="zh-CN" sz="2000" dirty="0"/>
          </a:p>
          <a:p>
            <a:pPr fontAlgn="auto">
              <a:spcAft>
                <a:spcPts val="0"/>
              </a:spcAft>
            </a:pPr>
            <a:r>
              <a:rPr lang="zh-CN" altLang="en-US" sz="2000" dirty="0" smtClean="0"/>
              <a:t>在</a:t>
            </a:r>
            <a:r>
              <a:rPr lang="en-US" altLang="zh-CN" sz="2000" dirty="0" err="1" smtClean="0"/>
              <a:t>linux</a:t>
            </a:r>
            <a:r>
              <a:rPr lang="zh-CN" altLang="en-US" sz="2000" dirty="0" smtClean="0"/>
              <a:t>层为每</a:t>
            </a:r>
            <a:r>
              <a:rPr lang="zh-CN" altLang="en-US" sz="2000" dirty="0"/>
              <a:t>一个</a:t>
            </a:r>
            <a:r>
              <a:rPr lang="zh-CN" altLang="en-US" sz="2000" dirty="0" smtClean="0"/>
              <a:t>进程都分配了一个该文件</a:t>
            </a:r>
            <a:r>
              <a:rPr lang="zh-CN" altLang="en-US" sz="2000" dirty="0"/>
              <a:t>的副本</a:t>
            </a:r>
            <a:r>
              <a:rPr lang="en-US" altLang="zh-CN" sz="2000" dirty="0"/>
              <a:t>,</a:t>
            </a:r>
            <a:r>
              <a:rPr lang="zh-CN" altLang="en-US" sz="2000" dirty="0"/>
              <a:t>这不必要地浪费了</a:t>
            </a:r>
            <a:r>
              <a:rPr lang="zh-CN" altLang="en-US" sz="2000" dirty="0" smtClean="0"/>
              <a:t>存储空间和时间</a:t>
            </a:r>
            <a:endParaRPr lang="en-US" altLang="zh-CN" sz="2000" dirty="0" smtClean="0"/>
          </a:p>
          <a:p>
            <a:pPr fontAlgn="auto">
              <a:spcAft>
                <a:spcPts val="0"/>
              </a:spcAft>
            </a:pPr>
            <a:endParaRPr lang="en-US" altLang="zh-CN" sz="2000" dirty="0"/>
          </a:p>
          <a:p>
            <a:pPr fontAlgn="auto">
              <a:spcAft>
                <a:spcPts val="0"/>
              </a:spcAft>
            </a:pPr>
            <a:r>
              <a:rPr lang="zh-CN" altLang="en-US" sz="2000" dirty="0" smtClean="0"/>
              <a:t>进程</a:t>
            </a:r>
            <a:r>
              <a:rPr lang="en-US" altLang="zh-CN" sz="2000" dirty="0" smtClean="0"/>
              <a:t>A </a:t>
            </a:r>
            <a:r>
              <a:rPr lang="zh-CN" altLang="en-US" sz="2000" dirty="0" smtClean="0"/>
              <a:t>与进程</a:t>
            </a:r>
            <a:r>
              <a:rPr lang="en-US" altLang="zh-CN" sz="2000" dirty="0" smtClean="0"/>
              <a:t>B </a:t>
            </a:r>
            <a:r>
              <a:rPr lang="zh-CN" altLang="en-US" sz="2000" dirty="0" smtClean="0"/>
              <a:t>在通信时 会发生两次拷贝。</a:t>
            </a:r>
            <a:endParaRPr lang="en-US" altLang="zh-CN" sz="2000" dirty="0" smtClean="0"/>
          </a:p>
          <a:p>
            <a:pPr fontAlgn="auto">
              <a:spcAft>
                <a:spcPts val="0"/>
              </a:spcAft>
            </a:pPr>
            <a:r>
              <a:rPr lang="en-US" altLang="zh-CN" sz="2000" dirty="0" smtClean="0"/>
              <a:t> </a:t>
            </a:r>
          </a:p>
          <a:p>
            <a:pPr fontAlgn="auto">
              <a:spcAft>
                <a:spcPts val="0"/>
              </a:spcAft>
            </a:pPr>
            <a:endParaRPr lang="zh-CN" altLang="en-US" sz="2000" dirty="0" smtClean="0"/>
          </a:p>
        </p:txBody>
      </p:sp>
      <p:pic>
        <p:nvPicPr>
          <p:cNvPr id="4098" name="Picture 2" descr="https://img-blog.csdn.net/201410131620593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07" y="3328293"/>
            <a:ext cx="734377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065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8695" y="303957"/>
            <a:ext cx="12053898" cy="614405"/>
          </a:xfrm>
        </p:spPr>
        <p:txBody>
          <a:bodyPr/>
          <a:lstStyle/>
          <a:p>
            <a:r>
              <a:rPr lang="zh-CN" altLang="en-US" b="1" dirty="0"/>
              <a:t>共享存储</a:t>
            </a:r>
            <a:r>
              <a:rPr lang="zh-CN" altLang="en-US" b="1" dirty="0" smtClean="0"/>
              <a:t>映射</a:t>
            </a:r>
            <a:r>
              <a:rPr lang="en-US" altLang="zh-CN" b="1" dirty="0" smtClean="0"/>
              <a:t>IO</a:t>
            </a:r>
            <a:endParaRPr lang="zh-CN" altLang="en-US" dirty="0" smtClean="0"/>
          </a:p>
        </p:txBody>
      </p:sp>
      <p:pic>
        <p:nvPicPr>
          <p:cNvPr id="5122" name="Picture 2" descr="https://img-blog.csdn.net/201410131623513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99" y="2896245"/>
            <a:ext cx="882117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1244799" y="795793"/>
            <a:ext cx="9865096" cy="2223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49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sz="2000" dirty="0" smtClean="0"/>
              <a:t>进程</a:t>
            </a:r>
            <a:r>
              <a:rPr lang="en-US" altLang="zh-CN" sz="2000" dirty="0"/>
              <a:t>A</a:t>
            </a:r>
            <a:r>
              <a:rPr lang="zh-CN" altLang="en-US" sz="2000" dirty="0"/>
              <a:t>和进程</a:t>
            </a:r>
            <a:r>
              <a:rPr lang="en-US" altLang="zh-CN" sz="2000" dirty="0"/>
              <a:t>B</a:t>
            </a:r>
            <a:r>
              <a:rPr lang="zh-CN" altLang="en-US" sz="2000" dirty="0"/>
              <a:t>都将该页映射到自己的地址空间</a:t>
            </a:r>
            <a:r>
              <a:rPr lang="en-US" altLang="zh-CN" sz="2000" dirty="0"/>
              <a:t>, </a:t>
            </a:r>
            <a:r>
              <a:rPr lang="zh-CN" altLang="en-US" sz="2000" dirty="0"/>
              <a:t>当进程</a:t>
            </a:r>
            <a:r>
              <a:rPr lang="en-US" altLang="zh-CN" sz="2000" dirty="0"/>
              <a:t>A</a:t>
            </a:r>
            <a:r>
              <a:rPr lang="zh-CN" altLang="en-US" sz="2000" dirty="0"/>
              <a:t>第一次访问该页中的数据时</a:t>
            </a:r>
            <a:r>
              <a:rPr lang="en-US" altLang="zh-CN" sz="2000" dirty="0"/>
              <a:t>, </a:t>
            </a:r>
            <a:r>
              <a:rPr lang="zh-CN" altLang="en-US" sz="2000" dirty="0"/>
              <a:t>它生成一个缺页中断</a:t>
            </a:r>
            <a:r>
              <a:rPr lang="en-US" altLang="zh-CN" sz="2000" dirty="0"/>
              <a:t>. </a:t>
            </a:r>
            <a:r>
              <a:rPr lang="zh-CN" altLang="en-US" sz="2000" dirty="0"/>
              <a:t>内核此时读入这一页到内存并更新页表使之指向它</a:t>
            </a:r>
            <a:r>
              <a:rPr lang="en-US" altLang="zh-CN" sz="2000" dirty="0"/>
              <a:t>.</a:t>
            </a:r>
            <a:r>
              <a:rPr lang="zh-CN" altLang="en-US" sz="2000" dirty="0"/>
              <a:t>以后</a:t>
            </a:r>
            <a:r>
              <a:rPr lang="en-US" altLang="zh-CN" sz="2000" dirty="0"/>
              <a:t>, </a:t>
            </a:r>
            <a:r>
              <a:rPr lang="zh-CN" altLang="en-US" sz="2000" dirty="0"/>
              <a:t>当进程</a:t>
            </a:r>
            <a:r>
              <a:rPr lang="en-US" altLang="zh-CN" sz="2000" dirty="0"/>
              <a:t>B</a:t>
            </a:r>
            <a:r>
              <a:rPr lang="zh-CN" altLang="en-US" sz="2000" dirty="0"/>
              <a:t>访问同一页面而出现缺页中断时</a:t>
            </a:r>
            <a:r>
              <a:rPr lang="en-US" altLang="zh-CN" sz="2000" dirty="0"/>
              <a:t>, </a:t>
            </a:r>
            <a:r>
              <a:rPr lang="zh-CN" altLang="en-US" sz="2000" dirty="0"/>
              <a:t>该页已经在内存</a:t>
            </a:r>
            <a:r>
              <a:rPr lang="en-US" altLang="zh-CN" sz="2000" dirty="0"/>
              <a:t>, </a:t>
            </a:r>
            <a:endParaRPr lang="en-US" altLang="zh-CN" sz="2000" dirty="0" smtClean="0"/>
          </a:p>
          <a:p>
            <a:pPr fontAlgn="auto">
              <a:spcAft>
                <a:spcPts val="0"/>
              </a:spcAft>
            </a:pPr>
            <a:r>
              <a:rPr lang="zh-CN" altLang="en-US" sz="2000" dirty="0" smtClean="0"/>
              <a:t>内核</a:t>
            </a:r>
            <a:r>
              <a:rPr lang="zh-CN" altLang="en-US" sz="2000" dirty="0"/>
              <a:t>只需要将进程</a:t>
            </a:r>
            <a:r>
              <a:rPr lang="en-US" altLang="zh-CN" sz="2000" dirty="0"/>
              <a:t>B</a:t>
            </a:r>
            <a:r>
              <a:rPr lang="zh-CN" altLang="en-US" sz="2000" dirty="0"/>
              <a:t>的页表登记项指向次页即</a:t>
            </a:r>
            <a:r>
              <a:rPr lang="zh-CN" altLang="en-US" sz="2000" dirty="0" smtClean="0"/>
              <a:t>可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83206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2551" y="268999"/>
            <a:ext cx="12053898" cy="614405"/>
          </a:xfrm>
        </p:spPr>
        <p:txBody>
          <a:bodyPr/>
          <a:lstStyle/>
          <a:p>
            <a:r>
              <a:rPr lang="zh-CN" altLang="en-US" dirty="0" smtClean="0"/>
              <a:t>传统</a:t>
            </a:r>
            <a:r>
              <a:rPr lang="en-US" altLang="zh-CN" dirty="0" smtClean="0"/>
              <a:t>I/O</a:t>
            </a:r>
            <a:r>
              <a:rPr lang="zh-CN" altLang="en-US" dirty="0" smtClean="0"/>
              <a:t>成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23" y="1888133"/>
            <a:ext cx="9069095" cy="40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25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5241598" y="1413062"/>
            <a:ext cx="2378954" cy="23889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531">
              <a:solidFill>
                <a:srgbClr val="1475B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5124413" y="2596679"/>
            <a:ext cx="2613333" cy="1322572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53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664079" y="2509621"/>
            <a:ext cx="147324" cy="14732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53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5049076" y="2509621"/>
            <a:ext cx="145651" cy="14732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53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675995" y="1897805"/>
            <a:ext cx="1633781" cy="171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548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0548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3316333" y="4336108"/>
            <a:ext cx="6226129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2180903" y="4535346"/>
            <a:ext cx="9267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err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SharedPreferencesImpl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源码分析，为什么用它性能那么差劲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93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02551" y="268999"/>
            <a:ext cx="12053898" cy="614405"/>
          </a:xfrm>
        </p:spPr>
        <p:txBody>
          <a:bodyPr/>
          <a:lstStyle/>
          <a:p>
            <a:r>
              <a:rPr lang="en-US" altLang="zh-CN" dirty="0" err="1" smtClean="0"/>
              <a:t>SharedPreferencesImpl</a:t>
            </a:r>
            <a:r>
              <a:rPr lang="zh-CN" altLang="en-US" dirty="0" smtClean="0"/>
              <a:t>源码分析</a:t>
            </a:r>
          </a:p>
        </p:txBody>
      </p:sp>
      <p:sp>
        <p:nvSpPr>
          <p:cNvPr id="9" name="矩形 8"/>
          <p:cNvSpPr/>
          <p:nvPr/>
        </p:nvSpPr>
        <p:spPr>
          <a:xfrm>
            <a:off x="3621063" y="1024037"/>
            <a:ext cx="72008" cy="5976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989215" y="3544317"/>
            <a:ext cx="194421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mMap</a:t>
            </a:r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594720" y="3622897"/>
            <a:ext cx="1728192" cy="648072"/>
          </a:xfrm>
          <a:prstGeom prst="roundRect">
            <a:avLst>
              <a:gd name="adj" fmla="val 61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david.xml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733631" y="1168053"/>
            <a:ext cx="72008" cy="5976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0173791" y="3622897"/>
            <a:ext cx="194421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应用层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509265" y="1516912"/>
            <a:ext cx="2088232" cy="432048"/>
            <a:chOff x="9093671" y="1168053"/>
            <a:chExt cx="2088232" cy="432048"/>
          </a:xfrm>
        </p:grpSpPr>
        <p:cxnSp>
          <p:nvCxnSpPr>
            <p:cNvPr id="21" name="直接箭头连接符 20"/>
            <p:cNvCxnSpPr/>
            <p:nvPr/>
          </p:nvCxnSpPr>
          <p:spPr>
            <a:xfrm flipH="1">
              <a:off x="9093671" y="1600101"/>
              <a:ext cx="20882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9356876" y="1168053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修改了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Map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953325" y="200986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加锁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966600" y="1579628"/>
            <a:ext cx="2088232" cy="369332"/>
            <a:chOff x="9093671" y="1243246"/>
            <a:chExt cx="2088232" cy="369332"/>
          </a:xfrm>
        </p:grpSpPr>
        <p:cxnSp>
          <p:nvCxnSpPr>
            <p:cNvPr id="25" name="直接箭头连接符 24"/>
            <p:cNvCxnSpPr/>
            <p:nvPr/>
          </p:nvCxnSpPr>
          <p:spPr>
            <a:xfrm flipH="1">
              <a:off x="9093671" y="1600101"/>
              <a:ext cx="20882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9303927" y="1243246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>
                  <a:solidFill>
                    <a:schemeClr val="bg1"/>
                  </a:solidFill>
                </a:rPr>
                <a:t>putString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873091" y="1516912"/>
            <a:ext cx="2088232" cy="432048"/>
            <a:chOff x="9093671" y="1168053"/>
            <a:chExt cx="2088232" cy="432048"/>
          </a:xfrm>
        </p:grpSpPr>
        <p:cxnSp>
          <p:nvCxnSpPr>
            <p:cNvPr id="29" name="直接箭头连接符 28"/>
            <p:cNvCxnSpPr/>
            <p:nvPr/>
          </p:nvCxnSpPr>
          <p:spPr>
            <a:xfrm flipH="1">
              <a:off x="9093671" y="1600101"/>
              <a:ext cx="20882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9356876" y="1168053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c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ommit()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232610" y="1454196"/>
            <a:ext cx="2324940" cy="463406"/>
            <a:chOff x="9054985" y="1136695"/>
            <a:chExt cx="2324940" cy="463406"/>
          </a:xfrm>
        </p:grpSpPr>
        <p:cxnSp>
          <p:nvCxnSpPr>
            <p:cNvPr id="40" name="直接箭头连接符 39"/>
            <p:cNvCxnSpPr/>
            <p:nvPr/>
          </p:nvCxnSpPr>
          <p:spPr>
            <a:xfrm flipH="1">
              <a:off x="9093671" y="1600101"/>
              <a:ext cx="20882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9054985" y="1136695"/>
              <a:ext cx="2324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开线程全量写入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xml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1296" y="5214293"/>
            <a:ext cx="2277759" cy="418256"/>
            <a:chOff x="1271296" y="5214293"/>
            <a:chExt cx="2277759" cy="418256"/>
          </a:xfrm>
        </p:grpSpPr>
        <p:cxnSp>
          <p:nvCxnSpPr>
            <p:cNvPr id="38" name="直接箭头连接符 37"/>
            <p:cNvCxnSpPr/>
            <p:nvPr/>
          </p:nvCxnSpPr>
          <p:spPr>
            <a:xfrm>
              <a:off x="1271296" y="5632549"/>
              <a:ext cx="22777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1277085" y="5214293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解析全量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XML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树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359624" y="5214293"/>
            <a:ext cx="2313763" cy="430233"/>
            <a:chOff x="1271296" y="5202316"/>
            <a:chExt cx="2313763" cy="430233"/>
          </a:xfrm>
        </p:grpSpPr>
        <p:cxnSp>
          <p:nvCxnSpPr>
            <p:cNvPr id="46" name="直接箭头连接符 45"/>
            <p:cNvCxnSpPr/>
            <p:nvPr/>
          </p:nvCxnSpPr>
          <p:spPr>
            <a:xfrm>
              <a:off x="1271296" y="5632549"/>
              <a:ext cx="22777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/>
            <p:nvPr/>
          </p:nvSpPr>
          <p:spPr>
            <a:xfrm>
              <a:off x="1784859" y="5202316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返回应用层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789319" y="5183842"/>
            <a:ext cx="2313763" cy="430233"/>
            <a:chOff x="1271296" y="5202316"/>
            <a:chExt cx="2313763" cy="430233"/>
          </a:xfrm>
        </p:grpSpPr>
        <p:cxnSp>
          <p:nvCxnSpPr>
            <p:cNvPr id="51" name="直接箭头连接符 50"/>
            <p:cNvCxnSpPr/>
            <p:nvPr/>
          </p:nvCxnSpPr>
          <p:spPr>
            <a:xfrm>
              <a:off x="1271296" y="5632549"/>
              <a:ext cx="22777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/>
          </p:nvSpPr>
          <p:spPr>
            <a:xfrm>
              <a:off x="1784859" y="5202316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更新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Map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1989119" y="19489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加锁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2206493" y="575470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加锁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286437" y="575477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加锁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04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696" y="5877542"/>
            <a:ext cx="1322472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05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696" y="4409217"/>
            <a:ext cx="1322472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05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696" y="2938866"/>
            <a:ext cx="1322472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05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696" y="1468515"/>
            <a:ext cx="1322472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05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696" y="194"/>
            <a:ext cx="1322472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05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2472332" y="5877542"/>
            <a:ext cx="385721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05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2472332" y="4409217"/>
            <a:ext cx="385721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05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2472332" y="2938866"/>
            <a:ext cx="385721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05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2472332" y="1468515"/>
            <a:ext cx="385721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05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2472332" y="194"/>
            <a:ext cx="385721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05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323462" y="424"/>
            <a:ext cx="4794902" cy="871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62" dirty="0" smtClean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Binder</a:t>
            </a:r>
            <a:r>
              <a:rPr lang="zh-CN" altLang="en-US" sz="5062" dirty="0" smtClean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专享活动</a:t>
            </a:r>
            <a:endParaRPr lang="zh-CN" altLang="en-US" sz="5062" dirty="0">
              <a:solidFill>
                <a:srgbClr val="EB5F5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73612" y="5115681"/>
            <a:ext cx="3207929" cy="384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98" dirty="0"/>
              <a:t>雪儿老师的</a:t>
            </a:r>
            <a:r>
              <a:rPr lang="en-US" altLang="zh-CN" sz="1898" dirty="0"/>
              <a:t>QQ</a:t>
            </a:r>
            <a:r>
              <a:rPr lang="zh-CN" altLang="en-US" sz="1898" dirty="0"/>
              <a:t>：</a:t>
            </a:r>
            <a:r>
              <a:rPr lang="en-US" altLang="zh-CN" sz="1898" dirty="0"/>
              <a:t>1979846055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39" y="871753"/>
            <a:ext cx="3932066" cy="589532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13" y="2048197"/>
            <a:ext cx="31337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9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696" y="5877542"/>
            <a:ext cx="1322472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696" y="4409217"/>
            <a:ext cx="1322472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696" y="2938866"/>
            <a:ext cx="1322472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696" y="1468515"/>
            <a:ext cx="1322472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696" y="194"/>
            <a:ext cx="1322472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2472332" y="5877542"/>
            <a:ext cx="385721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2472332" y="4409217"/>
            <a:ext cx="385721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2472332" y="2938866"/>
            <a:ext cx="385721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2472332" y="1468515"/>
            <a:ext cx="385721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2472332" y="194"/>
            <a:ext cx="385721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323462" y="424"/>
            <a:ext cx="2781531" cy="87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最新活动</a:t>
            </a:r>
          </a:p>
        </p:txBody>
      </p:sp>
      <p:pic>
        <p:nvPicPr>
          <p:cNvPr id="2" name="图片 1" descr="$`C@495R[`SALF7$45SCQP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686" y="1243741"/>
            <a:ext cx="2709420" cy="361345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73612" y="5115681"/>
            <a:ext cx="3207929" cy="384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98"/>
              <a:t>雪儿老师的</a:t>
            </a:r>
            <a:r>
              <a:rPr lang="en-US" altLang="zh-CN" sz="1898"/>
              <a:t>QQ</a:t>
            </a:r>
            <a:r>
              <a:rPr lang="zh-CN" altLang="en-US" sz="1898"/>
              <a:t>：</a:t>
            </a:r>
            <a:r>
              <a:rPr lang="en-US" altLang="zh-CN" sz="1898"/>
              <a:t>1979846055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71" y="-197"/>
            <a:ext cx="5424488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09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69925" y="2551630"/>
            <a:ext cx="1080120" cy="360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River</a:t>
            </a:r>
            <a:r>
              <a:rPr lang="zh-CN" altLang="en-US" sz="1600" dirty="0" smtClean="0">
                <a:solidFill>
                  <a:srgbClr val="E8DE41"/>
                </a:solidFill>
              </a:rPr>
              <a:t>老师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Binder</a:t>
            </a:r>
            <a:r>
              <a:rPr lang="zh-CN" altLang="en-US" dirty="0"/>
              <a:t>客户端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24719" y="2320181"/>
            <a:ext cx="3384376" cy="4220003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内容占位符 2"/>
          <p:cNvSpPr txBox="1"/>
          <p:nvPr/>
        </p:nvSpPr>
        <p:spPr>
          <a:xfrm>
            <a:off x="4629175" y="1111805"/>
            <a:ext cx="9891393" cy="687013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River</a:t>
            </a:r>
            <a:r>
              <a:rPr lang="zh-CN" altLang="en-US" sz="1600" dirty="0" smtClean="0">
                <a:solidFill>
                  <a:srgbClr val="E8DE41"/>
                </a:solidFill>
              </a:rPr>
              <a:t>老师没有什么资源，每次找技师都要喊我。我刚好有一个哥们专门做场子的。</a:t>
            </a:r>
            <a:endParaRPr lang="en-US" altLang="zh-CN" sz="1600" dirty="0" smtClean="0">
              <a:solidFill>
                <a:srgbClr val="E8DE41"/>
              </a:solidFill>
            </a:endParaRPr>
          </a:p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E8DE41"/>
                </a:solidFill>
              </a:rPr>
              <a:t>什么</a:t>
            </a:r>
            <a:r>
              <a:rPr lang="zh-CN" altLang="en-US" sz="1600" dirty="0" smtClean="0">
                <a:solidFill>
                  <a:srgbClr val="E8DE41"/>
                </a:solidFill>
              </a:rPr>
              <a:t>海</a:t>
            </a:r>
            <a:r>
              <a:rPr lang="zh-CN" altLang="en-US" sz="1600" dirty="0">
                <a:solidFill>
                  <a:srgbClr val="E8DE41"/>
                </a:solidFill>
              </a:rPr>
              <a:t>天</a:t>
            </a:r>
            <a:r>
              <a:rPr lang="zh-CN" altLang="en-US" sz="1600" dirty="0" smtClean="0">
                <a:solidFill>
                  <a:srgbClr val="E8DE41"/>
                </a:solidFill>
              </a:rPr>
              <a:t>盛筵都做过，只不过在北京。偶然有次机会来到了长沙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228378" y="3199702"/>
            <a:ext cx="1548174" cy="2088232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2"/>
          <p:cNvSpPr txBox="1"/>
          <p:nvPr/>
        </p:nvSpPr>
        <p:spPr>
          <a:xfrm>
            <a:off x="2326109" y="3343718"/>
            <a:ext cx="1297592" cy="432531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David</a:t>
            </a:r>
            <a:r>
              <a:rPr lang="zh-CN" altLang="en-US" sz="1600" dirty="0" smtClean="0">
                <a:solidFill>
                  <a:srgbClr val="E8DE41"/>
                </a:solidFill>
              </a:rPr>
              <a:t>老师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331868" y="3306381"/>
            <a:ext cx="1217200" cy="448711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326109" y="4138168"/>
            <a:ext cx="1297592" cy="508279"/>
            <a:chOff x="2324919" y="3402663"/>
            <a:chExt cx="1297592" cy="508279"/>
          </a:xfrm>
        </p:grpSpPr>
        <p:sp>
          <p:nvSpPr>
            <p:cNvPr id="12" name="内容占位符 2"/>
            <p:cNvSpPr txBox="1"/>
            <p:nvPr/>
          </p:nvSpPr>
          <p:spPr>
            <a:xfrm>
              <a:off x="2324919" y="3478411"/>
              <a:ext cx="1297592" cy="432531"/>
            </a:xfrm>
            <a:prstGeom prst="rect">
              <a:avLst/>
            </a:prstGeom>
          </p:spPr>
          <p:txBody>
            <a:bodyPr/>
            <a:lstStyle>
              <a:lvl1pPr marL="431800" indent="-431800" algn="l" defTabSz="1727835" rtl="0" eaLnBrk="1" latinLnBrk="0" hangingPunct="1">
                <a:lnSpc>
                  <a:spcPct val="90000"/>
                </a:lnSpc>
                <a:spcBef>
                  <a:spcPts val="1890"/>
                </a:spcBef>
                <a:buFont typeface="Arial" panose="020B0604020202020204" pitchFamily="34" charset="0"/>
                <a:buChar char="•"/>
                <a:defRPr sz="52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960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45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596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7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02387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881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517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6159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795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4377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zh-CN" altLang="en-US" sz="1600" dirty="0" smtClean="0">
                  <a:solidFill>
                    <a:srgbClr val="E8DE41"/>
                  </a:solidFill>
                </a:rPr>
                <a:t>      哥们</a:t>
              </a:r>
              <a:endParaRPr lang="en-US" altLang="zh-CN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2330678" y="3402663"/>
              <a:ext cx="1217200" cy="448711"/>
            </a:xfrm>
            <a:prstGeom prst="roundRect">
              <a:avLst>
                <a:gd name="adj" fmla="val 64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内容占位符 2"/>
          <p:cNvSpPr txBox="1"/>
          <p:nvPr/>
        </p:nvSpPr>
        <p:spPr>
          <a:xfrm>
            <a:off x="5243028" y="2597067"/>
            <a:ext cx="1438970" cy="36638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err="1" smtClean="0">
                <a:solidFill>
                  <a:srgbClr val="E8DE41"/>
                </a:solidFill>
              </a:rPr>
              <a:t>AidlInterfacce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277247" y="2442427"/>
            <a:ext cx="3384376" cy="4220003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6980906" y="3321948"/>
            <a:ext cx="1548174" cy="2088232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内容占位符 2"/>
          <p:cNvSpPr txBox="1"/>
          <p:nvPr/>
        </p:nvSpPr>
        <p:spPr>
          <a:xfrm>
            <a:off x="7078637" y="3465964"/>
            <a:ext cx="1297592" cy="432531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Proxy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084396" y="3428627"/>
            <a:ext cx="1217200" cy="448711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7078637" y="4260414"/>
            <a:ext cx="1297592" cy="508279"/>
            <a:chOff x="2324919" y="3402663"/>
            <a:chExt cx="1297592" cy="508279"/>
          </a:xfrm>
        </p:grpSpPr>
        <p:sp>
          <p:nvSpPr>
            <p:cNvPr id="21" name="内容占位符 2"/>
            <p:cNvSpPr txBox="1"/>
            <p:nvPr/>
          </p:nvSpPr>
          <p:spPr>
            <a:xfrm>
              <a:off x="2324919" y="3478411"/>
              <a:ext cx="1297592" cy="432531"/>
            </a:xfrm>
            <a:prstGeom prst="rect">
              <a:avLst/>
            </a:prstGeom>
          </p:spPr>
          <p:txBody>
            <a:bodyPr/>
            <a:lstStyle>
              <a:lvl1pPr marL="431800" indent="-431800" algn="l" defTabSz="1727835" rtl="0" eaLnBrk="1" latinLnBrk="0" hangingPunct="1">
                <a:lnSpc>
                  <a:spcPct val="90000"/>
                </a:lnSpc>
                <a:spcBef>
                  <a:spcPts val="1890"/>
                </a:spcBef>
                <a:buFont typeface="Arial" panose="020B0604020202020204" pitchFamily="34" charset="0"/>
                <a:buChar char="•"/>
                <a:defRPr sz="52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960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45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596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7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02387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881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517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6159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795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4377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altLang="zh-CN" sz="1600" dirty="0" err="1" smtClean="0">
                  <a:solidFill>
                    <a:srgbClr val="E8DE41"/>
                  </a:solidFill>
                </a:rPr>
                <a:t>BinderProxy</a:t>
              </a:r>
              <a:endParaRPr lang="en-US" altLang="zh-CN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2330678" y="3402663"/>
              <a:ext cx="1217200" cy="448711"/>
            </a:xfrm>
            <a:prstGeom prst="roundRect">
              <a:avLst>
                <a:gd name="adj" fmla="val 64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3" name="直接箭头连接符 22"/>
          <p:cNvCxnSpPr>
            <a:stCxn id="19" idx="2"/>
            <a:endCxn id="22" idx="0"/>
          </p:cNvCxnSpPr>
          <p:nvPr/>
        </p:nvCxnSpPr>
        <p:spPr>
          <a:xfrm>
            <a:off x="7692996" y="3877338"/>
            <a:ext cx="0" cy="383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2900983" y="3749425"/>
            <a:ext cx="0" cy="383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1532831" y="2816626"/>
            <a:ext cx="793278" cy="527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6285359" y="2920204"/>
            <a:ext cx="793278" cy="527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19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7" grpId="0"/>
      <p:bldP spid="7" grpId="1"/>
      <p:bldP spid="10" grpId="0"/>
      <p:bldP spid="10" grpId="1"/>
      <p:bldP spid="14" grpId="0"/>
      <p:bldP spid="14" grpId="1"/>
      <p:bldP spid="18" grpId="0"/>
      <p:bldP spid="18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696" y="5877542"/>
            <a:ext cx="1322472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696" y="4409217"/>
            <a:ext cx="1322472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696" y="2938866"/>
            <a:ext cx="1322472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696" y="1468515"/>
            <a:ext cx="1322472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696" y="194"/>
            <a:ext cx="1322472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2472332" y="5877542"/>
            <a:ext cx="385721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2472332" y="4409217"/>
            <a:ext cx="385721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2472332" y="2938866"/>
            <a:ext cx="385721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2472332" y="1468515"/>
            <a:ext cx="385721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2472332" y="194"/>
            <a:ext cx="385721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pPr defTabSz="964364">
              <a:defRPr/>
            </a:pPr>
            <a:endParaRPr lang="zh-CN" altLang="en-US" sz="18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323463" y="424"/>
            <a:ext cx="4079963" cy="87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课程配套服务</a:t>
            </a:r>
          </a:p>
        </p:txBody>
      </p:sp>
      <p:sp>
        <p:nvSpPr>
          <p:cNvPr id="157" name="ïśľîḍè"/>
          <p:cNvSpPr txBox="1"/>
          <p:nvPr/>
        </p:nvSpPr>
        <p:spPr>
          <a:xfrm>
            <a:off x="2217252" y="1838394"/>
            <a:ext cx="1895121" cy="7640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6430" tIns="48215" rIns="96430" bIns="48215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531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8" name="íṥlîḍe"/>
          <p:cNvSpPr txBox="1"/>
          <p:nvPr/>
        </p:nvSpPr>
        <p:spPr>
          <a:xfrm>
            <a:off x="2217252" y="1311377"/>
            <a:ext cx="1895121" cy="5270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6430" tIns="48215" rIns="96430" bIns="48215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846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846">
                <a:latin typeface="黑体" panose="02010609060101010101" charset="-122"/>
                <a:ea typeface="黑体" panose="02010609060101010101" charset="-122"/>
              </a:rPr>
              <a:t>答疑服务</a:t>
            </a:r>
            <a:endParaRPr lang="zh-CN" altLang="en-US" sz="1846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17251" y="1885269"/>
            <a:ext cx="1854942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7">
                <a:latin typeface="微软雅黑" panose="020B0503020204020204" pitchFamily="34" charset="-122"/>
                <a:ea typeface="微软雅黑" panose="020B0503020204020204" pitchFamily="34" charset="-122"/>
              </a:rPr>
              <a:t>专门的答疑老师替学员解答问题</a:t>
            </a:r>
          </a:p>
        </p:txBody>
      </p:sp>
      <p:sp>
        <p:nvSpPr>
          <p:cNvPr id="6" name="ïśľîḍè"/>
          <p:cNvSpPr txBox="1"/>
          <p:nvPr/>
        </p:nvSpPr>
        <p:spPr>
          <a:xfrm>
            <a:off x="4618631" y="1838394"/>
            <a:ext cx="1895121" cy="7640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6430" tIns="48215" rIns="96430" bIns="48215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531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íṥlîḍe"/>
          <p:cNvSpPr txBox="1"/>
          <p:nvPr/>
        </p:nvSpPr>
        <p:spPr>
          <a:xfrm>
            <a:off x="4618631" y="1311377"/>
            <a:ext cx="1895121" cy="5270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6430" tIns="48215" rIns="96430" bIns="48215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846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846">
                <a:latin typeface="黑体" panose="02010609060101010101" charset="-122"/>
                <a:ea typeface="黑体" panose="02010609060101010101" charset="-122"/>
              </a:rPr>
              <a:t>学习计划</a:t>
            </a:r>
            <a:endParaRPr lang="zh-CN" altLang="en-US" sz="1846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18630" y="1885269"/>
            <a:ext cx="1854942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77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1V1</a:t>
            </a:r>
            <a:r>
              <a:rPr lang="zh-CN" altLang="en-US" sz="1477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为你定制专属的学习计划</a:t>
            </a:r>
          </a:p>
        </p:txBody>
      </p:sp>
      <p:sp>
        <p:nvSpPr>
          <p:cNvPr id="9" name="ïśľîḍè"/>
          <p:cNvSpPr txBox="1"/>
          <p:nvPr/>
        </p:nvSpPr>
        <p:spPr>
          <a:xfrm>
            <a:off x="6945678" y="1838394"/>
            <a:ext cx="1895121" cy="7640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6430" tIns="48215" rIns="96430" bIns="48215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531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íṥlîḍe"/>
          <p:cNvSpPr txBox="1"/>
          <p:nvPr/>
        </p:nvSpPr>
        <p:spPr>
          <a:xfrm>
            <a:off x="6945678" y="1311377"/>
            <a:ext cx="1895121" cy="5270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6430" tIns="48215" rIns="96430" bIns="48215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846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846">
                <a:latin typeface="黑体" panose="02010609060101010101" charset="-122"/>
                <a:ea typeface="黑体" panose="02010609060101010101" charset="-122"/>
              </a:rPr>
              <a:t>考核与作业</a:t>
            </a:r>
            <a:endParaRPr lang="zh-CN" altLang="en-US" sz="1846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45678" y="1885269"/>
            <a:ext cx="1854942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7">
                <a:latin typeface="微软雅黑" panose="020B0503020204020204" pitchFamily="34" charset="-122"/>
                <a:ea typeface="微软雅黑" panose="020B0503020204020204" pitchFamily="34" charset="-122"/>
              </a:rPr>
              <a:t>考核与作业意义在于理论与实践并行</a:t>
            </a:r>
            <a:endParaRPr lang="en-US" altLang="zh-CN" sz="1477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ïśľîḍè"/>
          <p:cNvSpPr txBox="1"/>
          <p:nvPr/>
        </p:nvSpPr>
        <p:spPr>
          <a:xfrm>
            <a:off x="9532551" y="1838394"/>
            <a:ext cx="1895121" cy="7640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6430" tIns="48215" rIns="96430" bIns="48215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531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íṥlîḍe"/>
          <p:cNvSpPr txBox="1"/>
          <p:nvPr/>
        </p:nvSpPr>
        <p:spPr>
          <a:xfrm>
            <a:off x="9532551" y="1311377"/>
            <a:ext cx="1895121" cy="5270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6430" tIns="48215" rIns="96430" bIns="48215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846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846">
                <a:latin typeface="黑体" panose="02010609060101010101" charset="-122"/>
                <a:ea typeface="黑体" panose="02010609060101010101" charset="-122"/>
              </a:rPr>
              <a:t>专属班级</a:t>
            </a:r>
            <a:endParaRPr lang="zh-CN" altLang="en-US" sz="1846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532551" y="1885269"/>
            <a:ext cx="1854942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7">
                <a:latin typeface="微软雅黑" panose="020B0503020204020204" pitchFamily="34" charset="-122"/>
                <a:ea typeface="微软雅黑" panose="020B0503020204020204" pitchFamily="34" charset="-122"/>
              </a:rPr>
              <a:t>专属班级打开你的人际交流圈</a:t>
            </a:r>
          </a:p>
        </p:txBody>
      </p:sp>
      <p:sp>
        <p:nvSpPr>
          <p:cNvPr id="16" name="ïśľîḍè"/>
          <p:cNvSpPr txBox="1"/>
          <p:nvPr/>
        </p:nvSpPr>
        <p:spPr>
          <a:xfrm>
            <a:off x="2217252" y="3659853"/>
            <a:ext cx="1895121" cy="7640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6430" tIns="48215" rIns="96430" bIns="48215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531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íṥlîḍe"/>
          <p:cNvSpPr txBox="1"/>
          <p:nvPr/>
        </p:nvSpPr>
        <p:spPr>
          <a:xfrm>
            <a:off x="2217252" y="3132836"/>
            <a:ext cx="1895121" cy="5270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6430" tIns="48215" rIns="96430" bIns="48215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846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846">
                <a:latin typeface="黑体" panose="02010609060101010101" charset="-122"/>
                <a:ea typeface="黑体" panose="02010609060101010101" charset="-122"/>
              </a:rPr>
              <a:t>新技术分享</a:t>
            </a:r>
            <a:endParaRPr lang="zh-CN" altLang="en-US" sz="1846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17251" y="3671907"/>
            <a:ext cx="1854942" cy="774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7">
                <a:latin typeface="微软雅黑" panose="020B0503020204020204" pitchFamily="34" charset="-122"/>
                <a:ea typeface="微软雅黑" panose="020B0503020204020204" pitchFamily="34" charset="-122"/>
              </a:rPr>
              <a:t>时刻关注国际市场新技术的动态，分享给学员</a:t>
            </a:r>
            <a:endParaRPr lang="en-US" altLang="zh-CN" sz="1477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ïśľîḍè"/>
          <p:cNvSpPr txBox="1"/>
          <p:nvPr/>
        </p:nvSpPr>
        <p:spPr>
          <a:xfrm>
            <a:off x="4618631" y="3659853"/>
            <a:ext cx="1895121" cy="7640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6430" tIns="48215" rIns="96430" bIns="48215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531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íṥlîḍe"/>
          <p:cNvSpPr txBox="1"/>
          <p:nvPr/>
        </p:nvSpPr>
        <p:spPr>
          <a:xfrm>
            <a:off x="4618631" y="3144889"/>
            <a:ext cx="1895121" cy="5270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6430" tIns="48215" rIns="96430" bIns="48215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846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846">
                <a:latin typeface="黑体" panose="02010609060101010101" charset="-122"/>
                <a:ea typeface="黑体" panose="02010609060101010101" charset="-122"/>
              </a:rPr>
              <a:t>就业指导</a:t>
            </a:r>
            <a:endParaRPr lang="zh-CN" altLang="en-US" sz="1846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618630" y="3663202"/>
            <a:ext cx="1854942" cy="774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7">
                <a:latin typeface="微软雅黑" panose="020B0503020204020204" pitchFamily="34" charset="-122"/>
                <a:ea typeface="微软雅黑" panose="020B0503020204020204" pitchFamily="34" charset="-122"/>
              </a:rPr>
              <a:t>简历指导和面试指导并行，让你的岗位不侮辱你的能力</a:t>
            </a:r>
          </a:p>
        </p:txBody>
      </p:sp>
      <p:sp>
        <p:nvSpPr>
          <p:cNvPr id="22" name="ïśľîḍè"/>
          <p:cNvSpPr txBox="1"/>
          <p:nvPr/>
        </p:nvSpPr>
        <p:spPr>
          <a:xfrm>
            <a:off x="6945678" y="3659853"/>
            <a:ext cx="1895121" cy="7640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6430" tIns="48215" rIns="96430" bIns="48215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531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íṥlîḍe"/>
          <p:cNvSpPr txBox="1"/>
          <p:nvPr/>
        </p:nvSpPr>
        <p:spPr>
          <a:xfrm>
            <a:off x="6945678" y="3132836"/>
            <a:ext cx="1895121" cy="5270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6430" tIns="48215" rIns="96430" bIns="48215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846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846">
                <a:latin typeface="黑体" panose="02010609060101010101" charset="-122"/>
                <a:ea typeface="黑体" panose="02010609060101010101" charset="-122"/>
              </a:rPr>
              <a:t>企业内推</a:t>
            </a:r>
            <a:endParaRPr lang="zh-CN" altLang="en-US" sz="1846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45678" y="3706729"/>
            <a:ext cx="1854942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7">
                <a:latin typeface="微软雅黑" panose="020B0503020204020204" pitchFamily="34" charset="-122"/>
                <a:ea typeface="微软雅黑" panose="020B0503020204020204" pitchFamily="34" charset="-122"/>
              </a:rPr>
              <a:t>众多一线企业的内推岗位等你拿</a:t>
            </a:r>
          </a:p>
        </p:txBody>
      </p:sp>
      <p:sp>
        <p:nvSpPr>
          <p:cNvPr id="25" name="ïśľîḍè"/>
          <p:cNvSpPr txBox="1"/>
          <p:nvPr/>
        </p:nvSpPr>
        <p:spPr>
          <a:xfrm>
            <a:off x="9532551" y="3659853"/>
            <a:ext cx="1895121" cy="7640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6430" tIns="48215" rIns="96430" bIns="48215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531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íṥlîḍe"/>
          <p:cNvSpPr txBox="1"/>
          <p:nvPr/>
        </p:nvSpPr>
        <p:spPr>
          <a:xfrm>
            <a:off x="9532551" y="3132836"/>
            <a:ext cx="1895121" cy="5270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6430" tIns="48215" rIns="96430" bIns="48215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846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846">
                <a:latin typeface="黑体" panose="02010609060101010101" charset="-122"/>
                <a:ea typeface="黑体" panose="02010609060101010101" charset="-122"/>
              </a:rPr>
              <a:t>升级更新</a:t>
            </a:r>
            <a:endParaRPr lang="zh-CN" altLang="en-US" sz="1846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532551" y="3706729"/>
            <a:ext cx="1854942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7">
                <a:latin typeface="微软雅黑" panose="020B0503020204020204" pitchFamily="34" charset="-122"/>
                <a:ea typeface="微软雅黑" panose="020B0503020204020204" pitchFamily="34" charset="-122"/>
              </a:rPr>
              <a:t>最新技术一直免费学</a:t>
            </a:r>
          </a:p>
        </p:txBody>
      </p:sp>
      <p:sp>
        <p:nvSpPr>
          <p:cNvPr id="28" name="ïśľîḍè"/>
          <p:cNvSpPr txBox="1"/>
          <p:nvPr/>
        </p:nvSpPr>
        <p:spPr>
          <a:xfrm>
            <a:off x="2217252" y="5454526"/>
            <a:ext cx="1895121" cy="7640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6430" tIns="48215" rIns="96430" bIns="48215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531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íṥlîḍe"/>
          <p:cNvSpPr txBox="1"/>
          <p:nvPr/>
        </p:nvSpPr>
        <p:spPr>
          <a:xfrm>
            <a:off x="2217252" y="4927508"/>
            <a:ext cx="1895121" cy="5270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6430" tIns="48215" rIns="96430" bIns="48215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846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846">
                <a:latin typeface="黑体" panose="02010609060101010101" charset="-122"/>
                <a:ea typeface="黑体" panose="02010609060101010101" charset="-122"/>
              </a:rPr>
              <a:t>钱程无忧</a:t>
            </a:r>
            <a:endParaRPr lang="zh-CN" altLang="en-US" sz="1846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217251" y="5501401"/>
            <a:ext cx="1854942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77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Toppro</a:t>
            </a:r>
            <a:r>
              <a:rPr lang="zh-CN" altLang="en-US" sz="1477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优先权，告别死工资</a:t>
            </a:r>
          </a:p>
        </p:txBody>
      </p:sp>
      <p:sp>
        <p:nvSpPr>
          <p:cNvPr id="31" name="ïśľîḍè"/>
          <p:cNvSpPr txBox="1"/>
          <p:nvPr/>
        </p:nvSpPr>
        <p:spPr>
          <a:xfrm>
            <a:off x="4618631" y="5454526"/>
            <a:ext cx="1895121" cy="7640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96430" tIns="48215" rIns="96430" bIns="48215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531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íṥlîḍe"/>
          <p:cNvSpPr txBox="1"/>
          <p:nvPr/>
        </p:nvSpPr>
        <p:spPr>
          <a:xfrm>
            <a:off x="4618631" y="4927508"/>
            <a:ext cx="1895121" cy="5270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6430" tIns="48215" rIns="96430" bIns="48215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1846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1846">
                <a:latin typeface="黑体" panose="02010609060101010101" charset="-122"/>
                <a:ea typeface="黑体" panose="02010609060101010101" charset="-122"/>
              </a:rPr>
              <a:t>涨薪无忧</a:t>
            </a:r>
            <a:endParaRPr lang="zh-CN" altLang="en-US" sz="1846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618630" y="5466580"/>
            <a:ext cx="1854942" cy="774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7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毕业不满三年的学员学完课程不涨</a:t>
            </a:r>
            <a:r>
              <a:rPr lang="en-US" altLang="zh-CN" sz="1477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5K</a:t>
            </a:r>
            <a:r>
              <a:rPr lang="zh-CN" altLang="en-US" sz="1477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，全额退款</a:t>
            </a:r>
          </a:p>
        </p:txBody>
      </p:sp>
    </p:spTree>
    <p:extLst>
      <p:ext uri="{BB962C8B-B14F-4D97-AF65-F5344CB8AC3E}">
        <p14:creationId xmlns:p14="http://schemas.microsoft.com/office/powerpoint/2010/main" val="332548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97" y="194"/>
            <a:ext cx="2414188" cy="247963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605705" y="194"/>
            <a:ext cx="2414188" cy="247963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5236736" y="194"/>
            <a:ext cx="2385276" cy="247963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838854" y="194"/>
            <a:ext cx="2414188" cy="247963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0443865" y="194"/>
            <a:ext cx="2414188" cy="247963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0443864" y="6566631"/>
            <a:ext cx="2414188" cy="66582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838853" y="6566631"/>
            <a:ext cx="2414188" cy="66582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5236735" y="6566631"/>
            <a:ext cx="2385276" cy="66582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605704" y="6566631"/>
            <a:ext cx="2414188" cy="66582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96" y="6566631"/>
            <a:ext cx="2414188" cy="66582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0443951" y="6191145"/>
            <a:ext cx="2211197" cy="30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6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16968" y="248196"/>
            <a:ext cx="4864280" cy="87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 </a:t>
            </a:r>
            <a:r>
              <a:rPr lang="zh-CN" altLang="en-US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en-US" altLang="zh-CN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025" y="1443968"/>
            <a:ext cx="5232676" cy="4247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700" y="1443968"/>
            <a:ext cx="3144695" cy="4247615"/>
          </a:xfrm>
          <a:prstGeom prst="rect">
            <a:avLst/>
          </a:prstGeom>
        </p:spPr>
      </p:pic>
      <p:sp>
        <p:nvSpPr>
          <p:cNvPr id="6" name="FLYING IMPRESSION FID FEIZHAO    qq:1964271550"/>
          <p:cNvSpPr txBox="1"/>
          <p:nvPr/>
        </p:nvSpPr>
        <p:spPr>
          <a:xfrm>
            <a:off x="9649741" y="5049385"/>
            <a:ext cx="2829957" cy="7255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注：贝塞尔曲线，动画，布局原理不仅仅只是</a:t>
            </a:r>
            <a:r>
              <a:rPr lang="en-US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上可以使用，其他语言在实现这些效果时大同小异；</a:t>
            </a:r>
          </a:p>
        </p:txBody>
      </p:sp>
      <p:sp>
        <p:nvSpPr>
          <p:cNvPr id="7" name="矩形 6"/>
          <p:cNvSpPr/>
          <p:nvPr/>
        </p:nvSpPr>
        <p:spPr>
          <a:xfrm>
            <a:off x="9573400" y="1443968"/>
            <a:ext cx="3000050" cy="2201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898"/>
          </a:p>
        </p:txBody>
      </p:sp>
      <p:sp>
        <p:nvSpPr>
          <p:cNvPr id="18" name="FLYING IMPRESSION FID FEIZHAO    qq:1964271550"/>
          <p:cNvSpPr txBox="1"/>
          <p:nvPr/>
        </p:nvSpPr>
        <p:spPr>
          <a:xfrm>
            <a:off x="9649741" y="1612051"/>
            <a:ext cx="2829957" cy="186480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UI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en-US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绘制流程    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：事件分发机制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Paint/</a:t>
            </a:r>
            <a:r>
              <a:rPr lang="zh-CN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贝塞尔曲线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：动画源码，进阶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：屏幕适配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：项目实战</a:t>
            </a:r>
          </a:p>
        </p:txBody>
      </p:sp>
    </p:spTree>
    <p:extLst>
      <p:ext uri="{BB962C8B-B14F-4D97-AF65-F5344CB8AC3E}">
        <p14:creationId xmlns:p14="http://schemas.microsoft.com/office/powerpoint/2010/main" val="379886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6" grpId="0" bldLvl="0" animBg="1"/>
      <p:bldP spid="18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97" y="194"/>
            <a:ext cx="2414188" cy="247963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605705" y="194"/>
            <a:ext cx="2414188" cy="247963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5236736" y="194"/>
            <a:ext cx="2385276" cy="247963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838854" y="194"/>
            <a:ext cx="2414188" cy="247963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0443865" y="194"/>
            <a:ext cx="2414188" cy="247963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0443864" y="6566631"/>
            <a:ext cx="2414188" cy="66582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838853" y="6566631"/>
            <a:ext cx="2414188" cy="66582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5236735" y="6566631"/>
            <a:ext cx="2385276" cy="66582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605704" y="6566631"/>
            <a:ext cx="2414188" cy="66582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96" y="6566631"/>
            <a:ext cx="2414188" cy="66582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0443951" y="6191145"/>
            <a:ext cx="2211197" cy="30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6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FLYING IMPRESSION FID FEIZHAO    qq:19642715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137" y="-1068946"/>
            <a:ext cx="642868" cy="642868"/>
          </a:xfrm>
          <a:prstGeom prst="rect">
            <a:avLst/>
          </a:prstGeom>
        </p:spPr>
      </p:pic>
      <p:sp>
        <p:nvSpPr>
          <p:cNvPr id="51" name="FLYING IMPRESSION FID FEIZHAO    qq:1964271550"/>
          <p:cNvSpPr txBox="1"/>
          <p:nvPr/>
        </p:nvSpPr>
        <p:spPr>
          <a:xfrm>
            <a:off x="16968" y="248196"/>
            <a:ext cx="6137065" cy="87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 </a:t>
            </a:r>
            <a:r>
              <a:rPr lang="zh-CN" altLang="en-US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高级架构师</a:t>
            </a:r>
            <a:endParaRPr lang="en-US" altLang="zh-CN" sz="5063" dirty="0">
              <a:solidFill>
                <a:srgbClr val="EB5F5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9771618" y="5258317"/>
            <a:ext cx="2829957" cy="5145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注：架构不管在哪门语言都是需要的，架构不单单是代码，更是思路；</a:t>
            </a:r>
          </a:p>
        </p:txBody>
      </p:sp>
      <p:sp>
        <p:nvSpPr>
          <p:cNvPr id="7" name="矩形 6"/>
          <p:cNvSpPr/>
          <p:nvPr/>
        </p:nvSpPr>
        <p:spPr>
          <a:xfrm>
            <a:off x="9669161" y="1443969"/>
            <a:ext cx="3000050" cy="18395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898"/>
          </a:p>
        </p:txBody>
      </p:sp>
      <p:sp>
        <p:nvSpPr>
          <p:cNvPr id="18" name="FLYING IMPRESSION FID FEIZHAO    qq:1964271550"/>
          <p:cNvSpPr txBox="1"/>
          <p:nvPr/>
        </p:nvSpPr>
        <p:spPr>
          <a:xfrm>
            <a:off x="9754207" y="1611382"/>
            <a:ext cx="2829957" cy="1358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架构概述</a:t>
            </a:r>
            <a:endParaRPr lang="en-US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：设计原则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Framework/</a:t>
            </a:r>
            <a:r>
              <a:rPr lang="zh-CN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启动等源码分析</a:t>
            </a:r>
            <a:endParaRPr lang="zh-CN" altLang="en-US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Google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最新推出的组件</a:t>
            </a:r>
            <a:endParaRPr lang="zh-CN" altLang="zh-CN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：常见第三方框架分析手写</a:t>
            </a:r>
            <a:endParaRPr lang="zh-CN" altLang="zh-CN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055" y="1443968"/>
            <a:ext cx="5524645" cy="42476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8701" y="1443968"/>
            <a:ext cx="3375725" cy="170962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8701" y="3152925"/>
            <a:ext cx="3375725" cy="25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6" grpId="0" bldLvl="0" animBg="1"/>
      <p:bldP spid="18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97" y="194"/>
            <a:ext cx="2414188" cy="247963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605705" y="194"/>
            <a:ext cx="2414188" cy="247963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5236736" y="194"/>
            <a:ext cx="2385276" cy="247963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838854" y="194"/>
            <a:ext cx="2414188" cy="247963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0443865" y="194"/>
            <a:ext cx="2414188" cy="247963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0443864" y="6566631"/>
            <a:ext cx="2414188" cy="66582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838853" y="6566631"/>
            <a:ext cx="2414188" cy="66582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5236735" y="6566631"/>
            <a:ext cx="2385276" cy="66582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605704" y="6566631"/>
            <a:ext cx="2414188" cy="66582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96" y="6566631"/>
            <a:ext cx="2414188" cy="66582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0443951" y="6191145"/>
            <a:ext cx="2211197" cy="30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6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FLYING IMPRESSION FID FEIZHAO    qq:19642715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137" y="-1068946"/>
            <a:ext cx="642868" cy="642868"/>
          </a:xfrm>
          <a:prstGeom prst="rect">
            <a:avLst/>
          </a:prstGeom>
        </p:spPr>
      </p:pic>
      <p:sp>
        <p:nvSpPr>
          <p:cNvPr id="51" name="FLYING IMPRESSION FID FEIZHAO    qq:1964271550"/>
          <p:cNvSpPr txBox="1"/>
          <p:nvPr/>
        </p:nvSpPr>
        <p:spPr>
          <a:xfrm>
            <a:off x="16967" y="248196"/>
            <a:ext cx="6922536" cy="87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NDK</a:t>
            </a:r>
            <a:r>
              <a:rPr lang="zh-CN" altLang="en-US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深层进阶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9754207" y="4837774"/>
            <a:ext cx="2829957" cy="9366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</a:t>
            </a:r>
            <a:r>
              <a:rPr lang="en-US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4G</a:t>
            </a: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时代出来了抖音等大量音视频应用，</a:t>
            </a:r>
            <a:r>
              <a:rPr lang="en-US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时代必然会涌现更多的需要大数据量的应用，</a:t>
            </a:r>
            <a:r>
              <a:rPr lang="en-US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NDK</a:t>
            </a: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的学习迫在眉睫；而</a:t>
            </a:r>
            <a:r>
              <a:rPr lang="en-US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C/C+</a:t>
            </a: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语言也将成为加密</a:t>
            </a:r>
            <a:r>
              <a:rPr lang="en-US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防反编译的趋势；</a:t>
            </a:r>
          </a:p>
        </p:txBody>
      </p:sp>
      <p:sp>
        <p:nvSpPr>
          <p:cNvPr id="7" name="矩形 6"/>
          <p:cNvSpPr/>
          <p:nvPr/>
        </p:nvSpPr>
        <p:spPr>
          <a:xfrm>
            <a:off x="9669161" y="1443968"/>
            <a:ext cx="3000050" cy="20290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898"/>
          </a:p>
        </p:txBody>
      </p:sp>
      <p:sp>
        <p:nvSpPr>
          <p:cNvPr id="18" name="FLYING IMPRESSION FID FEIZHAO    qq:1964271550"/>
          <p:cNvSpPr txBox="1"/>
          <p:nvPr/>
        </p:nvSpPr>
        <p:spPr>
          <a:xfrm>
            <a:off x="9754207" y="1611382"/>
            <a:ext cx="2829957" cy="16115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NDK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en-US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C/C++</a:t>
            </a:r>
            <a:r>
              <a:rPr lang="zh-CN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进阶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：脚本语法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/Linux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：音视频</a:t>
            </a:r>
            <a:endParaRPr lang="zh-CN" altLang="zh-CN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WebRtc/OPENGL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：项目实战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951" y="1418521"/>
            <a:ext cx="4986913" cy="42723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6863" y="2998235"/>
            <a:ext cx="3800956" cy="26926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6863" y="1418521"/>
            <a:ext cx="3800956" cy="15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6" grpId="0" bldLvl="0" animBg="1"/>
      <p:bldP spid="18" grpId="0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97" y="194"/>
            <a:ext cx="2414188" cy="247963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605705" y="194"/>
            <a:ext cx="2414188" cy="247963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5236736" y="194"/>
            <a:ext cx="2385276" cy="247963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838854" y="194"/>
            <a:ext cx="2414188" cy="247963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0443865" y="194"/>
            <a:ext cx="2414188" cy="247963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0443864" y="6566631"/>
            <a:ext cx="2414188" cy="66582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838853" y="6566631"/>
            <a:ext cx="2414188" cy="66582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5236735" y="6566631"/>
            <a:ext cx="2385276" cy="66582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605704" y="6566631"/>
            <a:ext cx="2414188" cy="66582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96" y="6566631"/>
            <a:ext cx="2414188" cy="66582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0443951" y="6191145"/>
            <a:ext cx="2211197" cy="30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6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FLYING IMPRESSION FID FEIZHAO    qq:19642715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137" y="-1068946"/>
            <a:ext cx="642868" cy="642868"/>
          </a:xfrm>
          <a:prstGeom prst="rect">
            <a:avLst/>
          </a:prstGeom>
        </p:spPr>
      </p:pic>
      <p:sp>
        <p:nvSpPr>
          <p:cNvPr id="51" name="FLYING IMPRESSION FID FEIZHAO    qq:1964271550"/>
          <p:cNvSpPr txBox="1"/>
          <p:nvPr/>
        </p:nvSpPr>
        <p:spPr>
          <a:xfrm>
            <a:off x="16968" y="248196"/>
            <a:ext cx="5487849" cy="87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性能优化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9754207" y="4802951"/>
            <a:ext cx="2829957" cy="9366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注：当应用开发不再有技术难题，如何保证</a:t>
            </a:r>
            <a:r>
              <a:rPr lang="en-US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在大量用户下依然稳定，高效，无惧</a:t>
            </a:r>
            <a:r>
              <a:rPr lang="en-US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大数据</a:t>
            </a:r>
            <a:r>
              <a:rPr lang="en-US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的冲击，性能优化无疑是最大利器，更是你能一直跟随前进的脚步</a:t>
            </a:r>
            <a:r>
              <a:rPr lang="zh-CN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  <p:sp>
        <p:nvSpPr>
          <p:cNvPr id="7" name="矩形 6"/>
          <p:cNvSpPr/>
          <p:nvPr/>
        </p:nvSpPr>
        <p:spPr>
          <a:xfrm>
            <a:off x="9669161" y="1443968"/>
            <a:ext cx="3000050" cy="20290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898"/>
          </a:p>
        </p:txBody>
      </p:sp>
      <p:sp>
        <p:nvSpPr>
          <p:cNvPr id="18" name="FLYING IMPRESSION FID FEIZHAO    qq:1964271550"/>
          <p:cNvSpPr txBox="1"/>
          <p:nvPr/>
        </p:nvSpPr>
        <p:spPr>
          <a:xfrm>
            <a:off x="9754207" y="1611382"/>
            <a:ext cx="2829957" cy="16115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性能优化概述</a:t>
            </a:r>
            <a:endParaRPr lang="en-US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UI/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启动优化    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：稳定性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：内存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电量</a:t>
            </a:r>
            <a:endParaRPr lang="zh-CN" altLang="zh-CN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：安全性</a:t>
            </a:r>
            <a:endParaRPr lang="en-US" altLang="zh-CN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：附加项目实战优化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307" y="1418522"/>
            <a:ext cx="3919484" cy="425565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9791" y="1418522"/>
            <a:ext cx="4928653" cy="42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6" grpId="0" bldLvl="0" animBg="1"/>
      <p:bldP spid="18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97" y="194"/>
            <a:ext cx="2414188" cy="247963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605705" y="194"/>
            <a:ext cx="2414188" cy="247963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5236736" y="194"/>
            <a:ext cx="2385276" cy="247963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838854" y="194"/>
            <a:ext cx="2414188" cy="247963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0443865" y="194"/>
            <a:ext cx="2414188" cy="247963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0443864" y="6566631"/>
            <a:ext cx="2414188" cy="66582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838853" y="6566631"/>
            <a:ext cx="2414188" cy="66582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5236735" y="6566631"/>
            <a:ext cx="2385276" cy="66582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605704" y="6566631"/>
            <a:ext cx="2414188" cy="66582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96" y="6566631"/>
            <a:ext cx="2414188" cy="66582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0443951" y="6191145"/>
            <a:ext cx="2211197" cy="30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116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FLYING IMPRESSION FID FEIZHAO    qq:19642715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137" y="-1068946"/>
            <a:ext cx="642868" cy="642868"/>
          </a:xfrm>
          <a:prstGeom prst="rect">
            <a:avLst/>
          </a:prstGeom>
        </p:spPr>
      </p:pic>
      <p:sp>
        <p:nvSpPr>
          <p:cNvPr id="51" name="FLYING IMPRESSION FID FEIZHAO    qq:1964271550"/>
          <p:cNvSpPr txBox="1"/>
          <p:nvPr/>
        </p:nvSpPr>
        <p:spPr>
          <a:xfrm>
            <a:off x="16968" y="248196"/>
            <a:ext cx="4189417" cy="87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5063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其他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9754207" y="4994473"/>
            <a:ext cx="2829957" cy="7255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注：当</a:t>
            </a:r>
            <a:r>
              <a:rPr lang="en-US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所有技术难题不再是问题，如何自动化编译打包，混合式开发，小程序等新技术也需要有所涉猎</a:t>
            </a:r>
            <a:r>
              <a:rPr lang="zh-CN" altLang="zh-CN" sz="105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  <p:sp>
        <p:nvSpPr>
          <p:cNvPr id="7" name="矩形 6"/>
          <p:cNvSpPr/>
          <p:nvPr/>
        </p:nvSpPr>
        <p:spPr>
          <a:xfrm>
            <a:off x="9669161" y="1443968"/>
            <a:ext cx="3000050" cy="18027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898"/>
          </a:p>
        </p:txBody>
      </p:sp>
      <p:sp>
        <p:nvSpPr>
          <p:cNvPr id="18" name="FLYING IMPRESSION FID FEIZHAO    qq:1964271550"/>
          <p:cNvSpPr txBox="1"/>
          <p:nvPr/>
        </p:nvSpPr>
        <p:spPr>
          <a:xfrm>
            <a:off x="9754207" y="1611382"/>
            <a:ext cx="2829957" cy="1358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其他概述</a:t>
            </a:r>
            <a:endParaRPr lang="en-US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Gradle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Flutter</a:t>
            </a:r>
            <a:endParaRPr lang="zh-CN" altLang="en-US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：小程序</a:t>
            </a:r>
            <a:endParaRPr lang="zh-CN" altLang="zh-CN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26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项目实战</a:t>
            </a:r>
            <a:endParaRPr lang="zh-CN" altLang="zh-CN" sz="126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90" y="1443969"/>
            <a:ext cx="4423064" cy="41927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754" y="1443968"/>
            <a:ext cx="4226186" cy="41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6" grpId="0" bldLvl="0" animBg="1"/>
      <p:bldP spid="18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YING IMPRESSION FID FEIZHAO    qq:1964271550"/>
          <p:cNvSpPr txBox="1"/>
          <p:nvPr/>
        </p:nvSpPr>
        <p:spPr>
          <a:xfrm>
            <a:off x="8255842" y="1882113"/>
            <a:ext cx="1158492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</a:p>
        </p:txBody>
      </p:sp>
      <p:sp>
        <p:nvSpPr>
          <p:cNvPr id="42" name="FLYING IMPRESSION FID FEIZHAO    qq:1964271550"/>
          <p:cNvSpPr txBox="1"/>
          <p:nvPr/>
        </p:nvSpPr>
        <p:spPr>
          <a:xfrm>
            <a:off x="8255842" y="2252850"/>
            <a:ext cx="2943720" cy="65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不再仅限于</a:t>
            </a:r>
            <a:r>
              <a:rPr lang="en-US" altLang="zh-CN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死工资</a:t>
            </a:r>
            <a:r>
              <a:rPr lang="en-US" altLang="zh-CN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，技术价值最大化。</a:t>
            </a:r>
          </a:p>
        </p:txBody>
      </p:sp>
      <p:sp>
        <p:nvSpPr>
          <p:cNvPr id="43" name="FLYING IMPRESSION FID FEIZHAO    qq:1964271550"/>
          <p:cNvSpPr txBox="1"/>
          <p:nvPr/>
        </p:nvSpPr>
        <p:spPr>
          <a:xfrm>
            <a:off x="8255842" y="4561956"/>
            <a:ext cx="1158492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</a:p>
        </p:txBody>
      </p:sp>
      <p:sp>
        <p:nvSpPr>
          <p:cNvPr id="44" name="FLYING IMPRESSION FID FEIZHAO    qq:1964271550"/>
          <p:cNvSpPr txBox="1"/>
          <p:nvPr/>
        </p:nvSpPr>
        <p:spPr>
          <a:xfrm>
            <a:off x="8255842" y="4951444"/>
            <a:ext cx="2943720" cy="65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年工作经验的人学习完本课程未涨</a:t>
            </a:r>
            <a:r>
              <a:rPr lang="en-US" altLang="zh-CN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，全额退费。</a:t>
            </a:r>
          </a:p>
        </p:txBody>
      </p:sp>
      <p:sp>
        <p:nvSpPr>
          <p:cNvPr id="45" name="FLYING IMPRESSION FID FEIZHAO    qq:1964271550"/>
          <p:cNvSpPr txBox="1"/>
          <p:nvPr/>
        </p:nvSpPr>
        <p:spPr>
          <a:xfrm>
            <a:off x="2745609" y="1881922"/>
            <a:ext cx="1885745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</a:p>
        </p:txBody>
      </p:sp>
      <p:sp>
        <p:nvSpPr>
          <p:cNvPr id="46" name="FLYING IMPRESSION FID FEIZHAO    qq:1964271550"/>
          <p:cNvSpPr txBox="1"/>
          <p:nvPr/>
        </p:nvSpPr>
        <p:spPr>
          <a:xfrm>
            <a:off x="1659186" y="2271600"/>
            <a:ext cx="2972205" cy="65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凡是基于</a:t>
            </a:r>
            <a:r>
              <a:rPr lang="en-US" altLang="zh-CN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平台的应用开发都不再有技术壁垒。</a:t>
            </a:r>
          </a:p>
        </p:txBody>
      </p:sp>
      <p:sp>
        <p:nvSpPr>
          <p:cNvPr id="47" name="FLYING IMPRESSION FID FEIZHAO    qq:1964271550"/>
          <p:cNvSpPr txBox="1"/>
          <p:nvPr/>
        </p:nvSpPr>
        <p:spPr>
          <a:xfrm>
            <a:off x="3472899" y="4561956"/>
            <a:ext cx="1158492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人脉</a:t>
            </a:r>
          </a:p>
        </p:txBody>
      </p:sp>
      <p:sp>
        <p:nvSpPr>
          <p:cNvPr id="48" name="FLYING IMPRESSION FID FEIZHAO    qq:1964271550"/>
          <p:cNvSpPr txBox="1"/>
          <p:nvPr/>
        </p:nvSpPr>
        <p:spPr>
          <a:xfrm>
            <a:off x="1659186" y="4951444"/>
            <a:ext cx="2972205" cy="978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不管是公司还是</a:t>
            </a:r>
            <a:r>
              <a:rPr lang="en-US" altLang="zh-CN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都有机会，能力接触到更高端的圈子，增加新的机遇。</a:t>
            </a: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rot="2700000">
            <a:off x="4759783" y="2398087"/>
            <a:ext cx="1925255" cy="1541878"/>
          </a:xfrm>
          <a:prstGeom prst="roundRect">
            <a:avLst/>
          </a:prstGeom>
          <a:solidFill>
            <a:srgbClr val="EB5F56"/>
          </a:solidFill>
          <a:ln>
            <a:noFill/>
          </a:ln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2" name="FLYING IMPRESSION FID FEIZHAO    qq:1964271550"/>
          <p:cNvSpPr/>
          <p:nvPr/>
        </p:nvSpPr>
        <p:spPr bwMode="auto">
          <a:xfrm rot="2700000">
            <a:off x="6387657" y="2205805"/>
            <a:ext cx="1540204" cy="1925255"/>
          </a:xfrm>
          <a:prstGeom prst="roundRect">
            <a:avLst/>
          </a:prstGeom>
          <a:solidFill>
            <a:srgbClr val="33C3AB"/>
          </a:solidFill>
          <a:ln>
            <a:noFill/>
          </a:ln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3" name="FLYING IMPRESSION FID FEIZHAO    qq:1964271550"/>
          <p:cNvSpPr/>
          <p:nvPr/>
        </p:nvSpPr>
        <p:spPr bwMode="auto">
          <a:xfrm rot="2700000">
            <a:off x="6194539" y="3832842"/>
            <a:ext cx="1925255" cy="1541878"/>
          </a:xfrm>
          <a:prstGeom prst="roundRect">
            <a:avLst/>
          </a:prstGeom>
          <a:solidFill>
            <a:srgbClr val="364555"/>
          </a:solidFill>
          <a:ln>
            <a:noFill/>
          </a:ln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4" name="FLYING IMPRESSION FID FEIZHAO    qq:1964271550"/>
          <p:cNvSpPr/>
          <p:nvPr/>
        </p:nvSpPr>
        <p:spPr bwMode="auto">
          <a:xfrm rot="2700000">
            <a:off x="4926719" y="3666743"/>
            <a:ext cx="1540204" cy="1925255"/>
          </a:xfrm>
          <a:prstGeom prst="roundRect">
            <a:avLst/>
          </a:prstGeom>
          <a:solidFill>
            <a:srgbClr val="FCB030"/>
          </a:solidFill>
          <a:ln>
            <a:noFill/>
          </a:ln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8" name="FLYING IMPRESSION FID FEIZHAO    qq:1964271550"/>
          <p:cNvSpPr txBox="1"/>
          <p:nvPr/>
        </p:nvSpPr>
        <p:spPr>
          <a:xfrm>
            <a:off x="6670373" y="2823662"/>
            <a:ext cx="1158492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</a:p>
        </p:txBody>
      </p:sp>
      <p:sp>
        <p:nvSpPr>
          <p:cNvPr id="60" name="FLYING IMPRESSION FID FEIZHAO    qq:1964271550"/>
          <p:cNvSpPr/>
          <p:nvPr/>
        </p:nvSpPr>
        <p:spPr>
          <a:xfrm>
            <a:off x="5056599" y="3500048"/>
            <a:ext cx="1447220" cy="821578"/>
          </a:xfrm>
          <a:custGeom>
            <a:avLst/>
            <a:gdLst>
              <a:gd name="connsiteX0" fmla="*/ 0 w 1624676"/>
              <a:gd name="connsiteY0" fmla="*/ 0 h 711399"/>
              <a:gd name="connsiteX1" fmla="*/ 1624676 w 1624676"/>
              <a:gd name="connsiteY1" fmla="*/ 0 h 711399"/>
              <a:gd name="connsiteX2" fmla="*/ 984649 w 1624676"/>
              <a:gd name="connsiteY2" fmla="*/ 640026 h 711399"/>
              <a:gd name="connsiteX3" fmla="*/ 640025 w 1624676"/>
              <a:gd name="connsiteY3" fmla="*/ 640026 h 711399"/>
              <a:gd name="connsiteX4" fmla="*/ 0 w 1624676"/>
              <a:gd name="connsiteY4" fmla="*/ 0 h 711399"/>
              <a:gd name="connsiteX0-1" fmla="*/ 0 w 1624676"/>
              <a:gd name="connsiteY0-2" fmla="*/ 67663 h 779062"/>
              <a:gd name="connsiteX1-3" fmla="*/ 778439 w 1624676"/>
              <a:gd name="connsiteY1-4" fmla="*/ 0 h 779062"/>
              <a:gd name="connsiteX2-5" fmla="*/ 1624676 w 1624676"/>
              <a:gd name="connsiteY2-6" fmla="*/ 67663 h 779062"/>
              <a:gd name="connsiteX3-7" fmla="*/ 984649 w 1624676"/>
              <a:gd name="connsiteY3-8" fmla="*/ 707689 h 779062"/>
              <a:gd name="connsiteX4-9" fmla="*/ 640025 w 1624676"/>
              <a:gd name="connsiteY4-10" fmla="*/ 707689 h 779062"/>
              <a:gd name="connsiteX5" fmla="*/ 0 w 1624676"/>
              <a:gd name="connsiteY5" fmla="*/ 67663 h 779062"/>
              <a:gd name="connsiteX0-11" fmla="*/ 0 w 1624676"/>
              <a:gd name="connsiteY0-12" fmla="*/ 67663 h 779062"/>
              <a:gd name="connsiteX1-13" fmla="*/ 778439 w 1624676"/>
              <a:gd name="connsiteY1-14" fmla="*/ 0 h 779062"/>
              <a:gd name="connsiteX2-15" fmla="*/ 1624676 w 1624676"/>
              <a:gd name="connsiteY2-16" fmla="*/ 67663 h 779062"/>
              <a:gd name="connsiteX3-17" fmla="*/ 1372328 w 1624676"/>
              <a:gd name="connsiteY3-18" fmla="*/ 311085 h 779062"/>
              <a:gd name="connsiteX4-19" fmla="*/ 984649 w 1624676"/>
              <a:gd name="connsiteY4-20" fmla="*/ 707689 h 779062"/>
              <a:gd name="connsiteX5-21" fmla="*/ 640025 w 1624676"/>
              <a:gd name="connsiteY5-22" fmla="*/ 707689 h 779062"/>
              <a:gd name="connsiteX6" fmla="*/ 0 w 1624676"/>
              <a:gd name="connsiteY6" fmla="*/ 67663 h 779062"/>
              <a:gd name="connsiteX0-23" fmla="*/ 0 w 1624676"/>
              <a:gd name="connsiteY0-24" fmla="*/ 67663 h 779062"/>
              <a:gd name="connsiteX1-25" fmla="*/ 778439 w 1624676"/>
              <a:gd name="connsiteY1-26" fmla="*/ 0 h 779062"/>
              <a:gd name="connsiteX2-27" fmla="*/ 1624676 w 1624676"/>
              <a:gd name="connsiteY2-28" fmla="*/ 67663 h 779062"/>
              <a:gd name="connsiteX3-29" fmla="*/ 1372328 w 1624676"/>
              <a:gd name="connsiteY3-30" fmla="*/ 311085 h 779062"/>
              <a:gd name="connsiteX4-31" fmla="*/ 984649 w 1624676"/>
              <a:gd name="connsiteY4-32" fmla="*/ 707689 h 779062"/>
              <a:gd name="connsiteX5-33" fmla="*/ 640025 w 1624676"/>
              <a:gd name="connsiteY5-34" fmla="*/ 707689 h 779062"/>
              <a:gd name="connsiteX6-35" fmla="*/ 0 w 1624676"/>
              <a:gd name="connsiteY6-36" fmla="*/ 67663 h 779062"/>
              <a:gd name="connsiteX0-37" fmla="*/ 0 w 1372328"/>
              <a:gd name="connsiteY0-38" fmla="*/ 67663 h 779062"/>
              <a:gd name="connsiteX1-39" fmla="*/ 778439 w 1372328"/>
              <a:gd name="connsiteY1-40" fmla="*/ 0 h 779062"/>
              <a:gd name="connsiteX2-41" fmla="*/ 1115629 w 1372328"/>
              <a:gd name="connsiteY2-42" fmla="*/ 114797 h 779062"/>
              <a:gd name="connsiteX3-43" fmla="*/ 1372328 w 1372328"/>
              <a:gd name="connsiteY3-44" fmla="*/ 311085 h 779062"/>
              <a:gd name="connsiteX4-45" fmla="*/ 984649 w 1372328"/>
              <a:gd name="connsiteY4-46" fmla="*/ 707689 h 779062"/>
              <a:gd name="connsiteX5-47" fmla="*/ 640025 w 1372328"/>
              <a:gd name="connsiteY5-48" fmla="*/ 707689 h 779062"/>
              <a:gd name="connsiteX6-49" fmla="*/ 0 w 1372328"/>
              <a:gd name="connsiteY6-50" fmla="*/ 67663 h 779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1372328" h="779062">
                <a:moveTo>
                  <a:pt x="0" y="67663"/>
                </a:moveTo>
                <a:cubicBezTo>
                  <a:pt x="272049" y="67105"/>
                  <a:pt x="506390" y="558"/>
                  <a:pt x="778439" y="0"/>
                </a:cubicBezTo>
                <a:lnTo>
                  <a:pt x="1115629" y="114797"/>
                </a:lnTo>
                <a:cubicBezTo>
                  <a:pt x="1031513" y="195938"/>
                  <a:pt x="1098226" y="220517"/>
                  <a:pt x="1372328" y="311085"/>
                </a:cubicBezTo>
                <a:lnTo>
                  <a:pt x="984649" y="707689"/>
                </a:lnTo>
                <a:cubicBezTo>
                  <a:pt x="889484" y="802854"/>
                  <a:pt x="735191" y="802854"/>
                  <a:pt x="640025" y="707689"/>
                </a:cubicBezTo>
                <a:lnTo>
                  <a:pt x="0" y="67663"/>
                </a:lnTo>
                <a:close/>
              </a:path>
            </a:pathLst>
          </a:custGeom>
          <a:solidFill>
            <a:srgbClr val="EB5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33" name="FLYING IMPRESSION FID FEIZHAO    qq:1964271550"/>
          <p:cNvSpPr/>
          <p:nvPr/>
        </p:nvSpPr>
        <p:spPr bwMode="auto">
          <a:xfrm>
            <a:off x="12659000" y="194"/>
            <a:ext cx="199053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>
            <a:off x="12659000" y="1468520"/>
            <a:ext cx="199053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1" name="FLYING IMPRESSION FID FEIZHAO    qq:1964271550"/>
          <p:cNvSpPr/>
          <p:nvPr/>
        </p:nvSpPr>
        <p:spPr bwMode="auto">
          <a:xfrm>
            <a:off x="12659000" y="2938871"/>
            <a:ext cx="199053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9" name="FLYING IMPRESSION FID FEIZHAO    qq:1964271550"/>
          <p:cNvSpPr/>
          <p:nvPr/>
        </p:nvSpPr>
        <p:spPr bwMode="auto">
          <a:xfrm>
            <a:off x="12659000" y="4409221"/>
            <a:ext cx="199053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61" name="FLYING IMPRESSION FID FEIZHAO    qq:1964271550"/>
          <p:cNvSpPr/>
          <p:nvPr/>
        </p:nvSpPr>
        <p:spPr bwMode="auto">
          <a:xfrm>
            <a:off x="12659000" y="5879571"/>
            <a:ext cx="199053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62" name="FLYING IMPRESSION FID FEIZHAO    qq:1964271550"/>
          <p:cNvSpPr/>
          <p:nvPr/>
        </p:nvSpPr>
        <p:spPr bwMode="auto">
          <a:xfrm flipV="1">
            <a:off x="697" y="5877545"/>
            <a:ext cx="199053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63" name="FLYING IMPRESSION FID FEIZHAO    qq:1964271550"/>
          <p:cNvSpPr/>
          <p:nvPr/>
        </p:nvSpPr>
        <p:spPr bwMode="auto">
          <a:xfrm flipV="1">
            <a:off x="697" y="4409220"/>
            <a:ext cx="199053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64" name="FLYING IMPRESSION FID FEIZHAO    qq:1964271550"/>
          <p:cNvSpPr/>
          <p:nvPr/>
        </p:nvSpPr>
        <p:spPr bwMode="auto">
          <a:xfrm flipV="1">
            <a:off x="697" y="2938869"/>
            <a:ext cx="199053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65" name="FLYING IMPRESSION FID FEIZHAO    qq:1964271550"/>
          <p:cNvSpPr/>
          <p:nvPr/>
        </p:nvSpPr>
        <p:spPr bwMode="auto">
          <a:xfrm flipV="1">
            <a:off x="697" y="1468519"/>
            <a:ext cx="199053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66" name="FLYING IMPRESSION FID FEIZHAO    qq:1964271550"/>
          <p:cNvSpPr/>
          <p:nvPr/>
        </p:nvSpPr>
        <p:spPr bwMode="auto">
          <a:xfrm flipV="1">
            <a:off x="697" y="194"/>
            <a:ext cx="199053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" name="FLYING IMPRESSION FID FEIZHAO    qq:1964271550"/>
          <p:cNvSpPr txBox="1"/>
          <p:nvPr/>
        </p:nvSpPr>
        <p:spPr>
          <a:xfrm>
            <a:off x="6862563" y="4495119"/>
            <a:ext cx="1158492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210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</a:p>
        </p:txBody>
      </p:sp>
      <p:sp>
        <p:nvSpPr>
          <p:cNvPr id="5" name="FLYING IMPRESSION FID FEIZHAO    qq:1964271550"/>
          <p:cNvSpPr txBox="1"/>
          <p:nvPr/>
        </p:nvSpPr>
        <p:spPr>
          <a:xfrm>
            <a:off x="4941996" y="2814957"/>
            <a:ext cx="1158492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5030391" y="4503823"/>
            <a:ext cx="1158492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人脉</a:t>
            </a:r>
          </a:p>
        </p:txBody>
      </p:sp>
      <p:sp>
        <p:nvSpPr>
          <p:cNvPr id="7" name="FLYING IMPRESSION FID FEIZHAO    qq:1964271550"/>
          <p:cNvSpPr txBox="1"/>
          <p:nvPr/>
        </p:nvSpPr>
        <p:spPr>
          <a:xfrm>
            <a:off x="199783" y="424"/>
            <a:ext cx="2781531" cy="87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06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良性循环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280614" y="6801199"/>
            <a:ext cx="10144587" cy="28283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zh-CN" altLang="en-US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学完本高级课程未加薪</a:t>
            </a:r>
            <a:r>
              <a:rPr lang="en-US" altLang="zh-CN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</a:t>
            </a:r>
          </a:p>
        </p:txBody>
      </p:sp>
    </p:spTree>
    <p:extLst>
      <p:ext uri="{BB962C8B-B14F-4D97-AF65-F5344CB8AC3E}">
        <p14:creationId xmlns:p14="http://schemas.microsoft.com/office/powerpoint/2010/main" val="4361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bldLvl="0" animBg="1"/>
      <p:bldP spid="52" grpId="0" bldLvl="0" animBg="1"/>
      <p:bldP spid="53" grpId="0" bldLvl="0" animBg="1"/>
      <p:bldP spid="54" grpId="0" bldLvl="0" animBg="1"/>
      <p:bldP spid="58" grpId="0"/>
      <p:bldP spid="60" grpId="0" bldLvl="0" animBg="1"/>
      <p:bldP spid="4" grpId="0"/>
      <p:bldP spid="5" grpId="0"/>
      <p:bldP spid="6" grpId="0"/>
      <p:bldP spid="7" grpId="0"/>
      <p:bldP spid="8" grpId="0" bldLvl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YING IMPRESSION FID FEIZHAO    qq:1964271550"/>
          <p:cNvSpPr/>
          <p:nvPr/>
        </p:nvSpPr>
        <p:spPr>
          <a:xfrm>
            <a:off x="-1053041" y="544630"/>
            <a:ext cx="6861786" cy="6861786"/>
          </a:xfrm>
          <a:prstGeom prst="blockArc">
            <a:avLst>
              <a:gd name="adj1" fmla="val 18900000"/>
              <a:gd name="adj2" fmla="val 2700000"/>
              <a:gd name="adj3" fmla="val 393"/>
            </a:avLst>
          </a:prstGeom>
          <a:ln w="38100">
            <a:solidFill>
              <a:srgbClr val="364555"/>
            </a:solidFill>
          </a:ln>
        </p:spPr>
        <p:style>
          <a:lnRef idx="2">
            <a:scrgbClr r="0" g="0" b="0"/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FLYING IMPRESSION FID FEIZHAO    qq:1964271550"/>
          <p:cNvGrpSpPr/>
          <p:nvPr/>
        </p:nvGrpSpPr>
        <p:grpSpPr>
          <a:xfrm>
            <a:off x="4731907" y="1260139"/>
            <a:ext cx="5904115" cy="1076837"/>
            <a:chOff x="4527649" y="1472239"/>
            <a:chExt cx="5598583" cy="1021112"/>
          </a:xfrm>
        </p:grpSpPr>
        <p:sp>
          <p:nvSpPr>
            <p:cNvPr id="16" name="FLYING IMPRESSION FID FEIZHAO    qq:1964271550"/>
            <p:cNvSpPr/>
            <p:nvPr/>
          </p:nvSpPr>
          <p:spPr>
            <a:xfrm>
              <a:off x="5242970" y="1574334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LYING IMPRESSION FID FEIZHAO    qq:1964271550"/>
            <p:cNvSpPr/>
            <p:nvPr/>
          </p:nvSpPr>
          <p:spPr>
            <a:xfrm>
              <a:off x="4527649" y="1472239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EB5F5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LYING IMPRESSION FID FEIZHAO    qq:1964271550"/>
            <p:cNvSpPr txBox="1"/>
            <p:nvPr/>
          </p:nvSpPr>
          <p:spPr>
            <a:xfrm>
              <a:off x="4661187" y="1621782"/>
              <a:ext cx="754036" cy="764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641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28" name="FLYING IMPRESSION FID FEIZHAO    qq:1964271550"/>
            <p:cNvSpPr txBox="1"/>
            <p:nvPr/>
          </p:nvSpPr>
          <p:spPr>
            <a:xfrm>
              <a:off x="5722509" y="1598750"/>
              <a:ext cx="3792293" cy="68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89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Android</a:t>
              </a:r>
              <a:r>
                <a:rPr lang="zh-CN" altLang="en-US" sz="189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</a:t>
              </a:r>
              <a:r>
                <a:rPr lang="en-US" altLang="zh-CN" sz="189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UI</a:t>
              </a:r>
              <a:endParaRPr lang="zh-CN" altLang="en-US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266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学习周期</a:t>
              </a:r>
              <a:r>
                <a:rPr lang="en-US" altLang="zh-CN" sz="1266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r>
                <a:rPr lang="zh-CN" altLang="en-US" sz="1266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grpSp>
        <p:nvGrpSpPr>
          <p:cNvPr id="3" name="FLYING IMPRESSION FID FEIZHAO    qq:1964271550"/>
          <p:cNvGrpSpPr/>
          <p:nvPr/>
        </p:nvGrpSpPr>
        <p:grpSpPr>
          <a:xfrm>
            <a:off x="5230250" y="2692467"/>
            <a:ext cx="5904115" cy="1076837"/>
            <a:chOff x="4990678" y="3085716"/>
            <a:chExt cx="5598583" cy="1021112"/>
          </a:xfrm>
        </p:grpSpPr>
        <p:sp>
          <p:nvSpPr>
            <p:cNvPr id="18" name="FLYING IMPRESSION FID FEIZHAO    qq:1964271550"/>
            <p:cNvSpPr/>
            <p:nvPr/>
          </p:nvSpPr>
          <p:spPr>
            <a:xfrm>
              <a:off x="5705999" y="3187811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LYING IMPRESSION FID FEIZHAO    qq:1964271550"/>
            <p:cNvSpPr/>
            <p:nvPr/>
          </p:nvSpPr>
          <p:spPr>
            <a:xfrm>
              <a:off x="4990678" y="3085716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5124216" y="3235259"/>
              <a:ext cx="754036" cy="764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641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  <p:grpSp>
        <p:nvGrpSpPr>
          <p:cNvPr id="4" name="FLYING IMPRESSION FID FEIZHAO    qq:1964271550"/>
          <p:cNvGrpSpPr/>
          <p:nvPr/>
        </p:nvGrpSpPr>
        <p:grpSpPr>
          <a:xfrm>
            <a:off x="5158477" y="4219888"/>
            <a:ext cx="5904115" cy="1076837"/>
            <a:chOff x="4527649" y="4699193"/>
            <a:chExt cx="5598583" cy="1021112"/>
          </a:xfrm>
        </p:grpSpPr>
        <p:sp>
          <p:nvSpPr>
            <p:cNvPr id="25" name="FLYING IMPRESSION FID FEIZHAO    qq:1964271550"/>
            <p:cNvSpPr/>
            <p:nvPr/>
          </p:nvSpPr>
          <p:spPr>
            <a:xfrm>
              <a:off x="5242970" y="4801288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LYING IMPRESSION FID FEIZHAO    qq:1964271550"/>
            <p:cNvSpPr/>
            <p:nvPr/>
          </p:nvSpPr>
          <p:spPr>
            <a:xfrm>
              <a:off x="4527649" y="4699193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FCB03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LYING IMPRESSION FID FEIZHAO    qq:1964271550"/>
            <p:cNvSpPr txBox="1"/>
            <p:nvPr/>
          </p:nvSpPr>
          <p:spPr>
            <a:xfrm>
              <a:off x="4661912" y="4825011"/>
              <a:ext cx="754036" cy="764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641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sp>
        <p:nvSpPr>
          <p:cNvPr id="41" name="FLYING IMPRESSION FID FEIZHAO    qq:1964271550"/>
          <p:cNvSpPr txBox="1"/>
          <p:nvPr/>
        </p:nvSpPr>
        <p:spPr>
          <a:xfrm>
            <a:off x="679057" y="3651147"/>
            <a:ext cx="4230204" cy="67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9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zh-CN" sz="379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379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周期</a:t>
            </a: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>
            <a:off x="12659000" y="194"/>
            <a:ext cx="199053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>
            <a:off x="12659000" y="1468520"/>
            <a:ext cx="199053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>
            <a:off x="12659000" y="2938871"/>
            <a:ext cx="199053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>
            <a:off x="12659000" y="4409221"/>
            <a:ext cx="199053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>
            <a:off x="12659000" y="5879571"/>
            <a:ext cx="199053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697" y="5877545"/>
            <a:ext cx="199053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697" y="4409220"/>
            <a:ext cx="199053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697" y="2938869"/>
            <a:ext cx="199053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697" y="1468519"/>
            <a:ext cx="199053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1" name="FLYING IMPRESSION FID FEIZHAO    qq:1964271550"/>
          <p:cNvSpPr/>
          <p:nvPr/>
        </p:nvSpPr>
        <p:spPr bwMode="auto">
          <a:xfrm flipV="1">
            <a:off x="697" y="194"/>
            <a:ext cx="199053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7" name="FLYING IMPRESSION FID FEIZHAO    qq:1964271550"/>
          <p:cNvSpPr txBox="1"/>
          <p:nvPr/>
        </p:nvSpPr>
        <p:spPr>
          <a:xfrm>
            <a:off x="6533725" y="2847373"/>
            <a:ext cx="3999250" cy="72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高级架构</a:t>
            </a:r>
          </a:p>
          <a:p>
            <a:pPr>
              <a:lnSpc>
                <a:spcPct val="130000"/>
              </a:lnSpc>
            </a:pPr>
            <a:r>
              <a:rPr lang="zh-CN" altLang="en-US" sz="126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学习周期</a:t>
            </a:r>
            <a:r>
              <a:rPr lang="en-US" altLang="zh-CN" sz="126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6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6435955" y="4384898"/>
            <a:ext cx="3999250" cy="72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 NDK</a:t>
            </a:r>
            <a:endParaRPr lang="zh-CN" altLang="en-US" sz="1898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6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学习周期</a:t>
            </a:r>
            <a:r>
              <a:rPr lang="en-US" altLang="zh-CN" sz="126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6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grpSp>
        <p:nvGrpSpPr>
          <p:cNvPr id="9" name="FLYING IMPRESSION FID FEIZHAO    qq:1964271550"/>
          <p:cNvGrpSpPr/>
          <p:nvPr/>
        </p:nvGrpSpPr>
        <p:grpSpPr>
          <a:xfrm>
            <a:off x="4666281" y="5656296"/>
            <a:ext cx="5837150" cy="1076837"/>
            <a:chOff x="4591149" y="4699193"/>
            <a:chExt cx="5535083" cy="1021112"/>
          </a:xfrm>
        </p:grpSpPr>
        <p:sp>
          <p:nvSpPr>
            <p:cNvPr id="10" name="FLYING IMPRESSION FID FEIZHAO    qq:1964271550"/>
            <p:cNvSpPr/>
            <p:nvPr/>
          </p:nvSpPr>
          <p:spPr>
            <a:xfrm>
              <a:off x="5242970" y="4801288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LYING IMPRESSION FID FEIZHAO    qq:1964271550"/>
            <p:cNvSpPr/>
            <p:nvPr/>
          </p:nvSpPr>
          <p:spPr>
            <a:xfrm>
              <a:off x="4591149" y="4699193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chemeClr val="accent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LYING IMPRESSION FID FEIZHAO    qq:1964271550"/>
            <p:cNvSpPr txBox="1"/>
            <p:nvPr/>
          </p:nvSpPr>
          <p:spPr>
            <a:xfrm>
              <a:off x="4694932" y="4825011"/>
              <a:ext cx="754036" cy="764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641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</p:grpSp>
      <p:sp>
        <p:nvSpPr>
          <p:cNvPr id="13" name="FLYING IMPRESSION FID FEIZHAO    qq:1964271550"/>
          <p:cNvSpPr txBox="1"/>
          <p:nvPr/>
        </p:nvSpPr>
        <p:spPr>
          <a:xfrm>
            <a:off x="6042869" y="5812600"/>
            <a:ext cx="3999250" cy="72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18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性能优化</a:t>
            </a:r>
          </a:p>
          <a:p>
            <a:pPr>
              <a:lnSpc>
                <a:spcPct val="130000"/>
              </a:lnSpc>
            </a:pPr>
            <a:r>
              <a:rPr lang="zh-CN" altLang="en-US" sz="126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学习周期</a:t>
            </a:r>
            <a:r>
              <a:rPr lang="en-US" altLang="zh-CN" sz="126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sz="126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99784" y="42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技术基础</a:t>
            </a:r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多久能破？</a:t>
            </a:r>
          </a:p>
        </p:txBody>
      </p:sp>
      <p:sp>
        <p:nvSpPr>
          <p:cNvPr id="53" name="FLYING IMPRESSION FID FEIZHAO    qq:1964271550"/>
          <p:cNvSpPr txBox="1"/>
          <p:nvPr/>
        </p:nvSpPr>
        <p:spPr>
          <a:xfrm>
            <a:off x="290658" y="6864816"/>
            <a:ext cx="10144587" cy="28283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zh-CN" altLang="en-US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学完本高级课程未加薪</a:t>
            </a:r>
            <a:r>
              <a:rPr lang="en-US" altLang="zh-CN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</a:t>
            </a:r>
          </a:p>
        </p:txBody>
      </p:sp>
    </p:spTree>
    <p:extLst>
      <p:ext uri="{BB962C8B-B14F-4D97-AF65-F5344CB8AC3E}">
        <p14:creationId xmlns:p14="http://schemas.microsoft.com/office/powerpoint/2010/main" val="58833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4" grpId="0"/>
      <p:bldP spid="53" grpId="0" bldLvl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YING IMPRESSION FID FEIZHAO    qq:1964271550"/>
          <p:cNvSpPr/>
          <p:nvPr/>
        </p:nvSpPr>
        <p:spPr bwMode="auto">
          <a:xfrm>
            <a:off x="12659000" y="194"/>
            <a:ext cx="199053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>
            <a:off x="12659000" y="1468520"/>
            <a:ext cx="199053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>
            <a:off x="12659000" y="2938871"/>
            <a:ext cx="199053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>
            <a:off x="12659000" y="4409221"/>
            <a:ext cx="199053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>
            <a:off x="12659000" y="5879571"/>
            <a:ext cx="199053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697" y="5877545"/>
            <a:ext cx="199053" cy="135491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697" y="4409220"/>
            <a:ext cx="199053" cy="135491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697" y="2938869"/>
            <a:ext cx="199053" cy="135491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697" y="1468519"/>
            <a:ext cx="199053" cy="135491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51" name="FLYING IMPRESSION FID FEIZHAO    qq:1964271550"/>
          <p:cNvSpPr/>
          <p:nvPr/>
        </p:nvSpPr>
        <p:spPr bwMode="auto">
          <a:xfrm flipV="1">
            <a:off x="697" y="194"/>
            <a:ext cx="199053" cy="135288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199783" y="424"/>
            <a:ext cx="2781531" cy="87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06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4515505" y="5178628"/>
            <a:ext cx="3644926" cy="68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雪儿老师微信</a:t>
            </a:r>
          </a:p>
          <a:p>
            <a:pPr algn="ctr">
              <a:lnSpc>
                <a:spcPct val="130000"/>
              </a:lnSpc>
            </a:pPr>
            <a:r>
              <a:rPr lang="zh-CN" altLang="en-US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雪儿老师</a:t>
            </a:r>
            <a:r>
              <a:rPr lang="en-US" altLang="zh-CN" sz="147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QQ:1979846055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516332" y="6592267"/>
            <a:ext cx="10144587" cy="28283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Zee</a:t>
            </a:r>
            <a:r>
              <a:rPr lang="zh-CN" altLang="en-US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055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321163715</a:t>
            </a:r>
            <a:endParaRPr lang="zh-CN" altLang="en-US" sz="1055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36" y="2145974"/>
            <a:ext cx="2866064" cy="28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79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8" grpId="0" bldLvl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97" y="194"/>
            <a:ext cx="2414188" cy="247963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605705" y="194"/>
            <a:ext cx="2414188" cy="247963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5236736" y="194"/>
            <a:ext cx="2385276" cy="247963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838854" y="194"/>
            <a:ext cx="2414188" cy="247963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0443865" y="194"/>
            <a:ext cx="2414188" cy="247963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0443864" y="6566631"/>
            <a:ext cx="2414188" cy="66582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838853" y="6566631"/>
            <a:ext cx="2414188" cy="66582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5236735" y="6566631"/>
            <a:ext cx="2385276" cy="66582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605704" y="6566631"/>
            <a:ext cx="2414188" cy="66582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96" y="6566631"/>
            <a:ext cx="2414188" cy="66582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5" rIns="96430" bIns="48215" numCol="1" anchor="t" anchorCtr="0" compatLnSpc="1"/>
          <a:lstStyle/>
          <a:p>
            <a:endParaRPr lang="zh-CN" altLang="en-US" sz="1898">
              <a:solidFill>
                <a:schemeClr val="bg1"/>
              </a:solidFill>
            </a:endParaRPr>
          </a:p>
        </p:txBody>
      </p:sp>
      <p:sp>
        <p:nvSpPr>
          <p:cNvPr id="18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4665398" y="2855270"/>
            <a:ext cx="5730177" cy="10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32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6328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4645978" y="3926137"/>
            <a:ext cx="4897602" cy="27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码牛学院</a:t>
            </a:r>
            <a:r>
              <a:rPr lang="en-US" altLang="zh-CN" sz="110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10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用代码码出牛逼人生</a:t>
            </a:r>
            <a:endParaRPr lang="zh-CN" altLang="en-US" sz="1107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408" y="2270990"/>
            <a:ext cx="2464327" cy="24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8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2"/>
          <p:cNvSpPr txBox="1"/>
          <p:nvPr/>
        </p:nvSpPr>
        <p:spPr>
          <a:xfrm>
            <a:off x="669925" y="2551630"/>
            <a:ext cx="1080120" cy="360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River</a:t>
            </a:r>
            <a:r>
              <a:rPr lang="zh-CN" altLang="en-US" sz="1600" dirty="0" smtClean="0">
                <a:solidFill>
                  <a:srgbClr val="E8DE41"/>
                </a:solidFill>
              </a:rPr>
              <a:t>老师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zh-CN" altLang="en-US" dirty="0" smtClean="0"/>
              <a:t>场子升级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524719" y="2320181"/>
            <a:ext cx="3384376" cy="4220003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内容占位符 2"/>
          <p:cNvSpPr txBox="1"/>
          <p:nvPr/>
        </p:nvSpPr>
        <p:spPr>
          <a:xfrm>
            <a:off x="4629175" y="1111805"/>
            <a:ext cx="9891393" cy="687013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River</a:t>
            </a:r>
            <a:r>
              <a:rPr lang="zh-CN" altLang="en-US" sz="1600" dirty="0" smtClean="0">
                <a:solidFill>
                  <a:srgbClr val="E8DE41"/>
                </a:solidFill>
              </a:rPr>
              <a:t>老师</a:t>
            </a:r>
            <a:r>
              <a:rPr lang="zh-CN" altLang="en-US" sz="1600" dirty="0">
                <a:solidFill>
                  <a:srgbClr val="E8DE41"/>
                </a:solidFill>
              </a:rPr>
              <a:t>要</a:t>
            </a:r>
            <a:r>
              <a:rPr lang="zh-CN" altLang="en-US" sz="1600" dirty="0" smtClean="0">
                <a:solidFill>
                  <a:srgbClr val="E8DE41"/>
                </a:solidFill>
              </a:rPr>
              <a:t>的资源比较难找，要花点功夫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228378" y="3199702"/>
            <a:ext cx="1548174" cy="2088232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2"/>
          <p:cNvSpPr txBox="1"/>
          <p:nvPr/>
        </p:nvSpPr>
        <p:spPr>
          <a:xfrm>
            <a:off x="2423161" y="3336160"/>
            <a:ext cx="1297592" cy="432531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David</a:t>
            </a:r>
            <a:r>
              <a:rPr lang="zh-CN" altLang="en-US" sz="1600" dirty="0" smtClean="0">
                <a:solidFill>
                  <a:srgbClr val="E8DE41"/>
                </a:solidFill>
              </a:rPr>
              <a:t>老师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331868" y="3306381"/>
            <a:ext cx="1217200" cy="448711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067615" y="2894387"/>
            <a:ext cx="1440160" cy="2725377"/>
            <a:chOff x="2330678" y="3402663"/>
            <a:chExt cx="1297592" cy="468911"/>
          </a:xfrm>
        </p:grpSpPr>
        <p:sp>
          <p:nvSpPr>
            <p:cNvPr id="12" name="内容占位符 2"/>
            <p:cNvSpPr txBox="1"/>
            <p:nvPr/>
          </p:nvSpPr>
          <p:spPr>
            <a:xfrm>
              <a:off x="2330678" y="3439043"/>
              <a:ext cx="1297592" cy="432531"/>
            </a:xfrm>
            <a:prstGeom prst="rect">
              <a:avLst/>
            </a:prstGeom>
          </p:spPr>
          <p:txBody>
            <a:bodyPr/>
            <a:lstStyle>
              <a:lvl1pPr marL="431800" indent="-431800" algn="l" defTabSz="1727835" rtl="0" eaLnBrk="1" latinLnBrk="0" hangingPunct="1">
                <a:lnSpc>
                  <a:spcPct val="90000"/>
                </a:lnSpc>
                <a:spcBef>
                  <a:spcPts val="1890"/>
                </a:spcBef>
                <a:buFont typeface="Arial" panose="020B0604020202020204" pitchFamily="34" charset="0"/>
                <a:buChar char="•"/>
                <a:defRPr sz="52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960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45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596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7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02387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881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517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6159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795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4377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zh-CN" altLang="en-US" sz="1600" dirty="0">
                  <a:solidFill>
                    <a:srgbClr val="E8DE41"/>
                  </a:solidFill>
                </a:rPr>
                <a:t>小弟</a:t>
              </a:r>
              <a:endParaRPr lang="en-US" altLang="zh-CN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2330678" y="3402663"/>
              <a:ext cx="1217200" cy="448711"/>
            </a:xfrm>
            <a:prstGeom prst="roundRect">
              <a:avLst>
                <a:gd name="adj" fmla="val 64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4" name="直接箭头连接符 23"/>
          <p:cNvCxnSpPr/>
          <p:nvPr/>
        </p:nvCxnSpPr>
        <p:spPr>
          <a:xfrm>
            <a:off x="2900983" y="3749425"/>
            <a:ext cx="0" cy="383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1532831" y="2816626"/>
            <a:ext cx="793278" cy="527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3557071" y="4362523"/>
            <a:ext cx="1288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4890974" y="2320181"/>
            <a:ext cx="3384376" cy="4220003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478509" y="4290568"/>
            <a:ext cx="1297592" cy="508279"/>
            <a:chOff x="2324919" y="3402663"/>
            <a:chExt cx="1297592" cy="508279"/>
          </a:xfrm>
        </p:grpSpPr>
        <p:sp>
          <p:nvSpPr>
            <p:cNvPr id="30" name="内容占位符 2"/>
            <p:cNvSpPr txBox="1"/>
            <p:nvPr/>
          </p:nvSpPr>
          <p:spPr>
            <a:xfrm>
              <a:off x="2324919" y="3478411"/>
              <a:ext cx="1297592" cy="432531"/>
            </a:xfrm>
            <a:prstGeom prst="rect">
              <a:avLst/>
            </a:prstGeom>
          </p:spPr>
          <p:txBody>
            <a:bodyPr/>
            <a:lstStyle>
              <a:lvl1pPr marL="431800" indent="-431800" algn="l" defTabSz="1727835" rtl="0" eaLnBrk="1" latinLnBrk="0" hangingPunct="1">
                <a:lnSpc>
                  <a:spcPct val="90000"/>
                </a:lnSpc>
                <a:spcBef>
                  <a:spcPts val="1890"/>
                </a:spcBef>
                <a:buFont typeface="Arial" panose="020B0604020202020204" pitchFamily="34" charset="0"/>
                <a:buChar char="•"/>
                <a:defRPr sz="52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960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45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596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7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02387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881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517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6159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795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4377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zh-CN" altLang="en-US" sz="1600" dirty="0" smtClean="0">
                  <a:solidFill>
                    <a:srgbClr val="E8DE41"/>
                  </a:solidFill>
                </a:rPr>
                <a:t>      哥们</a:t>
              </a:r>
              <a:endParaRPr lang="en-US" altLang="zh-CN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2330678" y="3402663"/>
              <a:ext cx="1217200" cy="448711"/>
            </a:xfrm>
            <a:prstGeom prst="roundRect">
              <a:avLst>
                <a:gd name="adj" fmla="val 64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内容占位符 2"/>
          <p:cNvSpPr txBox="1"/>
          <p:nvPr/>
        </p:nvSpPr>
        <p:spPr>
          <a:xfrm>
            <a:off x="1860348" y="1792950"/>
            <a:ext cx="1080120" cy="360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Java</a:t>
            </a:r>
            <a:r>
              <a:rPr lang="zh-CN" altLang="en-US" sz="1600" dirty="0" smtClean="0">
                <a:solidFill>
                  <a:srgbClr val="E8DE41"/>
                </a:solidFill>
              </a:rPr>
              <a:t>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33" name="内容占位符 2"/>
          <p:cNvSpPr txBox="1"/>
          <p:nvPr/>
        </p:nvSpPr>
        <p:spPr>
          <a:xfrm>
            <a:off x="6170560" y="1842733"/>
            <a:ext cx="1080120" cy="360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native</a:t>
            </a:r>
            <a:r>
              <a:rPr lang="zh-CN" altLang="en-US" sz="1600" dirty="0" smtClean="0">
                <a:solidFill>
                  <a:srgbClr val="E8DE41"/>
                </a:solidFill>
              </a:rPr>
              <a:t>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053941" y="5861688"/>
            <a:ext cx="2959609" cy="426324"/>
            <a:chOff x="2324919" y="3402663"/>
            <a:chExt cx="1297592" cy="508279"/>
          </a:xfrm>
        </p:grpSpPr>
        <p:sp>
          <p:nvSpPr>
            <p:cNvPr id="35" name="内容占位符 2"/>
            <p:cNvSpPr txBox="1"/>
            <p:nvPr/>
          </p:nvSpPr>
          <p:spPr>
            <a:xfrm>
              <a:off x="2324919" y="3478411"/>
              <a:ext cx="1297592" cy="432531"/>
            </a:xfrm>
            <a:prstGeom prst="rect">
              <a:avLst/>
            </a:prstGeom>
          </p:spPr>
          <p:txBody>
            <a:bodyPr/>
            <a:lstStyle>
              <a:lvl1pPr marL="431800" indent="-431800" algn="l" defTabSz="1727835" rtl="0" eaLnBrk="1" latinLnBrk="0" hangingPunct="1">
                <a:lnSpc>
                  <a:spcPct val="90000"/>
                </a:lnSpc>
                <a:spcBef>
                  <a:spcPts val="1890"/>
                </a:spcBef>
                <a:buFont typeface="Arial" panose="020B0604020202020204" pitchFamily="34" charset="0"/>
                <a:buChar char="•"/>
                <a:defRPr sz="52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960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45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5963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7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02387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881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5170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6159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79540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43775" indent="-431800" algn="l" defTabSz="1727835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zh-CN" altLang="en-US" sz="1600" dirty="0" smtClean="0">
                  <a:solidFill>
                    <a:srgbClr val="FFFF00"/>
                  </a:solidFill>
                </a:rPr>
                <a:t>     </a:t>
              </a:r>
              <a:r>
                <a:rPr lang="zh-CN" altLang="en-US" sz="1600" dirty="0">
                  <a:solidFill>
                    <a:srgbClr val="FFFF00"/>
                  </a:solidFill>
                </a:rPr>
                <a:t>技师</a:t>
              </a:r>
              <a:r>
                <a:rPr lang="zh-CN" altLang="en-US" sz="1600" dirty="0" smtClean="0">
                  <a:solidFill>
                    <a:srgbClr val="FFFF00"/>
                  </a:solidFill>
                </a:rPr>
                <a:t> </a:t>
              </a:r>
              <a:r>
                <a:rPr lang="zh-CN" altLang="en-US" sz="1600" dirty="0" smtClean="0">
                  <a:solidFill>
                    <a:srgbClr val="FFFF00"/>
                  </a:solidFill>
                </a:rPr>
                <a:t>招聘 </a:t>
              </a:r>
              <a:r>
                <a:rPr lang="en-US" altLang="zh-CN" sz="1600" dirty="0" smtClean="0">
                  <a:solidFill>
                    <a:srgbClr val="FFFF00"/>
                  </a:solidFill>
                </a:rPr>
                <a:t>(</a:t>
              </a:r>
              <a:r>
                <a:rPr lang="en-US" altLang="zh-CN" sz="1600" dirty="0">
                  <a:solidFill>
                    <a:srgbClr val="FFFF00"/>
                  </a:solidFill>
                </a:rPr>
                <a:t>BC_TRANSACTION</a:t>
              </a:r>
              <a:r>
                <a:rPr lang="en-US" altLang="zh-CN" sz="1600" dirty="0" smtClean="0">
                  <a:solidFill>
                    <a:srgbClr val="FFFF00"/>
                  </a:solidFill>
                </a:rPr>
                <a:t>)</a:t>
              </a:r>
              <a:endParaRPr lang="en-US" altLang="zh-CN" sz="1600" dirty="0" smtClean="0">
                <a:solidFill>
                  <a:srgbClr val="FFFF00"/>
                </a:solidFill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2330678" y="3402663"/>
              <a:ext cx="1217200" cy="448711"/>
            </a:xfrm>
            <a:prstGeom prst="roundRect">
              <a:avLst>
                <a:gd name="adj" fmla="val 64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8" name="直接箭头连接符 37"/>
          <p:cNvCxnSpPr/>
          <p:nvPr/>
        </p:nvCxnSpPr>
        <p:spPr>
          <a:xfrm>
            <a:off x="5349255" y="3465852"/>
            <a:ext cx="0" cy="2389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内容占位符 2"/>
          <p:cNvSpPr txBox="1"/>
          <p:nvPr/>
        </p:nvSpPr>
        <p:spPr>
          <a:xfrm>
            <a:off x="5579239" y="3089592"/>
            <a:ext cx="1297592" cy="432531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smtClean="0">
                <a:solidFill>
                  <a:srgbClr val="E8DE41"/>
                </a:solidFill>
              </a:rPr>
              <a:t>Bp</a:t>
            </a:r>
            <a:r>
              <a:rPr lang="en-US" altLang="zh-CN" sz="1600" dirty="0" smtClean="0">
                <a:solidFill>
                  <a:srgbClr val="E8DE41"/>
                </a:solidFill>
              </a:rPr>
              <a:t>Binder.cpp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40" name="内容占位符 2"/>
          <p:cNvSpPr txBox="1"/>
          <p:nvPr/>
        </p:nvSpPr>
        <p:spPr>
          <a:xfrm>
            <a:off x="4026232" y="4018353"/>
            <a:ext cx="1080120" cy="360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1600" dirty="0" err="1" smtClean="0">
                <a:solidFill>
                  <a:srgbClr val="E8DE41"/>
                </a:solidFill>
              </a:rPr>
              <a:t>jni</a:t>
            </a:r>
            <a:r>
              <a:rPr lang="zh-CN" altLang="en-US" sz="1600" dirty="0" smtClean="0">
                <a:solidFill>
                  <a:srgbClr val="E8DE41"/>
                </a:solidFill>
              </a:rPr>
              <a:t>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>
            <a:off x="7927316" y="6025838"/>
            <a:ext cx="1288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内容占位符 2"/>
          <p:cNvSpPr txBox="1"/>
          <p:nvPr/>
        </p:nvSpPr>
        <p:spPr>
          <a:xfrm>
            <a:off x="8396477" y="5681668"/>
            <a:ext cx="1080120" cy="360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E8DE41"/>
                </a:solidFill>
              </a:rPr>
              <a:t>驱动层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9215444" y="2320180"/>
            <a:ext cx="3384376" cy="4220003"/>
          </a:xfrm>
          <a:prstGeom prst="roundRect">
            <a:avLst>
              <a:gd name="adj" fmla="val 64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内容占位符 2"/>
          <p:cNvSpPr txBox="1"/>
          <p:nvPr/>
        </p:nvSpPr>
        <p:spPr>
          <a:xfrm>
            <a:off x="10469081" y="1910596"/>
            <a:ext cx="1080120" cy="360040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 smtClean="0">
                <a:solidFill>
                  <a:srgbClr val="E8DE41"/>
                </a:solidFill>
              </a:rPr>
              <a:t>驱动层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05" y="3370653"/>
            <a:ext cx="3707253" cy="233591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889" y="2246023"/>
            <a:ext cx="8823718" cy="510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14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7" grpId="0"/>
      <p:bldP spid="7" grpId="1"/>
      <p:bldP spid="10" grpId="0"/>
      <p:bldP spid="10" grpId="1"/>
      <p:bldP spid="32" grpId="0"/>
      <p:bldP spid="32" grpId="1"/>
      <p:bldP spid="33" grpId="0"/>
      <p:bldP spid="33" grpId="1"/>
      <p:bldP spid="39" grpId="0"/>
      <p:bldP spid="39" grpId="1"/>
      <p:bldP spid="40" grpId="0"/>
      <p:bldP spid="40" grpId="1"/>
      <p:bldP spid="42" grpId="0"/>
      <p:bldP spid="42" grpId="1"/>
      <p:bldP spid="44" grpId="0"/>
      <p:bldP spid="44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过程 8"/>
          <p:cNvSpPr/>
          <p:nvPr/>
        </p:nvSpPr>
        <p:spPr>
          <a:xfrm>
            <a:off x="225" y="2949775"/>
            <a:ext cx="12857401" cy="4294177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698" y="45384"/>
            <a:ext cx="12857401" cy="4294177"/>
          </a:xfrm>
          <a:prstGeom prst="flowChartProcess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1">
              <a:solidFill>
                <a:srgbClr val="4D4D4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7" y="4386429"/>
            <a:ext cx="12856929" cy="1004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786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697" y="4553844"/>
            <a:ext cx="1285735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289668" y="2208990"/>
            <a:ext cx="6278515" cy="1537071"/>
          </a:xfrm>
        </p:spPr>
        <p:txBody>
          <a:bodyPr>
            <a:noAutofit/>
          </a:bodyPr>
          <a:lstStyle/>
          <a:p>
            <a:pPr algn="ctr"/>
            <a:r>
              <a:rPr lang="zh-CN" altLang="en-US" sz="7813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2898623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679" y="326797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Client</a:t>
            </a:r>
            <a:r>
              <a:rPr lang="zh-CN" altLang="en-US" dirty="0" smtClean="0"/>
              <a:t>时序图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43" y="1384077"/>
            <a:ext cx="11113711" cy="51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02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5575" y="307925"/>
            <a:ext cx="12055205" cy="614405"/>
          </a:xfrm>
        </p:spPr>
        <p:txBody>
          <a:bodyPr/>
          <a:lstStyle/>
          <a:p>
            <a:r>
              <a:rPr lang="en-US" altLang="zh-CN" dirty="0" smtClean="0"/>
              <a:t>Client</a:t>
            </a:r>
            <a:r>
              <a:rPr lang="zh-CN" altLang="en-US" dirty="0" smtClean="0"/>
              <a:t>端获取服务回调</a:t>
            </a:r>
            <a:endParaRPr lang="zh-CN" altLang="en-US" dirty="0"/>
          </a:p>
        </p:txBody>
      </p:sp>
      <p:sp>
        <p:nvSpPr>
          <p:cNvPr id="4" name="AutoShape 2" descr="http://img.blog.csdn.net/201306121856474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8583838" y="3141417"/>
            <a:ext cx="2954004" cy="3256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/>
              <a:t>binder_ioctl</a:t>
            </a:r>
            <a:endParaRPr lang="zh-CN" altLang="en-US" sz="1400" dirty="0"/>
          </a:p>
        </p:txBody>
      </p:sp>
      <p:sp>
        <p:nvSpPr>
          <p:cNvPr id="9" name="圆角矩形 8"/>
          <p:cNvSpPr/>
          <p:nvPr/>
        </p:nvSpPr>
        <p:spPr>
          <a:xfrm>
            <a:off x="8663299" y="4136864"/>
            <a:ext cx="2880320" cy="3708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err="1"/>
              <a:t>binder_ioctl_write_read</a:t>
            </a:r>
            <a:endParaRPr lang="zh-CN" altLang="en-US" sz="1200" dirty="0"/>
          </a:p>
        </p:txBody>
      </p:sp>
      <p:sp>
        <p:nvSpPr>
          <p:cNvPr id="10" name="圆角矩形 9"/>
          <p:cNvSpPr/>
          <p:nvPr/>
        </p:nvSpPr>
        <p:spPr>
          <a:xfrm>
            <a:off x="3436726" y="2902488"/>
            <a:ext cx="2808312" cy="4728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1" name="圆角矩形 10"/>
          <p:cNvSpPr/>
          <p:nvPr/>
        </p:nvSpPr>
        <p:spPr>
          <a:xfrm>
            <a:off x="3483902" y="3989328"/>
            <a:ext cx="3002633" cy="4728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/>
              <a:t>马上开始招聘</a:t>
            </a:r>
            <a:endParaRPr lang="zh-CN" altLang="en-US" sz="1400" dirty="0"/>
          </a:p>
        </p:txBody>
      </p:sp>
      <p:sp>
        <p:nvSpPr>
          <p:cNvPr id="12" name="圆角矩形 11"/>
          <p:cNvSpPr/>
          <p:nvPr/>
        </p:nvSpPr>
        <p:spPr>
          <a:xfrm>
            <a:off x="3498749" y="4978353"/>
            <a:ext cx="3196956" cy="4674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/>
              <a:t>找</a:t>
            </a:r>
            <a:r>
              <a:rPr lang="en-US" altLang="zh-CN" sz="1400" dirty="0" smtClean="0"/>
              <a:t>99</a:t>
            </a:r>
            <a:r>
              <a:rPr lang="zh-CN" altLang="en-US" sz="1400" dirty="0" smtClean="0"/>
              <a:t>号技师没问题，马上开始</a:t>
            </a:r>
            <a:endParaRPr lang="zh-CN" altLang="en-US" sz="1400" dirty="0"/>
          </a:p>
        </p:txBody>
      </p:sp>
      <p:sp>
        <p:nvSpPr>
          <p:cNvPr id="13" name="圆角矩形 12"/>
          <p:cNvSpPr/>
          <p:nvPr/>
        </p:nvSpPr>
        <p:spPr>
          <a:xfrm>
            <a:off x="3451894" y="6109065"/>
            <a:ext cx="3290666" cy="4826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/>
              <a:t>把技师送到</a:t>
            </a:r>
            <a:r>
              <a:rPr lang="en-US" altLang="zh-CN" sz="1400" dirty="0" smtClean="0"/>
              <a:t>river</a:t>
            </a:r>
            <a:r>
              <a:rPr lang="zh-CN" altLang="en-US" sz="1400" dirty="0" smtClean="0"/>
              <a:t>老师手中</a:t>
            </a:r>
            <a:endParaRPr lang="zh-CN" altLang="en-US" sz="1400" dirty="0"/>
          </a:p>
        </p:txBody>
      </p:sp>
      <p:sp>
        <p:nvSpPr>
          <p:cNvPr id="14" name="圆角矩形 13"/>
          <p:cNvSpPr/>
          <p:nvPr/>
        </p:nvSpPr>
        <p:spPr>
          <a:xfrm>
            <a:off x="8677900" y="5092196"/>
            <a:ext cx="2880320" cy="3708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err="1"/>
              <a:t>binder_thread_write</a:t>
            </a:r>
            <a:endParaRPr lang="zh-CN" altLang="en-US" sz="1200" dirty="0"/>
          </a:p>
        </p:txBody>
      </p:sp>
      <p:sp>
        <p:nvSpPr>
          <p:cNvPr id="6" name="圆角矩形 5"/>
          <p:cNvSpPr/>
          <p:nvPr/>
        </p:nvSpPr>
        <p:spPr>
          <a:xfrm flipH="1">
            <a:off x="929379" y="1403634"/>
            <a:ext cx="334900" cy="5327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 </a:t>
            </a:r>
            <a:r>
              <a:rPr lang="zh-CN" altLang="en-US" dirty="0" smtClean="0"/>
              <a:t>外围招聘哨兵</a:t>
            </a:r>
            <a:endParaRPr lang="zh-CN" altLang="en-US" dirty="0"/>
          </a:p>
        </p:txBody>
      </p:sp>
      <p:cxnSp>
        <p:nvCxnSpPr>
          <p:cNvPr id="8" name="直接箭头连接符 7"/>
          <p:cNvCxnSpPr>
            <a:stCxn id="10" idx="2"/>
          </p:cNvCxnSpPr>
          <p:nvPr/>
        </p:nvCxnSpPr>
        <p:spPr>
          <a:xfrm>
            <a:off x="4840882" y="3375359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4881203" y="4480631"/>
            <a:ext cx="0" cy="48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4881203" y="5537209"/>
            <a:ext cx="0" cy="396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0108973" y="3475831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10118060" y="4567125"/>
            <a:ext cx="0" cy="479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10108973" y="5508279"/>
            <a:ext cx="0" cy="424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1454915" y="1818748"/>
            <a:ext cx="18061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0718428" y="1601421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solidFill>
                  <a:schemeClr val="bg1"/>
                </a:solidFill>
              </a:rPr>
              <a:t>execTransact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10677847" y="1451888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4923816" y="3646680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丢给业务员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35247" y="3424410"/>
            <a:ext cx="3733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如果是招聘需求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906657" y="4567125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从</a:t>
            </a:r>
            <a:r>
              <a:rPr lang="en-US" altLang="zh-CN" sz="1100" dirty="0" smtClean="0">
                <a:solidFill>
                  <a:schemeClr val="bg1"/>
                </a:solidFill>
              </a:rPr>
              <a:t>River</a:t>
            </a:r>
            <a:r>
              <a:rPr lang="zh-CN" altLang="en-US" sz="1100" dirty="0" smtClean="0">
                <a:solidFill>
                  <a:schemeClr val="bg1"/>
                </a:solidFill>
              </a:rPr>
              <a:t>老师那拷贝原始命令</a:t>
            </a:r>
            <a:r>
              <a:rPr lang="en-US" altLang="zh-CN" sz="1100" dirty="0" smtClean="0">
                <a:solidFill>
                  <a:schemeClr val="bg1"/>
                </a:solidFill>
              </a:rPr>
              <a:t>(99</a:t>
            </a:r>
            <a:r>
              <a:rPr lang="zh-CN" altLang="en-US" sz="1100" dirty="0" smtClean="0">
                <a:solidFill>
                  <a:schemeClr val="bg1"/>
                </a:solidFill>
              </a:rPr>
              <a:t>号技师</a:t>
            </a:r>
            <a:r>
              <a:rPr lang="en-US" altLang="zh-CN" sz="1100" dirty="0" smtClean="0">
                <a:solidFill>
                  <a:schemeClr val="bg1"/>
                </a:solidFill>
              </a:rPr>
              <a:t>)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986369" y="5611724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bg1"/>
                </a:solidFill>
              </a:rPr>
              <a:t>99</a:t>
            </a:r>
            <a:r>
              <a:rPr lang="zh-CN" altLang="en-US" sz="1100" dirty="0" smtClean="0">
                <a:solidFill>
                  <a:schemeClr val="bg1"/>
                </a:solidFill>
              </a:rPr>
              <a:t>号技师的标志是</a:t>
            </a:r>
            <a:r>
              <a:rPr lang="en-US" altLang="zh-CN" sz="1100" dirty="0">
                <a:solidFill>
                  <a:srgbClr val="FFFF00"/>
                </a:solidFill>
              </a:rPr>
              <a:t>BC_TRANSACTION</a:t>
            </a:r>
            <a:endParaRPr lang="zh-CN" altLang="en-US" sz="1100" dirty="0">
              <a:solidFill>
                <a:srgbClr val="FFFF00"/>
              </a:solidFill>
            </a:endParaRPr>
          </a:p>
        </p:txBody>
      </p:sp>
      <p:sp>
        <p:nvSpPr>
          <p:cNvPr id="16" name="左弧形箭头 15"/>
          <p:cNvSpPr/>
          <p:nvPr/>
        </p:nvSpPr>
        <p:spPr>
          <a:xfrm>
            <a:off x="2360330" y="1203784"/>
            <a:ext cx="216024" cy="4265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右弧形箭头 22"/>
          <p:cNvSpPr/>
          <p:nvPr/>
        </p:nvSpPr>
        <p:spPr>
          <a:xfrm>
            <a:off x="2646834" y="1203784"/>
            <a:ext cx="216024" cy="4265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345356" y="1862884"/>
            <a:ext cx="3733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终于等到了一单，不容易啊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573252" y="1272829"/>
            <a:ext cx="839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bg1"/>
                </a:solidFill>
              </a:rPr>
              <a:t>Loop</a:t>
            </a:r>
            <a:r>
              <a:rPr lang="zh-CN" altLang="en-US" sz="1100" dirty="0" smtClean="0">
                <a:solidFill>
                  <a:schemeClr val="bg1"/>
                </a:solidFill>
              </a:rPr>
              <a:t>循环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039735" y="3009635"/>
            <a:ext cx="2197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解析招聘哨兵给我发来的信息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155575" y="1818748"/>
            <a:ext cx="657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圆角矩形 38"/>
          <p:cNvSpPr/>
          <p:nvPr/>
        </p:nvSpPr>
        <p:spPr>
          <a:xfrm>
            <a:off x="3428573" y="1387697"/>
            <a:ext cx="2808312" cy="4728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40" name="文本框 39"/>
          <p:cNvSpPr txBox="1"/>
          <p:nvPr/>
        </p:nvSpPr>
        <p:spPr>
          <a:xfrm>
            <a:off x="4370101" y="1470110"/>
            <a:ext cx="121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ioctl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1" name="圆角矩形 40"/>
          <p:cNvSpPr/>
          <p:nvPr/>
        </p:nvSpPr>
        <p:spPr>
          <a:xfrm flipH="1">
            <a:off x="1676847" y="2231462"/>
            <a:ext cx="10788777" cy="283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(</a:t>
            </a:r>
            <a:r>
              <a:rPr lang="zh-CN" altLang="en-US" dirty="0" smtClean="0"/>
              <a:t>技师招聘</a:t>
            </a:r>
            <a:r>
              <a:rPr lang="en-US" altLang="zh-CN" dirty="0" smtClean="0"/>
              <a:t>)</a:t>
            </a:r>
            <a:r>
              <a:rPr lang="zh-CN" altLang="en-US" dirty="0" smtClean="0"/>
              <a:t>内核</a:t>
            </a:r>
            <a:r>
              <a:rPr lang="en-US" altLang="zh-CN" dirty="0" smtClean="0"/>
              <a:t>Binder</a:t>
            </a:r>
            <a:endParaRPr lang="zh-CN" altLang="en-US" dirty="0"/>
          </a:p>
        </p:txBody>
      </p:sp>
      <p:sp>
        <p:nvSpPr>
          <p:cNvPr id="42" name="文本框 41"/>
          <p:cNvSpPr txBox="1"/>
          <p:nvPr/>
        </p:nvSpPr>
        <p:spPr>
          <a:xfrm>
            <a:off x="1232134" y="4471558"/>
            <a:ext cx="1920886" cy="260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err="1" smtClean="0">
                <a:solidFill>
                  <a:schemeClr val="bg1"/>
                </a:solidFill>
              </a:rPr>
              <a:t>service_manager.c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cxnSp>
        <p:nvCxnSpPr>
          <p:cNvPr id="43" name="直接箭头连接符 42"/>
          <p:cNvCxnSpPr/>
          <p:nvPr/>
        </p:nvCxnSpPr>
        <p:spPr>
          <a:xfrm>
            <a:off x="4701183" y="1892291"/>
            <a:ext cx="0" cy="271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>
            <a:off x="4701183" y="2631167"/>
            <a:ext cx="0" cy="271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10203337" y="3629613"/>
            <a:ext cx="3733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发生拷贝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8668813" y="5979520"/>
            <a:ext cx="2880320" cy="3708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err="1"/>
              <a:t>binder_transaction</a:t>
            </a:r>
            <a:endParaRPr lang="zh-CN" altLang="en-US" sz="1200" dirty="0"/>
          </a:p>
        </p:txBody>
      </p:sp>
      <p:sp>
        <p:nvSpPr>
          <p:cNvPr id="48" name="圆角矩形 47"/>
          <p:cNvSpPr/>
          <p:nvPr/>
        </p:nvSpPr>
        <p:spPr>
          <a:xfrm>
            <a:off x="8668813" y="6695252"/>
            <a:ext cx="2880320" cy="3708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err="1"/>
              <a:t>binder_transaction</a:t>
            </a:r>
            <a:endParaRPr lang="zh-CN" altLang="en-US" sz="1200" dirty="0"/>
          </a:p>
        </p:txBody>
      </p:sp>
      <p:cxnSp>
        <p:nvCxnSpPr>
          <p:cNvPr id="49" name="直接箭头连接符 48"/>
          <p:cNvCxnSpPr/>
          <p:nvPr/>
        </p:nvCxnSpPr>
        <p:spPr>
          <a:xfrm>
            <a:off x="10103459" y="2557736"/>
            <a:ext cx="0" cy="479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177" y="2534506"/>
            <a:ext cx="10181403" cy="4685209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17" y="927353"/>
            <a:ext cx="11509836" cy="63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3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18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2873</Words>
  <Application>Microsoft Office PowerPoint</Application>
  <PresentationFormat>自定义</PresentationFormat>
  <Paragraphs>491</Paragraphs>
  <Slides>70</Slides>
  <Notes>60</Notes>
  <HiddenSlides>0</HiddenSlides>
  <MMClips>4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84" baseType="lpstr">
      <vt:lpstr>Source Han Sans CN Normal</vt:lpstr>
      <vt:lpstr>方正姚体</vt:lpstr>
      <vt:lpstr>黑体</vt:lpstr>
      <vt:lpstr>思源黑体 CN Bold</vt:lpstr>
      <vt:lpstr>思源黑体 CN Medium</vt:lpstr>
      <vt:lpstr>思源黑体 CN Normal</vt:lpstr>
      <vt:lpstr>宋体</vt:lpstr>
      <vt:lpstr>微软雅黑</vt:lpstr>
      <vt:lpstr>Arial</vt:lpstr>
      <vt:lpstr>Calibri</vt:lpstr>
      <vt:lpstr>Calibri Light</vt:lpstr>
      <vt:lpstr>Times New Roman</vt:lpstr>
      <vt:lpstr>第一PPT，www.1ppt.com</vt:lpstr>
      <vt:lpstr>文档</vt:lpstr>
      <vt:lpstr>PowerPoint 演示文稿</vt:lpstr>
      <vt:lpstr>PowerPoint 演示文稿</vt:lpstr>
      <vt:lpstr>PowerPoint 演示文稿</vt:lpstr>
      <vt:lpstr>PowerPoint 演示文稿</vt:lpstr>
      <vt:lpstr>Binder通信（最初）</vt:lpstr>
      <vt:lpstr>Binder客户端</vt:lpstr>
      <vt:lpstr>场子升级</vt:lpstr>
      <vt:lpstr>Client时序图</vt:lpstr>
      <vt:lpstr>Client端获取服务回调</vt:lpstr>
      <vt:lpstr>Binder整体架构</vt:lpstr>
      <vt:lpstr>handle含义</vt:lpstr>
      <vt:lpstr>PowerPoint 演示文稿</vt:lpstr>
      <vt:lpstr>handle含义</vt:lpstr>
      <vt:lpstr>handle含义</vt:lpstr>
      <vt:lpstr>为什么会有用户空间</vt:lpstr>
      <vt:lpstr>PowerPoint 演示文稿</vt:lpstr>
      <vt:lpstr>内存映射mmap</vt:lpstr>
      <vt:lpstr>PowerPoint 演示文稿</vt:lpstr>
      <vt:lpstr>mmap函数映射原理</vt:lpstr>
      <vt:lpstr>mmap操作原理(后续驱动讲解)</vt:lpstr>
      <vt:lpstr>mmap操作原理(后续驱动讲解)</vt:lpstr>
      <vt:lpstr>Binder打开流程图</vt:lpstr>
      <vt:lpstr>PowerPoint 演示文稿</vt:lpstr>
      <vt:lpstr>mmap函数映射原理</vt:lpstr>
      <vt:lpstr>vm_area_struct映射结构体(后续驱动讲解)</vt:lpstr>
      <vt:lpstr>mmap操作原理(后续驱动讲解)</vt:lpstr>
      <vt:lpstr>PowerPoint 演示文稿</vt:lpstr>
      <vt:lpstr>Binder核心原理</vt:lpstr>
      <vt:lpstr>PowerPoint 演示文稿</vt:lpstr>
      <vt:lpstr>Binder整体架构</vt:lpstr>
      <vt:lpstr>PowerPoint 演示文稿</vt:lpstr>
      <vt:lpstr>PowerPoint 演示文稿</vt:lpstr>
      <vt:lpstr>IPC</vt:lpstr>
      <vt:lpstr>Binder整体架构</vt:lpstr>
      <vt:lpstr>PowerPoint 演示文稿</vt:lpstr>
      <vt:lpstr>思考</vt:lpstr>
      <vt:lpstr>Binder整体架构</vt:lpstr>
      <vt:lpstr>PowerPoint 演示文稿</vt:lpstr>
      <vt:lpstr>Binder内存机制</vt:lpstr>
      <vt:lpstr>Binder的内存转移关系</vt:lpstr>
      <vt:lpstr>Binder整体架构</vt:lpstr>
      <vt:lpstr>Binder整体架构</vt:lpstr>
      <vt:lpstr>Binder整体架构</vt:lpstr>
      <vt:lpstr>Binder整体架构</vt:lpstr>
      <vt:lpstr>Binder整体架构</vt:lpstr>
      <vt:lpstr>Binder整体架构</vt:lpstr>
      <vt:lpstr>Binder整体架构</vt:lpstr>
      <vt:lpstr>Binder整体架构</vt:lpstr>
      <vt:lpstr>Binder整体架构</vt:lpstr>
      <vt:lpstr>软饭陷阱</vt:lpstr>
      <vt:lpstr>Binder原理</vt:lpstr>
      <vt:lpstr>传统I/O成</vt:lpstr>
      <vt:lpstr>传统I/O成</vt:lpstr>
      <vt:lpstr>共享存储映射IO</vt:lpstr>
      <vt:lpstr>传统I/O成</vt:lpstr>
      <vt:lpstr>PowerPoint 演示文稿</vt:lpstr>
      <vt:lpstr>SharedPreferencesImpl源码分析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四月你好</dc:title>
  <dc:creator/>
  <cp:keywords>www.1ppt.com</cp:keywords>
  <dc:description>www.1ppt.com</dc:description>
  <cp:lastModifiedBy/>
  <cp:revision>1</cp:revision>
  <dcterms:created xsi:type="dcterms:W3CDTF">2016-09-17T14:09:48Z</dcterms:created>
  <dcterms:modified xsi:type="dcterms:W3CDTF">2020-05-07T14:45:03Z</dcterms:modified>
</cp:coreProperties>
</file>