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80" r:id="rId5"/>
    <p:sldId id="465" r:id="rId6"/>
    <p:sldId id="533" r:id="rId7"/>
    <p:sldId id="595" r:id="rId8"/>
    <p:sldId id="589" r:id="rId9"/>
    <p:sldId id="590" r:id="rId10"/>
    <p:sldId id="578" r:id="rId11"/>
    <p:sldId id="581" r:id="rId12"/>
    <p:sldId id="280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083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34301" y="6476918"/>
            <a:ext cx="5139603" cy="285751"/>
            <a:chOff x="14309694" y="12240174"/>
            <a:chExt cx="7916467" cy="540016"/>
          </a:xfrm>
        </p:grpSpPr>
        <p:sp>
          <p:nvSpPr>
            <p:cNvPr id="13" name="文本框 12"/>
            <p:cNvSpPr txBox="1"/>
            <p:nvPr userDrawn="1"/>
          </p:nvSpPr>
          <p:spPr>
            <a:xfrm>
              <a:off x="16443027" y="12240175"/>
              <a:ext cx="2650604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Android</a:t>
              </a:r>
              <a:r>
                <a:rPr lang="zh-CN" alt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架构师课程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9694" y="12243350"/>
              <a:ext cx="2133333" cy="53333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 userDrawn="1"/>
          </p:nvSpPr>
          <p:spPr>
            <a:xfrm>
              <a:off x="18944694" y="12240174"/>
              <a:ext cx="3281467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官方客服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QQ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：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 708875071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205990" y="2760980"/>
            <a:ext cx="84232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JetPack的W</a:t>
            </a:r>
            <a:r>
              <a:rPr 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ork</a:t>
            </a:r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Manger、Pa</a:t>
            </a:r>
            <a:r>
              <a:rPr 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</a:t>
            </a:r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ing、等架构组件讲解</a:t>
            </a:r>
            <a:endParaRPr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362547"/>
            <a:ext cx="6514465" cy="678574"/>
            <a:chOff x="1878908" y="2616819"/>
            <a:chExt cx="651446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576008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WorkManager</a:t>
              </a:r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后台服务管理神器分析</a:t>
              </a:r>
              <a:endParaRPr lang="en-US" altLang="zh-CN"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266207"/>
            <a:ext cx="8217535" cy="678574"/>
            <a:chOff x="1878908" y="4239809"/>
            <a:chExt cx="8217535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746315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Paging</a:t>
              </a:r>
              <a:r>
                <a:rPr lang="zh-CN" alt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分页可以与</a:t>
              </a:r>
              <a:r>
                <a:rPr lang="en-US" altLang="zh-CN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LiveData</a:t>
              </a:r>
              <a:r>
                <a:rPr lang="zh-CN" alt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RecyclerView</a:t>
              </a:r>
              <a:r>
                <a:rPr lang="zh-CN" alt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的结合</a:t>
              </a:r>
              <a:endParaRPr lang="zh-CN" altLang="en-US"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306157"/>
            <a:ext cx="7044690" cy="678574"/>
            <a:chOff x="7196185" y="2616819"/>
            <a:chExt cx="704469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Jetpack</a:t>
              </a:r>
              <a:r>
                <a:rPr lang="zh-CN" alt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提供的</a:t>
              </a:r>
              <a:r>
                <a:rPr 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Paging</a:t>
              </a:r>
              <a:r>
                <a:rPr lang="zh-CN" alt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分页库</a:t>
              </a:r>
              <a:endParaRPr lang="zh-CN" altLang="en-US"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FLYING IMPRESSION FID FEIZHAO    qq:1964271550"/>
          <p:cNvGrpSpPr/>
          <p:nvPr>
            <p:custDataLst>
              <p:tags r:id="rId4"/>
            </p:custDataLst>
          </p:nvPr>
        </p:nvGrpSpPr>
        <p:grpSpPr>
          <a:xfrm>
            <a:off x="2373995" y="5182512"/>
            <a:ext cx="7045325" cy="678574"/>
            <a:chOff x="7196185" y="4239809"/>
            <a:chExt cx="7045325" cy="678574"/>
          </a:xfrm>
        </p:grpSpPr>
        <p:sp>
          <p:nvSpPr>
            <p:cNvPr id="47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4239809"/>
              <a:ext cx="678574" cy="678574"/>
            </a:xfrm>
            <a:prstGeom prst="roundRect">
              <a:avLst/>
            </a:prstGeom>
            <a:solidFill>
              <a:srgbClr val="33C3AB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FLYING IMPRESSION FID FEIZHAO    qq:1964271550"/>
            <p:cNvSpPr txBox="1"/>
            <p:nvPr/>
          </p:nvSpPr>
          <p:spPr>
            <a:xfrm>
              <a:off x="7950565" y="4347124"/>
              <a:ext cx="629094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Paging</a:t>
              </a:r>
              <a:r>
                <a:rPr lang="zh-CN" altLang="en-US"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不得不说的那些坑</a:t>
              </a:r>
              <a:endParaRPr lang="zh-CN" altLang="en-US" sz="2400" dirty="0">
                <a:solidFill>
                  <a:srgbClr val="33C3A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645582" y="261476"/>
            <a:ext cx="29006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什么是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WorkManager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en-US" alt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40" name="FLYING IMPRESSION FID FEIZHAO    qq:1964271550"/>
          <p:cNvCxnSpPr/>
          <p:nvPr/>
        </p:nvCxnSpPr>
        <p:spPr>
          <a:xfrm>
            <a:off x="5988236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1291590" y="1279525"/>
            <a:ext cx="181991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332865" y="1346200"/>
            <a:ext cx="17456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WorkManager</a:t>
            </a:r>
            <a:endParaRPr 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63420" y="1868805"/>
            <a:ext cx="8613775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WorkManager 旨在用于可延迟运行（即不需要立即运行）并且在应用退出或设备重启时必须能够可靠运行的任务。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324610" y="2717165"/>
            <a:ext cx="124714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401445" y="278384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应用场景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63420" y="351853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埋点上传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63420" y="413321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非即时性上传与下载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63420" y="473011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同步数据与处理数据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63420" y="532447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...</a:t>
            </a:r>
            <a:endParaRPr lang="en-US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16" name="图片 15" descr="3c6c76100a5bf8815d0971e70a86d1d5_v2-0a3c0e5b0c1159d8ab7ab57bce7594e2_720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7305" y="3574415"/>
            <a:ext cx="5868035" cy="19989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137582" y="261476"/>
            <a:ext cx="39166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为什么一定要是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WorkManager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en-US" alt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40" name="FLYING IMPRESSION FID FEIZHAO    qq:1964271550"/>
          <p:cNvCxnSpPr/>
          <p:nvPr/>
        </p:nvCxnSpPr>
        <p:spPr>
          <a:xfrm>
            <a:off x="5988236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1291590" y="1279525"/>
            <a:ext cx="83566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386205" y="134620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优势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26285" y="2160905"/>
            <a:ext cx="840994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确保可以被执行，并且可以设置执行的限定条件(例如仅仅在有网络连接的时候才进行图片的上传)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26285" y="277558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同样受到系统后台任务的限制管理(如APP进入Doze Mode的时候，任务不会被执行)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26285" y="337248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向后兼容；无论是否集成了Google Play Service服务，都是向后兼容的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26285" y="3966845"/>
            <a:ext cx="826516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任务可查询；如论当下在执行什么任务，都是可以直接查询获取到任务状态信息的(例如正在运行的  状态是什么，结果是成功还是失败了)</a:t>
            </a:r>
            <a:endParaRPr lang="en-US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026285" y="4672330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任务可串联；例如执行任务A之前需要任务B或者C先进行完成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20570" y="532447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任务伺机执行：在条件满足的时候会尽快尝试触发任务的执行，不需要等待JobScheduler的唤醒，也不会需要等待JobScheduler进行批量任务处理的才被执行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451907" y="261476"/>
            <a:ext cx="32880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WorkManager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三个核心类</a:t>
            </a:r>
            <a:endParaRPr 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1955800" y="1492885"/>
            <a:ext cx="3405505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dirty="0">
                <a:solidFill>
                  <a:schemeClr val="tx1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 </a:t>
            </a:r>
            <a:r>
              <a:rPr dirty="0">
                <a:solidFill>
                  <a:schemeClr val="tx1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Worker</a:t>
            </a:r>
            <a:endParaRPr dirty="0">
              <a:solidFill>
                <a:schemeClr val="tx1"/>
              </a:solidFill>
              <a:effectLst/>
              <a:latin typeface="思源黑体 CN Medium" panose="020B0600000000000000" pitchFamily="34" charset="-122"/>
              <a:ea typeface="思源黑体 CN Medium" panose="020B0600000000000000" pitchFamily="3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39290" y="2538095"/>
            <a:ext cx="2292985" cy="451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600" b="1" dirty="0">
                <a:solidFill>
                  <a:schemeClr val="tx1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 </a:t>
            </a:r>
            <a:r>
              <a:rPr lang="zh-CN" altLang="en-US" sz="1600" dirty="0">
                <a:solidFill>
                  <a:schemeClr val="tx1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WorkRequest</a:t>
            </a:r>
            <a:endParaRPr lang="zh-CN" altLang="en-US" sz="1600" dirty="0">
              <a:solidFill>
                <a:schemeClr val="tx1"/>
              </a:solidFill>
              <a:effectLst/>
              <a:latin typeface="思源黑体 CN Medium" panose="020B0600000000000000" pitchFamily="34" charset="-122"/>
              <a:ea typeface="思源黑体 CN Medium" panose="020B0600000000000000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39340" y="1804035"/>
            <a:ext cx="7783830" cy="596265"/>
          </a:xfrm>
          <a:prstGeom prst="rect">
            <a:avLst/>
          </a:prstGeom>
        </p:spPr>
        <p:txBody>
          <a:bodyPr vert="horz" wrap="none" lIns="91440" tIns="45720" rIns="91440" bIns="45720" rtlCol="0">
            <a:normAutofit lnSpcReduction="20000"/>
          </a:bodyPr>
          <a:p>
            <a:pPr algn="l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我们要执行的具体任务是需要放在继承了 Worker 的类里面的，所以 Worker 里面定义了做什么，继承了 Worker 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后我们需要重写 doWork 方法，具体要执行的任务应该放置在重写的</a:t>
            </a: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doWork方法</a:t>
            </a: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中。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56790" y="2893060"/>
            <a:ext cx="7948295" cy="1551305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p>
            <a:pPr algn="l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上面的 Worker 只是定义了我们要在后台做什么，但是怎么做，做几次之类的需要 WorkRequest 来定义。所以一个 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Worker 需要经过 WorkRequest 的包装。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charset="0"/>
              <a:buChar char="à"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OneTimeWorkRequest：定义一次性任务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charset="0"/>
              <a:buChar char="à"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PeriodicWorkRequest：定义可重复执行任务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</a:pP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42465" y="4182110"/>
            <a:ext cx="2292985" cy="451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600" b="1" dirty="0">
                <a:solidFill>
                  <a:schemeClr val="tx1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 </a:t>
            </a:r>
            <a:r>
              <a:rPr lang="zh-CN" altLang="en-US" sz="1600" dirty="0">
                <a:solidFill>
                  <a:schemeClr val="tx1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WorkManager</a:t>
            </a:r>
            <a:endParaRPr lang="zh-CN" altLang="en-US" sz="1600" dirty="0">
              <a:solidFill>
                <a:schemeClr val="tx1"/>
              </a:solidFill>
              <a:effectLst/>
              <a:latin typeface="思源黑体 CN Medium" panose="020B0600000000000000" pitchFamily="34" charset="-122"/>
              <a:ea typeface="思源黑体 CN Medium" panose="020B0600000000000000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76475" y="4625340"/>
            <a:ext cx="8183880" cy="683895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p>
            <a:pPr algn="l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如果说 Worker 定义了做什么任务，WorkRequest 定义了如何做，那 WorkManager 就是对 WorkRequest 的管理。</a:t>
            </a:r>
            <a:endParaRPr lang="en-US" altLang="zh-CN" sz="120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054839" y="261476"/>
            <a:ext cx="20821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什么是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Paging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1300480" y="1279525"/>
            <a:ext cx="975995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332865" y="1346200"/>
            <a:ext cx="9347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Pading</a:t>
            </a:r>
            <a:endParaRPr 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63420" y="1904365"/>
            <a:ext cx="861377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分页库可帮助您一次加载和显示一小块数据。按需载入部分数据会减少网络带宽和系统资源的使用量。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324610" y="2717165"/>
            <a:ext cx="124714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401445" y="278384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应用场景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63420" y="3520440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网络列表数据分页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63420" y="413321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数据库数据分页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63420" y="473773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...</a:t>
            </a:r>
            <a:endParaRPr lang="en-US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350" y="2783840"/>
            <a:ext cx="4082415" cy="3371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927839" y="261476"/>
            <a:ext cx="23361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Paging必备三大件</a:t>
            </a:r>
            <a:endParaRPr 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" name="圆角矩形 1"/>
          <p:cNvSpPr/>
          <p:nvPr/>
        </p:nvSpPr>
        <p:spPr>
          <a:xfrm>
            <a:off x="1258570" y="1692275"/>
            <a:ext cx="174752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32230" y="1758950"/>
            <a:ext cx="16205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Paging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大件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916430" y="2517775"/>
            <a:ext cx="9899015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DataSource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顾名思义，数据源，获取数据是通过它实现的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PagedList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数据源获取的数据最终靠PagedList来承载。对于PagedList,我们可以这样来理解，它就是一页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数据的集合。每请求一页，就是新的一个PagedList对象。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PagedListAdapter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这个Adapter就是一个RecyclerView的Adapter。不过我们在使用paging实现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RecyclerView的分页加载效果，不能直接继承RecyclerView的Adapter，而是需要继承PagedListAdapter。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357609" y="261476"/>
            <a:ext cx="34766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Room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数据库创建的原理解析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3" name="圆角矩形 2"/>
          <p:cNvSpPr/>
          <p:nvPr/>
        </p:nvSpPr>
        <p:spPr>
          <a:xfrm>
            <a:off x="1258570" y="1386840"/>
            <a:ext cx="2197735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332865" y="1453515"/>
            <a:ext cx="19723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Room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的三层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架构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1434</Words>
  <Application>WPS 演示</Application>
  <PresentationFormat>宽屏</PresentationFormat>
  <Paragraphs>116</Paragraphs>
  <Slides>10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黑体</vt:lpstr>
      <vt:lpstr>思源黑体 CN Bold</vt:lpstr>
      <vt:lpstr>Calibri</vt:lpstr>
      <vt:lpstr>Wingdings</vt:lpstr>
      <vt:lpstr>思源黑体 CN Medium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1306</cp:revision>
  <dcterms:created xsi:type="dcterms:W3CDTF">2016-12-28T11:29:00Z</dcterms:created>
  <dcterms:modified xsi:type="dcterms:W3CDTF">2020-08-13T14:56:40Z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