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80" r:id="rId5"/>
    <p:sldId id="465" r:id="rId6"/>
    <p:sldId id="533" r:id="rId7"/>
    <p:sldId id="566" r:id="rId8"/>
    <p:sldId id="570" r:id="rId9"/>
    <p:sldId id="572" r:id="rId10"/>
    <p:sldId id="573" r:id="rId11"/>
    <p:sldId id="571" r:id="rId12"/>
    <p:sldId id="461" r:id="rId13"/>
    <p:sldId id="280" r:id="rId14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D7A"/>
    <a:srgbClr val="33C3AB"/>
    <a:srgbClr val="364555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04" y="648"/>
      </p:cViewPr>
      <p:guideLst>
        <p:guide orient="horz" pos="2106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34301" y="6476918"/>
            <a:ext cx="5139603" cy="285751"/>
            <a:chOff x="14309694" y="12240174"/>
            <a:chExt cx="7916467" cy="540016"/>
          </a:xfrm>
        </p:grpSpPr>
        <p:sp>
          <p:nvSpPr>
            <p:cNvPr id="13" name="文本框 12"/>
            <p:cNvSpPr txBox="1"/>
            <p:nvPr userDrawn="1"/>
          </p:nvSpPr>
          <p:spPr>
            <a:xfrm>
              <a:off x="16443027" y="12240175"/>
              <a:ext cx="2650604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Android</a:t>
              </a:r>
              <a:r>
                <a:rPr lang="zh-CN" alt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架构师课程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09694" y="12243350"/>
              <a:ext cx="2133333" cy="53333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 userDrawn="1"/>
          </p:nvSpPr>
          <p:spPr>
            <a:xfrm>
              <a:off x="18944694" y="12240174"/>
              <a:ext cx="3281467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官方客服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QQ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：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 708875071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tags" Target="../tags/tag8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1"/>
      <p:bldP spid="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3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 txBox="1"/>
          <p:nvPr/>
        </p:nvSpPr>
        <p:spPr>
          <a:xfrm>
            <a:off x="188783" y="21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联系我们</a:t>
            </a:r>
            <a:endParaRPr lang="zh-CN" altLang="en-US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FLYING IMPRESSION FID FEIZHAO    qq:1964271550"/>
          <p:cNvSpPr txBox="1"/>
          <p:nvPr/>
        </p:nvSpPr>
        <p:spPr>
          <a:xfrm>
            <a:off x="4281170" y="4910455"/>
            <a:ext cx="3456305" cy="650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叮当老师微信</a:t>
            </a:r>
            <a:endParaRPr lang="zh-CN" altLang="en-US" sz="14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叮当老师</a:t>
            </a:r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QQ:1979846055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" name="FLYING IMPRESSION FID FEIZHAO    qq:1964271550"/>
          <p:cNvSpPr txBox="1"/>
          <p:nvPr/>
        </p:nvSpPr>
        <p:spPr>
          <a:xfrm>
            <a:off x="488950" y="6250940"/>
            <a:ext cx="9619615" cy="291465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Zee</a:t>
            </a:r>
            <a:r>
              <a:rPr lang="zh-CN" altLang="en-US" sz="10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老师</a:t>
            </a:r>
            <a:r>
              <a:rPr lang="en-US" altLang="zh-CN" sz="10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QQ</a:t>
            </a:r>
            <a:r>
              <a:rPr lang="zh-CN" altLang="en-US" sz="10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0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321163715</a:t>
            </a:r>
            <a:endParaRPr lang="zh-CN" altLang="en-US" sz="10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 descr="叮当老师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67250" y="2000250"/>
            <a:ext cx="2857500" cy="2857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8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07" y="2707329"/>
            <a:ext cx="5433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0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0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892" y="3722779"/>
            <a:ext cx="4644156" cy="28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60" y="2153285"/>
            <a:ext cx="23368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1842770" y="2760980"/>
            <a:ext cx="92278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SVG</a:t>
            </a:r>
            <a:r>
              <a:rPr lang="zh-CN" altLang="en-US"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矢量图形打造不规则自定义控件手写中国地图</a:t>
            </a:r>
            <a:endParaRPr lang="zh-CN" altLang="en-US" sz="32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825" y="5870575"/>
            <a:ext cx="209677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428" y="23516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  <a:endParaRPr lang="zh-CN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729012" y="0"/>
            <a:ext cx="2462989" cy="1750423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302144" y="0"/>
            <a:ext cx="2462989" cy="1750423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877973" y="0"/>
            <a:ext cx="2433493" cy="1750423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26863" y="0"/>
            <a:ext cx="2462989" cy="1750423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0"/>
            <a:ext cx="2462989" cy="1750423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LYING IMPRESSION FID FEIZHAO    qq:1964271550"/>
          <p:cNvSpPr>
            <a:spLocks noChangeArrowheads="1"/>
          </p:cNvSpPr>
          <p:nvPr/>
        </p:nvSpPr>
        <p:spPr bwMode="auto">
          <a:xfrm>
            <a:off x="5350155" y="336602"/>
            <a:ext cx="149169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目 录</a:t>
            </a:r>
            <a:endParaRPr lang="en-US" altLang="zh-CN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COMPANY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FLYING IMPRESSION FID FEIZHAO    qq:1964271550"/>
          <p:cNvSpPr/>
          <p:nvPr/>
        </p:nvSpPr>
        <p:spPr bwMode="auto">
          <a:xfrm>
            <a:off x="0" y="6728342"/>
            <a:ext cx="2289256" cy="12965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LYING IMPRESSION FID FEIZHAO    qq:1964271550"/>
          <p:cNvSpPr/>
          <p:nvPr/>
        </p:nvSpPr>
        <p:spPr bwMode="auto">
          <a:xfrm>
            <a:off x="2470201" y="6728342"/>
            <a:ext cx="2289256" cy="12965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LYING IMPRESSION FID FEIZHAO    qq:1964271550"/>
          <p:cNvSpPr/>
          <p:nvPr/>
        </p:nvSpPr>
        <p:spPr bwMode="auto">
          <a:xfrm>
            <a:off x="4965079" y="6728342"/>
            <a:ext cx="2261840" cy="12965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LYING IMPRESSION FID FEIZHAO    qq:1964271550"/>
          <p:cNvSpPr/>
          <p:nvPr/>
        </p:nvSpPr>
        <p:spPr bwMode="auto">
          <a:xfrm>
            <a:off x="7432540" y="6728342"/>
            <a:ext cx="2289256" cy="12965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LYING IMPRESSION FID FEIZHAO    qq:1964271550"/>
          <p:cNvSpPr/>
          <p:nvPr/>
        </p:nvSpPr>
        <p:spPr bwMode="auto">
          <a:xfrm>
            <a:off x="9902744" y="6728342"/>
            <a:ext cx="2289256" cy="12965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FLYING IMPRESSION FID FEIZHAO    qq:1964271550"/>
          <p:cNvGrpSpPr/>
          <p:nvPr>
            <p:custDataLst>
              <p:tags r:id="rId1"/>
            </p:custDataLst>
          </p:nvPr>
        </p:nvGrpSpPr>
        <p:grpSpPr>
          <a:xfrm>
            <a:off x="2374208" y="2676872"/>
            <a:ext cx="4742815" cy="678574"/>
            <a:chOff x="1878908" y="2616819"/>
            <a:chExt cx="4742815" cy="678574"/>
          </a:xfrm>
        </p:grpSpPr>
        <p:sp>
          <p:nvSpPr>
            <p:cNvPr id="26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2616819"/>
              <a:ext cx="678574" cy="678574"/>
            </a:xfrm>
            <a:prstGeom prst="roundRect">
              <a:avLst/>
            </a:prstGeom>
            <a:solidFill>
              <a:srgbClr val="EB5F56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LYING IMPRESSION FID FEIZHAO    qq:1964271550"/>
            <p:cNvSpPr txBox="1"/>
            <p:nvPr/>
          </p:nvSpPr>
          <p:spPr>
            <a:xfrm>
              <a:off x="2633288" y="2724134"/>
              <a:ext cx="398843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什么</a:t>
              </a:r>
              <a:r>
                <a:rPr lang="en-US" altLang="zh-CN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SVG</a:t>
              </a:r>
              <a:r>
                <a:rPr lang="zh-CN" alt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图形</a:t>
              </a:r>
              <a:r>
                <a:rPr lang="zh-CN" alt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？</a:t>
              </a:r>
              <a:endParaRPr lang="zh-CN" altLang="en-US" sz="24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FLYING IMPRESSION FID FEIZHAO    qq:1964271550"/>
          <p:cNvGrpSpPr/>
          <p:nvPr>
            <p:custDataLst>
              <p:tags r:id="rId2"/>
            </p:custDataLst>
          </p:nvPr>
        </p:nvGrpSpPr>
        <p:grpSpPr>
          <a:xfrm>
            <a:off x="2374208" y="4580532"/>
            <a:ext cx="7044690" cy="678574"/>
            <a:chOff x="1878908" y="4239809"/>
            <a:chExt cx="7044690" cy="678574"/>
          </a:xfrm>
        </p:grpSpPr>
        <p:sp>
          <p:nvSpPr>
            <p:cNvPr id="35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4239809"/>
              <a:ext cx="678574" cy="678574"/>
            </a:xfrm>
            <a:prstGeom prst="roundRect">
              <a:avLst/>
            </a:prstGeom>
            <a:solidFill>
              <a:srgbClr val="364555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LYING IMPRESSION FID FEIZHAO    qq:1964271550"/>
            <p:cNvSpPr txBox="1"/>
            <p:nvPr/>
          </p:nvSpPr>
          <p:spPr>
            <a:xfrm>
              <a:off x="2633288" y="433061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使用</a:t>
              </a:r>
              <a:r>
                <a:rPr lang="en-US" altLang="zh-CN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SVG</a:t>
              </a:r>
              <a:r>
                <a:rPr lang="zh-CN" altLang="en-US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打造中国地图</a:t>
              </a:r>
              <a:endParaRPr lang="zh-CN" altLang="en-US" sz="24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FLYING IMPRESSION FID FEIZHAO    qq:1964271550"/>
          <p:cNvGrpSpPr/>
          <p:nvPr>
            <p:custDataLst>
              <p:tags r:id="rId3"/>
            </p:custDataLst>
          </p:nvPr>
        </p:nvGrpSpPr>
        <p:grpSpPr>
          <a:xfrm>
            <a:off x="2373995" y="3620482"/>
            <a:ext cx="7044690" cy="678574"/>
            <a:chOff x="7196185" y="2616819"/>
            <a:chExt cx="7044690" cy="678574"/>
          </a:xfrm>
        </p:grpSpPr>
        <p:sp>
          <p:nvSpPr>
            <p:cNvPr id="44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2616819"/>
              <a:ext cx="678574" cy="678574"/>
            </a:xfrm>
            <a:prstGeom prst="roundRect">
              <a:avLst/>
            </a:prstGeom>
            <a:solidFill>
              <a:srgbClr val="FCB030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LYING IMPRESSION FID FEIZHAO    qq:1964271550"/>
            <p:cNvSpPr txBox="1"/>
            <p:nvPr/>
          </p:nvSpPr>
          <p:spPr>
            <a:xfrm>
              <a:off x="7950565" y="272413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SVG</a:t>
              </a:r>
              <a:r>
                <a:rPr lang="zh-CN" altLang="en-US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</a:t>
              </a:r>
              <a:r>
                <a:rPr lang="en-US" altLang="zh-CN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Android</a:t>
              </a:r>
              <a:r>
                <a:rPr lang="zh-CN" altLang="en-US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中的作用</a:t>
              </a:r>
              <a:endParaRPr lang="zh-CN" altLang="en-US" sz="2400" dirty="0">
                <a:solidFill>
                  <a:srgbClr val="FCB0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990386" y="261476"/>
            <a:ext cx="2230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图形是什么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1311910" y="1070610"/>
            <a:ext cx="229616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475105" y="1137285"/>
            <a:ext cx="18199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bg1"/>
                </a:solidFill>
              </a:rPr>
              <a:t>什么是</a:t>
            </a:r>
            <a:r>
              <a:rPr lang="en-US" altLang="zh-CN" b="1">
                <a:solidFill>
                  <a:schemeClr val="bg1"/>
                </a:solidFill>
              </a:rPr>
              <a:t>SVG</a:t>
            </a:r>
            <a:r>
              <a:rPr lang="zh-CN" altLang="en-US" b="1">
                <a:solidFill>
                  <a:schemeClr val="bg1"/>
                </a:solidFill>
              </a:rPr>
              <a:t>图形</a:t>
            </a:r>
            <a:r>
              <a:rPr lang="en-US" altLang="zh-CN" b="1">
                <a:solidFill>
                  <a:schemeClr val="bg1"/>
                </a:solidFill>
              </a:rPr>
              <a:t>?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01190" y="1766570"/>
            <a:ext cx="8409305" cy="1706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eaLnBrk="1" latinLnBrk="0" hangingPunct="1">
              <a:lnSpc>
                <a:spcPct val="150000"/>
              </a:lnSpc>
            </a:pPr>
            <a:r>
              <a:rPr lang="en-US" altLang="zh-CN" sz="14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SVG是一种图像文件格式，它的英文全称为Scalable Vector Graphics，意思为可缩放的矢量图形。它是基于XML（Extensible Markup Language），由World Wide Web Consortium（W3C）联盟进行开发的。严格来说应该是一种开放标准的矢量图形语言，可让你设计激动人心的、高分辨率的Web图形页面。用户可以直接用代码来描绘图像，可以用任何文字处理工具打开SVG图像，通过改变部分代码来使图像具有交互功能，并可以随时插入到HTML中通过浏览器来观看。</a:t>
            </a: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7420" y="3703955"/>
            <a:ext cx="7269480" cy="28613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1371600" lvl="2" indent="-457200" algn="l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>
                <a:solidFill>
                  <a:schemeClr val="tx2"/>
                </a:solidFill>
                <a:latin typeface="思源黑体 CN Normal" panose="020B0400000000000000" charset="-122"/>
                <a:ea typeface="思源黑体 CN Normal" panose="020B0400000000000000" charset="-122"/>
                <a:cs typeface="Source Han Sans CN Normal" charset="-122"/>
                <a:sym typeface="+mn-ea"/>
              </a:rPr>
              <a:t>指可伸缩矢量图形 (Scalable Vector Graphics)</a:t>
            </a:r>
            <a:endParaRPr>
              <a:solidFill>
                <a:schemeClr val="tx2"/>
              </a:solidFill>
              <a:latin typeface="思源黑体 CN Normal" panose="020B0400000000000000" charset="-122"/>
              <a:ea typeface="思源黑体 CN Normal" panose="020B0400000000000000" charset="-122"/>
              <a:cs typeface="Source Han Sans CN Normal" charset="-122"/>
            </a:endParaRPr>
          </a:p>
          <a:p>
            <a:pPr marL="1371600" lvl="2" indent="-457200" algn="l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>
                <a:latin typeface="思源黑体 CN Normal" panose="020B0400000000000000" charset="-122"/>
                <a:ea typeface="思源黑体 CN Normal" panose="020B0400000000000000" charset="-122"/>
                <a:cs typeface="Source Han Sans CN Normal" charset="-122"/>
                <a:sym typeface="+mn-ea"/>
              </a:rPr>
              <a:t>用来定义用于网络的基于矢量的图形</a:t>
            </a:r>
            <a:endParaRPr lang="zh-CN" altLang="en-US">
              <a:latin typeface="思源黑体 CN Normal" panose="020B0400000000000000" charset="-122"/>
              <a:ea typeface="思源黑体 CN Normal" panose="020B0400000000000000" charset="-122"/>
              <a:cs typeface="Source Han Sans CN Normal" charset="-122"/>
            </a:endParaRPr>
          </a:p>
          <a:p>
            <a:pPr marL="1371600" lvl="2" indent="-457200" algn="l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>
                <a:latin typeface="思源黑体 CN Normal" panose="020B0400000000000000" charset="-122"/>
                <a:ea typeface="思源黑体 CN Normal" panose="020B0400000000000000" charset="-122"/>
                <a:cs typeface="Source Han Sans CN Normal" charset="-122"/>
                <a:sym typeface="+mn-ea"/>
              </a:rPr>
              <a:t>使用 XML 格式定义图形</a:t>
            </a:r>
            <a:endParaRPr lang="zh-CN" altLang="en-US">
              <a:latin typeface="思源黑体 CN Normal" panose="020B0400000000000000" charset="-122"/>
              <a:ea typeface="思源黑体 CN Normal" panose="020B0400000000000000" charset="-122"/>
              <a:cs typeface="Source Han Sans CN Normal" charset="-122"/>
            </a:endParaRPr>
          </a:p>
          <a:p>
            <a:pPr marL="1371600" lvl="2" indent="-457200" algn="l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>
                <a:latin typeface="思源黑体 CN Normal" panose="020B0400000000000000" charset="-122"/>
                <a:ea typeface="思源黑体 CN Normal" panose="020B0400000000000000" charset="-122"/>
                <a:cs typeface="Source Han Sans CN Normal" charset="-122"/>
                <a:sym typeface="+mn-ea"/>
              </a:rPr>
              <a:t>图像在放大或改变尺寸的情况下其图形质量不会有所损失</a:t>
            </a:r>
            <a:endParaRPr lang="zh-CN" altLang="en-US">
              <a:latin typeface="思源黑体 CN Normal" panose="020B0400000000000000" charset="-122"/>
              <a:ea typeface="思源黑体 CN Normal" panose="020B0400000000000000" charset="-122"/>
              <a:cs typeface="Source Han Sans CN Normal" charset="-122"/>
            </a:endParaRPr>
          </a:p>
          <a:p>
            <a:pPr marL="1371600" lvl="2" indent="-457200" algn="l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>
                <a:latin typeface="思源黑体 CN Normal" panose="020B0400000000000000" charset="-122"/>
                <a:ea typeface="思源黑体 CN Normal" panose="020B0400000000000000" charset="-122"/>
                <a:cs typeface="Source Han Sans CN Normal" charset="-122"/>
                <a:sym typeface="+mn-ea"/>
              </a:rPr>
              <a:t>是万维网联盟的标准</a:t>
            </a:r>
            <a:endParaRPr lang="zh-CN" altLang="en-US">
              <a:latin typeface="思源黑体 CN Normal" panose="020B0400000000000000" charset="-122"/>
              <a:ea typeface="思源黑体 CN Normal" panose="020B0400000000000000" charset="-122"/>
              <a:cs typeface="Source Han Sans CN Normal" charset="-122"/>
            </a:endParaRPr>
          </a:p>
          <a:p>
            <a:pPr marL="1371600" lvl="2" indent="-457200" algn="l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>
                <a:latin typeface="思源黑体 CN Normal" panose="020B0400000000000000" charset="-122"/>
                <a:ea typeface="思源黑体 CN Normal" panose="020B0400000000000000" charset="-122"/>
                <a:cs typeface="Source Han Sans CN Normal" charset="-122"/>
                <a:sym typeface="+mn-ea"/>
              </a:rPr>
              <a:t>与诸如 DOM 和 XSL 之类的 W3C 标准是一个整体</a:t>
            </a:r>
            <a:endParaRPr lang="zh-CN" altLang="en-US">
              <a:latin typeface="思源黑体 CN Normal" panose="020B0400000000000000" charset="-122"/>
              <a:ea typeface="思源黑体 CN Normal" panose="020B0400000000000000" charset="-122"/>
              <a:cs typeface="Source Han Sans CN Normal" charset="-122"/>
            </a:endParaRPr>
          </a:p>
          <a:p>
            <a:pPr marL="285750" indent="-285750" algn="l">
              <a:buClr>
                <a:srgbClr val="00B0F0"/>
              </a:buClr>
              <a:buFont typeface="Wingdings" panose="05000000000000000000" charset="0"/>
              <a:buChar char="u"/>
            </a:pP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3580368" y="261476"/>
            <a:ext cx="505015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中到底能帮我们做什么呢？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1854835" y="2063750"/>
            <a:ext cx="750316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1、App图标: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Android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SDK23后，APP的图标都是由SVG来表示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855470" y="3015615"/>
            <a:ext cx="722312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2、自定义控件:不规则的控件，复杂的交互，子控件重叠判断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5470" y="4037965"/>
            <a:ext cx="775525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3、复杂动画:如根据用户滑动动态显示动画，路径动画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3580368" y="261476"/>
            <a:ext cx="505015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中到底能帮我们做什么呢？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9" name="圆角矩形 8"/>
          <p:cNvSpPr/>
          <p:nvPr/>
        </p:nvSpPr>
        <p:spPr>
          <a:xfrm>
            <a:off x="2345055" y="1286510"/>
            <a:ext cx="2720975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536190" y="1353185"/>
            <a:ext cx="22517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b="1">
                <a:solidFill>
                  <a:schemeClr val="bg1"/>
                </a:solidFill>
              </a:rPr>
              <a:t>实现结构复杂的图形</a:t>
            </a:r>
            <a:endParaRPr lang="zh-CN" altLang="en-US" b="1">
              <a:solidFill>
                <a:schemeClr val="bg1"/>
              </a:solidFill>
            </a:endParaRPr>
          </a:p>
        </p:txBody>
      </p:sp>
      <p:pic>
        <p:nvPicPr>
          <p:cNvPr id="3" name="图片 2" descr="多边形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875790" y="2239010"/>
            <a:ext cx="3843020" cy="3837940"/>
          </a:xfrm>
          <a:prstGeom prst="rect">
            <a:avLst/>
          </a:prstGeom>
        </p:spPr>
      </p:pic>
      <p:pic>
        <p:nvPicPr>
          <p:cNvPr id="5" name="图片 4" descr="N63S~%(H]01~FHHX0QX)EO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0100" y="2239010"/>
            <a:ext cx="2434590" cy="3837305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7604125" y="1286510"/>
            <a:ext cx="155067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823835" y="1353185"/>
            <a:ext cx="102425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chemeClr val="bg1"/>
                </a:solidFill>
              </a:rPr>
              <a:t>SVG</a:t>
            </a:r>
            <a:r>
              <a:rPr lang="zh-CN" altLang="en-US" b="1">
                <a:solidFill>
                  <a:schemeClr val="bg1"/>
                </a:solidFill>
              </a:rPr>
              <a:t>动画</a:t>
            </a:r>
            <a:endParaRPr lang="zh-CN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863386" y="261476"/>
            <a:ext cx="2484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标准的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图形展示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1576070"/>
            <a:ext cx="7543800" cy="37052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498386" y="261476"/>
            <a:ext cx="1214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特性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965" y="1102995"/>
            <a:ext cx="9215755" cy="52571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3580368" y="261476"/>
            <a:ext cx="505015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中到底能帮我们做什么呢？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967230" y="2180590"/>
            <a:ext cx="7384415" cy="537845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p>
            <a:pPr marL="571500" indent="-571500" algn="l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解析中国地图</a:t>
            </a:r>
            <a:r>
              <a:rPr lang="en-US" altLang="zh-CN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SVG(DOM</a:t>
            </a:r>
            <a:r>
              <a:rPr lang="zh-CN" altLang="en-US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解析</a:t>
            </a:r>
            <a:r>
              <a:rPr lang="en-US" altLang="zh-CN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60880" y="3171190"/>
            <a:ext cx="7384415" cy="537845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p>
            <a:pPr marL="571500" indent="-571500" algn="l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SVG</a:t>
            </a:r>
            <a:r>
              <a:rPr lang="zh-CN" altLang="en-US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图形适配（因为解析之后获取到的</a:t>
            </a:r>
            <a:r>
              <a:rPr lang="en-US" altLang="zh-CN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</a:t>
            </a:r>
            <a:r>
              <a:rPr lang="zh-CN" altLang="en-US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和我们控件的大于不一定一致）</a:t>
            </a:r>
            <a:endParaRPr lang="zh-CN" altLang="en-US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98980" y="4152265"/>
            <a:ext cx="7384415" cy="537845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p>
            <a:pPr marL="571500" indent="-571500" algn="l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识别触摸区域（点击不同的省份改变当前点击省份的颜色）</a:t>
            </a:r>
            <a:endParaRPr lang="zh-CN" altLang="en-US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REFSHAPE" val="420132596"/>
  <p:tag name="KSO_WM_UNIT_PLACING_PICTURE_USER_VIEWPORT" val="{&quot;height&quot;:10440,&quot;width&quot;:10455}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860</Words>
  <Application>WPS 演示</Application>
  <PresentationFormat>宽屏</PresentationFormat>
  <Paragraphs>76</Paragraphs>
  <Slides>11</Slides>
  <Notes>25</Notes>
  <HiddenSlides>0</HiddenSlides>
  <MMClips>1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黑体</vt:lpstr>
      <vt:lpstr>思源黑体 CN Bold</vt:lpstr>
      <vt:lpstr>思源黑体 CN Normal</vt:lpstr>
      <vt:lpstr>方正姚体</vt:lpstr>
      <vt:lpstr>Calibri</vt:lpstr>
      <vt:lpstr>Arial Unicode MS</vt:lpstr>
      <vt:lpstr>Calibri Light</vt:lpstr>
      <vt:lpstr>Times New Roman</vt:lpstr>
      <vt:lpstr>Wingdings</vt:lpstr>
      <vt:lpstr>Source Han Sans CN Normal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Administrator</cp:lastModifiedBy>
  <cp:revision>1136</cp:revision>
  <dcterms:created xsi:type="dcterms:W3CDTF">2016-12-28T11:29:00Z</dcterms:created>
  <dcterms:modified xsi:type="dcterms:W3CDTF">2020-07-25T15:15:00Z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