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80" r:id="rId5"/>
    <p:sldId id="465" r:id="rId6"/>
    <p:sldId id="583" r:id="rId7"/>
    <p:sldId id="584" r:id="rId8"/>
    <p:sldId id="582" r:id="rId9"/>
    <p:sldId id="381" r:id="rId10"/>
    <p:sldId id="280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555"/>
    <a:srgbClr val="F36D7A"/>
    <a:srgbClr val="33C3AB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054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34301" y="6476918"/>
            <a:ext cx="5139603" cy="285751"/>
            <a:chOff x="14309694" y="12240174"/>
            <a:chExt cx="7916467" cy="540016"/>
          </a:xfrm>
        </p:grpSpPr>
        <p:sp>
          <p:nvSpPr>
            <p:cNvPr id="13" name="文本框 12"/>
            <p:cNvSpPr txBox="1"/>
            <p:nvPr userDrawn="1"/>
          </p:nvSpPr>
          <p:spPr>
            <a:xfrm>
              <a:off x="16443027" y="12240175"/>
              <a:ext cx="2650604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Android</a:t>
              </a:r>
              <a:r>
                <a:rPr lang="zh-CN" alt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架构师课程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9694" y="12243350"/>
              <a:ext cx="2133333" cy="53333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 userDrawn="1"/>
          </p:nvSpPr>
          <p:spPr>
            <a:xfrm>
              <a:off x="18944694" y="12240174"/>
              <a:ext cx="3281467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官方客服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QQ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：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 708875071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 hasCustomPrompt="1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2" hasCustomPrompt="1"/>
          </p:nvPr>
        </p:nvSpPr>
        <p:spPr>
          <a:xfrm>
            <a:off x="897324" y="1181070"/>
            <a:ext cx="10397520" cy="5200601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1577BA"/>
              </a:buClr>
              <a:buFont typeface="Arial" panose="020B0604020202020204" pitchFamily="34" charset="0"/>
              <a:buChar char="•"/>
              <a:defRPr lang="zh-CN" altLang="en-US" sz="3385" b="0" kern="1200" dirty="0" smtClean="0">
                <a:solidFill>
                  <a:srgbClr val="1577BA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cs"/>
              </a:defRPr>
            </a:lvl1pPr>
            <a:lvl2pPr>
              <a:defRPr sz="2540"/>
            </a:lvl2pPr>
          </a:lstStyle>
          <a:p>
            <a:pPr marL="863600" lvl="0" indent="-863600" algn="l" defTabSz="2303145" rtl="0" eaLnBrk="1" latinLnBrk="0" hangingPunct="1">
              <a:lnSpc>
                <a:spcPct val="150000"/>
              </a:lnSpc>
              <a:spcBef>
                <a:spcPts val="245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611755" y="2481580"/>
            <a:ext cx="74269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的绘制，布局，测量源码详解</a:t>
            </a:r>
            <a:endParaRPr lang="zh-CN" altLang="en-US"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448272"/>
            <a:ext cx="7606665" cy="678574"/>
            <a:chOff x="1878908" y="2616819"/>
            <a:chExt cx="760666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685228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测量中的重要对象</a:t>
              </a:r>
              <a:r>
                <a:rPr lang="en-US" altLang="zh-CN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MeasureSpec</a:t>
              </a:r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详解</a:t>
              </a:r>
              <a:endParaRPr lang="zh-CN" altLang="en-US"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351932"/>
            <a:ext cx="7044690" cy="678574"/>
            <a:chOff x="1878908" y="4239809"/>
            <a:chExt cx="7044690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布局的具体流程</a:t>
              </a:r>
              <a:endParaRPr lang="zh-CN"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399502"/>
            <a:ext cx="7044690" cy="678574"/>
            <a:chOff x="7196185" y="2616819"/>
            <a:chExt cx="704469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测量的具体流程</a:t>
              </a:r>
              <a:endParaRPr lang="zh-CN"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FLYING IMPRESSION FID FEIZHAO    qq:1964271550"/>
          <p:cNvGrpSpPr/>
          <p:nvPr>
            <p:custDataLst>
              <p:tags r:id="rId4"/>
            </p:custDataLst>
          </p:nvPr>
        </p:nvGrpSpPr>
        <p:grpSpPr>
          <a:xfrm>
            <a:off x="2373995" y="5306337"/>
            <a:ext cx="6604635" cy="678574"/>
            <a:chOff x="7196185" y="4239809"/>
            <a:chExt cx="6604635" cy="678574"/>
          </a:xfrm>
        </p:grpSpPr>
        <p:sp>
          <p:nvSpPr>
            <p:cNvPr id="47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4239809"/>
              <a:ext cx="678574" cy="678574"/>
            </a:xfrm>
            <a:prstGeom prst="roundRect">
              <a:avLst/>
            </a:prstGeom>
            <a:solidFill>
              <a:srgbClr val="33C3AB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FLYING IMPRESSION FID FEIZHAO    qq:1964271550"/>
            <p:cNvSpPr txBox="1"/>
            <p:nvPr/>
          </p:nvSpPr>
          <p:spPr>
            <a:xfrm>
              <a:off x="7950565" y="4347124"/>
              <a:ext cx="585025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绘制的具体流程</a:t>
              </a:r>
              <a:endParaRPr lang="zh-CN" altLang="en-US" sz="2400" dirty="0">
                <a:solidFill>
                  <a:srgbClr val="33C3A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814491" y="261476"/>
            <a:ext cx="25819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常用的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View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的关系图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2" name="图片 1" descr="c3785890eb99aab864cb1351ccd8d611_201609191445235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785" y="984250"/>
            <a:ext cx="7778115" cy="5735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LYING IMPRESSION FID FEIZHAO    qq:1964271550"/>
          <p:cNvSpPr txBox="1"/>
          <p:nvPr/>
        </p:nvSpPr>
        <p:spPr>
          <a:xfrm>
            <a:off x="4687491" y="261476"/>
            <a:ext cx="28359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窗体中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View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的绘制流程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322570" y="1012190"/>
            <a:ext cx="156654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485765" y="1059815"/>
            <a:ext cx="12217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ViewGroup</a:t>
            </a:r>
            <a:endParaRPr lang="en-US" altLang="zh-CN"/>
          </a:p>
        </p:txBody>
      </p:sp>
      <p:cxnSp>
        <p:nvCxnSpPr>
          <p:cNvPr id="7" name="直接连接符 6"/>
          <p:cNvCxnSpPr/>
          <p:nvPr/>
        </p:nvCxnSpPr>
        <p:spPr>
          <a:xfrm>
            <a:off x="6116320" y="1600835"/>
            <a:ext cx="0" cy="488950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863850" y="2089785"/>
            <a:ext cx="6344920" cy="0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2873375" y="2069465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2094865" y="2875280"/>
            <a:ext cx="156654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258060" y="2922905"/>
            <a:ext cx="12217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ViewGroup</a:t>
            </a:r>
            <a:endParaRPr lang="en-US" altLang="zh-CN"/>
          </a:p>
        </p:txBody>
      </p:sp>
      <p:cxnSp>
        <p:nvCxnSpPr>
          <p:cNvPr id="18" name="直接箭头连接符 17"/>
          <p:cNvCxnSpPr/>
          <p:nvPr/>
        </p:nvCxnSpPr>
        <p:spPr>
          <a:xfrm flipH="1">
            <a:off x="6101715" y="2069465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5323205" y="2875280"/>
            <a:ext cx="156654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486400" y="2922905"/>
            <a:ext cx="12217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ViewGroup</a:t>
            </a:r>
            <a:endParaRPr lang="en-US" altLang="zh-CN"/>
          </a:p>
        </p:txBody>
      </p:sp>
      <p:cxnSp>
        <p:nvCxnSpPr>
          <p:cNvPr id="23" name="直接箭头连接符 22"/>
          <p:cNvCxnSpPr/>
          <p:nvPr/>
        </p:nvCxnSpPr>
        <p:spPr>
          <a:xfrm flipH="1">
            <a:off x="9186545" y="2077085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8408035" y="2882900"/>
            <a:ext cx="156654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8871585" y="2930525"/>
            <a:ext cx="6407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</a:t>
            </a:r>
            <a:endParaRPr lang="en-US" altLang="zh-CN"/>
          </a:p>
        </p:txBody>
      </p:sp>
      <p:cxnSp>
        <p:nvCxnSpPr>
          <p:cNvPr id="27" name="直接连接符 26"/>
          <p:cNvCxnSpPr/>
          <p:nvPr/>
        </p:nvCxnSpPr>
        <p:spPr>
          <a:xfrm>
            <a:off x="2870835" y="3528060"/>
            <a:ext cx="0" cy="488950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V="1">
            <a:off x="1935480" y="3999230"/>
            <a:ext cx="1725930" cy="10160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H="1">
            <a:off x="1935480" y="4017010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>
            <a:off x="3632200" y="4007485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485900" y="4805680"/>
            <a:ext cx="86296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620520" y="4853305"/>
            <a:ext cx="6407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</a:t>
            </a:r>
            <a:endParaRPr lang="en-US" altLang="zh-CN"/>
          </a:p>
        </p:txBody>
      </p:sp>
      <p:sp>
        <p:nvSpPr>
          <p:cNvPr id="34" name="矩形 33"/>
          <p:cNvSpPr/>
          <p:nvPr/>
        </p:nvSpPr>
        <p:spPr>
          <a:xfrm>
            <a:off x="3202940" y="4790440"/>
            <a:ext cx="85915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3317240" y="4845685"/>
            <a:ext cx="6407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</a:t>
            </a:r>
            <a:endParaRPr lang="en-US" altLang="zh-CN"/>
          </a:p>
        </p:txBody>
      </p:sp>
      <p:cxnSp>
        <p:nvCxnSpPr>
          <p:cNvPr id="36" name="直接箭头连接符 35"/>
          <p:cNvCxnSpPr/>
          <p:nvPr/>
        </p:nvCxnSpPr>
        <p:spPr>
          <a:xfrm flipH="1">
            <a:off x="6101715" y="3403600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5323205" y="4209415"/>
            <a:ext cx="156654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5486400" y="4257040"/>
            <a:ext cx="12217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ViewGroup</a:t>
            </a:r>
            <a:endParaRPr lang="en-US" altLang="zh-CN"/>
          </a:p>
        </p:txBody>
      </p:sp>
      <p:cxnSp>
        <p:nvCxnSpPr>
          <p:cNvPr id="39" name="直接连接符 38"/>
          <p:cNvCxnSpPr/>
          <p:nvPr/>
        </p:nvCxnSpPr>
        <p:spPr>
          <a:xfrm>
            <a:off x="6099175" y="4862195"/>
            <a:ext cx="0" cy="488950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5163820" y="5333365"/>
            <a:ext cx="1725930" cy="10160"/>
          </a:xfrm>
          <a:prstGeom prst="lin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H="1">
            <a:off x="5163820" y="5351145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H="1">
            <a:off x="6860540" y="5341620"/>
            <a:ext cx="10160" cy="7188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4714240" y="6139815"/>
            <a:ext cx="86296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4848860" y="6187440"/>
            <a:ext cx="6407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</a:t>
            </a:r>
            <a:endParaRPr lang="en-US" altLang="zh-CN"/>
          </a:p>
        </p:txBody>
      </p:sp>
      <p:sp>
        <p:nvSpPr>
          <p:cNvPr id="55" name="矩形 54"/>
          <p:cNvSpPr/>
          <p:nvPr/>
        </p:nvSpPr>
        <p:spPr>
          <a:xfrm>
            <a:off x="6431280" y="6124575"/>
            <a:ext cx="859155" cy="478790"/>
          </a:xfrm>
          <a:prstGeom prst="rect">
            <a:avLst/>
          </a:prstGeom>
          <a:noFill/>
          <a:ln w="1905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文本框 55"/>
          <p:cNvSpPr txBox="1"/>
          <p:nvPr/>
        </p:nvSpPr>
        <p:spPr>
          <a:xfrm>
            <a:off x="6545580" y="6179820"/>
            <a:ext cx="6407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View</a:t>
            </a:r>
            <a:endParaRPr lang="en-US" altLang="zh-CN"/>
          </a:p>
        </p:txBody>
      </p:sp>
      <p:pic>
        <p:nvPicPr>
          <p:cNvPr id="60" name="图片 59" descr="201805200036243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495" y="878840"/>
            <a:ext cx="9096375" cy="57873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274424" y="261476"/>
            <a:ext cx="36620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MeasureSpec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的三种测量模式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3" name="图片 2" descr="VHGFN_UFES{NWJ@1PY89RS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170" y="1287145"/>
            <a:ext cx="8963660" cy="27819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614170" y="4274820"/>
            <a:ext cx="896366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精确模式（MeasureSpec.EXACTLY）：在这种模式下，尺寸的值是多少，那么这个组件的长或宽就是多少，对应 MATCH_PARENT 和确定的值。</a:t>
            </a:r>
            <a:endParaRPr lang="zh-CN" altLang="en-US"/>
          </a:p>
          <a:p>
            <a:r>
              <a:rPr lang="zh-CN" altLang="en-US"/>
              <a:t>最大模式（MeasureSpec.AT_MOST）：这个也就是父组件，能够给出的最大的空间，当前组件的长或宽最大只能为这么大，当然也可以比这个小。对应 WRAP_CONETNT。</a:t>
            </a:r>
            <a:endParaRPr lang="zh-CN" altLang="en-US"/>
          </a:p>
          <a:p>
            <a:r>
              <a:rPr lang="zh-CN" altLang="en-US"/>
              <a:t>未指定模式（MeasureSpec.UNSPECIFIED）：这个就是说，当前组件，可以随便用空间，不受限制。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897359" y="261476"/>
            <a:ext cx="241617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>
                <a:sym typeface="+mn-ea"/>
              </a:rPr>
              <a:t>Java</a:t>
            </a:r>
            <a:r>
              <a:rPr lang="zh-CN" altLang="en-US" sz="2000" b="1">
                <a:sym typeface="+mn-ea"/>
              </a:rPr>
              <a:t>中二进制运算符</a:t>
            </a:r>
            <a:endParaRPr lang="en-US" alt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855" y="1210310"/>
            <a:ext cx="9958705" cy="43649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WPS 演示</Application>
  <PresentationFormat>宽屏</PresentationFormat>
  <Paragraphs>63</Paragraphs>
  <Slides>8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黑体</vt:lpstr>
      <vt:lpstr>思源黑体 CN Bold</vt:lpstr>
      <vt:lpstr>思源黑体 CN Normal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1288</cp:revision>
  <dcterms:created xsi:type="dcterms:W3CDTF">2016-12-28T11:29:00Z</dcterms:created>
  <dcterms:modified xsi:type="dcterms:W3CDTF">2020-07-02T15:00:56Z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