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4"/>
  </p:notesMasterIdLst>
  <p:sldIdLst>
    <p:sldId id="2716" r:id="rId2"/>
    <p:sldId id="2778" r:id="rId3"/>
    <p:sldId id="2779" r:id="rId4"/>
    <p:sldId id="2780" r:id="rId5"/>
    <p:sldId id="2781" r:id="rId6"/>
    <p:sldId id="2782" r:id="rId7"/>
    <p:sldId id="2783" r:id="rId8"/>
    <p:sldId id="2784" r:id="rId9"/>
    <p:sldId id="2785" r:id="rId10"/>
    <p:sldId id="2786" r:id="rId11"/>
    <p:sldId id="2787" r:id="rId12"/>
    <p:sldId id="2796" r:id="rId13"/>
    <p:sldId id="2789" r:id="rId14"/>
    <p:sldId id="2797" r:id="rId15"/>
    <p:sldId id="2790" r:id="rId16"/>
    <p:sldId id="2791" r:id="rId17"/>
    <p:sldId id="2792" r:id="rId18"/>
    <p:sldId id="2793" r:id="rId19"/>
    <p:sldId id="2794" r:id="rId20"/>
    <p:sldId id="2795" r:id="rId21"/>
    <p:sldId id="2763" r:id="rId22"/>
    <p:sldId id="2764" r:id="rId23"/>
  </p:sldIdLst>
  <p:sldSz cx="12858750" cy="7232650"/>
  <p:notesSz cx="6858000" cy="9144000"/>
  <p:custDataLst>
    <p:tags r:id="rId2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736" userDrawn="1">
          <p15:clr>
            <a:srgbClr val="A4A3A4"/>
          </p15:clr>
        </p15:guide>
        <p15:guide id="2" pos="4050" userDrawn="1">
          <p15:clr>
            <a:srgbClr val="A4A3A4"/>
          </p15:clr>
        </p15:guide>
        <p15:guide id="3" pos="512" userDrawn="1">
          <p15:clr>
            <a:srgbClr val="A4A3A4"/>
          </p15:clr>
        </p15:guide>
        <p15:guide id="5" orient="horz" pos="4183" userDrawn="1">
          <p15:clr>
            <a:srgbClr val="A4A3A4"/>
          </p15:clr>
        </p15:guide>
        <p15:guide id="6" pos="75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121"/>
    <a:srgbClr val="7CB125"/>
    <a:srgbClr val="E8DE41"/>
    <a:srgbClr val="591E87"/>
    <a:srgbClr val="749A03"/>
    <a:srgbClr val="9EC304"/>
    <a:srgbClr val="A432E1"/>
    <a:srgbClr val="A7BC1B"/>
    <a:srgbClr val="C65568"/>
    <a:srgbClr val="591F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6" autoAdjust="0"/>
    <p:restoredTop sz="92986" autoAdjust="0"/>
  </p:normalViewPr>
  <p:slideViewPr>
    <p:cSldViewPr>
      <p:cViewPr varScale="1">
        <p:scale>
          <a:sx n="84" d="100"/>
          <a:sy n="84" d="100"/>
        </p:scale>
        <p:origin x="547" y="67"/>
      </p:cViewPr>
      <p:guideLst>
        <p:guide orient="horz" pos="736"/>
        <p:guide pos="4050"/>
        <p:guide pos="512"/>
        <p:guide orient="horz" pos="4183"/>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2020/6/22 Monday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aijiahao.baidu.com/s?id=1609373471994487281&amp;wfr=spider&amp;for=p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1</a:t>
            </a:fld>
            <a:endParaRPr lang="zh-CN" altLang="en-US"/>
          </a:p>
        </p:txBody>
      </p:sp>
    </p:spTree>
    <p:extLst>
      <p:ext uri="{BB962C8B-B14F-4D97-AF65-F5344CB8AC3E}">
        <p14:creationId xmlns:p14="http://schemas.microsoft.com/office/powerpoint/2010/main" val="248327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3</a:t>
            </a:r>
            <a:r>
              <a:rPr lang="zh-CN" altLang="en-US"/>
              <a:t>、课题塑造</a:t>
            </a:r>
          </a:p>
        </p:txBody>
      </p:sp>
    </p:spTree>
    <p:extLst>
      <p:ext uri="{BB962C8B-B14F-4D97-AF65-F5344CB8AC3E}">
        <p14:creationId xmlns:p14="http://schemas.microsoft.com/office/powerpoint/2010/main" val="81069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4</a:t>
            </a:r>
            <a:r>
              <a:rPr lang="zh-CN" altLang="en-US"/>
              <a:t>、 课程目标</a:t>
            </a:r>
          </a:p>
        </p:txBody>
      </p:sp>
    </p:spTree>
    <p:extLst>
      <p:ext uri="{BB962C8B-B14F-4D97-AF65-F5344CB8AC3E}">
        <p14:creationId xmlns:p14="http://schemas.microsoft.com/office/powerpoint/2010/main" val="400150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108659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138182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247191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https://baijiahao.baidu.com/s?id=1609373471994487281&amp;wfr=spider&amp;for=pc</a:t>
            </a:r>
            <a:endParaRPr lang="en-US" dirty="0"/>
          </a:p>
        </p:txBody>
      </p:sp>
    </p:spTree>
    <p:extLst>
      <p:ext uri="{BB962C8B-B14F-4D97-AF65-F5344CB8AC3E}">
        <p14:creationId xmlns:p14="http://schemas.microsoft.com/office/powerpoint/2010/main" val="218829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DDE23D-E1A6-4E23-893A-432587B374FC}" type="slidenum">
              <a:rPr lang="zh-CN" altLang="en-US" smtClean="0"/>
              <a:t>21</a:t>
            </a:fld>
            <a:endParaRPr lang="zh-CN" altLang="en-US"/>
          </a:p>
        </p:txBody>
      </p:sp>
    </p:spTree>
    <p:extLst>
      <p:ext uri="{BB962C8B-B14F-4D97-AF65-F5344CB8AC3E}">
        <p14:creationId xmlns:p14="http://schemas.microsoft.com/office/powerpoint/2010/main" val="3563702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6699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t>2020/6/22 Monday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677918925"/>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空白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2637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正文版式">
    <p:spTree>
      <p:nvGrpSpPr>
        <p:cNvPr id="1" name=""/>
        <p:cNvGrpSpPr/>
        <p:nvPr/>
      </p:nvGrpSpPr>
      <p:grpSpPr>
        <a:xfrm>
          <a:off x="0" y="0"/>
          <a:ext cx="0" cy="0"/>
          <a:chOff x="0" y="0"/>
          <a:chExt cx="0" cy="0"/>
        </a:xfrm>
      </p:grpSpPr>
      <p:sp>
        <p:nvSpPr>
          <p:cNvPr id="2" name="矩形 1"/>
          <p:cNvSpPr/>
          <p:nvPr userDrawn="1"/>
        </p:nvSpPr>
        <p:spPr>
          <a:xfrm>
            <a:off x="2" y="301329"/>
            <a:ext cx="92669" cy="602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p>
        </p:txBody>
      </p:sp>
      <p:sp>
        <p:nvSpPr>
          <p:cNvPr id="11" name="标题占位符 1"/>
          <p:cNvSpPr>
            <a:spLocks noGrp="1"/>
          </p:cNvSpPr>
          <p:nvPr>
            <p:ph type="title"/>
          </p:nvPr>
        </p:nvSpPr>
        <p:spPr>
          <a:xfrm>
            <a:off x="223039" y="282618"/>
            <a:ext cx="12055205" cy="614405"/>
          </a:xfrm>
          <a:prstGeom prst="rect">
            <a:avLst/>
          </a:prstGeom>
        </p:spPr>
        <p:txBody>
          <a:bodyPr vert="horz" lIns="91440" tIns="45720" rIns="91440" bIns="45720" rtlCol="0" anchor="ctr">
            <a:noAutofit/>
          </a:bodyPr>
          <a:lstStyle>
            <a:lvl1pPr>
              <a:defRPr sz="3349">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5" name="矩形 4"/>
          <p:cNvSpPr/>
          <p:nvPr userDrawn="1"/>
        </p:nvSpPr>
        <p:spPr>
          <a:xfrm>
            <a:off x="118960" y="303957"/>
            <a:ext cx="45719" cy="6000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p>
        </p:txBody>
      </p:sp>
    </p:spTree>
    <p:extLst>
      <p:ext uri="{BB962C8B-B14F-4D97-AF65-F5344CB8AC3E}">
        <p14:creationId xmlns:p14="http://schemas.microsoft.com/office/powerpoint/2010/main" val="184598761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正文版式">
    <p:spTree>
      <p:nvGrpSpPr>
        <p:cNvPr id="1" name=""/>
        <p:cNvGrpSpPr/>
        <p:nvPr/>
      </p:nvGrpSpPr>
      <p:grpSpPr>
        <a:xfrm>
          <a:off x="0" y="0"/>
          <a:ext cx="0" cy="0"/>
          <a:chOff x="0" y="0"/>
          <a:chExt cx="0" cy="0"/>
        </a:xfrm>
      </p:grpSpPr>
      <p:sp>
        <p:nvSpPr>
          <p:cNvPr id="10" name="矩形 9"/>
          <p:cNvSpPr/>
          <p:nvPr userDrawn="1"/>
        </p:nvSpPr>
        <p:spPr>
          <a:xfrm>
            <a:off x="1" y="301329"/>
            <a:ext cx="401795" cy="602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p>
        </p:txBody>
      </p:sp>
      <p:sp>
        <p:nvSpPr>
          <p:cNvPr id="2" name="矩形 1"/>
          <p:cNvSpPr/>
          <p:nvPr userDrawn="1"/>
        </p:nvSpPr>
        <p:spPr>
          <a:xfrm>
            <a:off x="1" y="301329"/>
            <a:ext cx="401795" cy="602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p>
        </p:txBody>
      </p:sp>
      <p:sp>
        <p:nvSpPr>
          <p:cNvPr id="11" name="标题占位符 1"/>
          <p:cNvSpPr>
            <a:spLocks noGrp="1"/>
          </p:cNvSpPr>
          <p:nvPr>
            <p:ph type="title" hasCustomPrompt="1"/>
          </p:nvPr>
        </p:nvSpPr>
        <p:spPr>
          <a:xfrm>
            <a:off x="401795" y="289634"/>
            <a:ext cx="12055205" cy="614405"/>
          </a:xfrm>
          <a:prstGeom prst="rect">
            <a:avLst/>
          </a:prstGeom>
        </p:spPr>
        <p:txBody>
          <a:bodyPr vert="horz" lIns="91440" tIns="45720" rIns="91440" bIns="45720" rtlCol="0" anchor="ctr">
            <a:noAutofit/>
          </a:bodyPr>
          <a:lstStyle>
            <a:lvl1pPr>
              <a:defRPr>
                <a:solidFill>
                  <a:schemeClr val="bg1"/>
                </a:solidFill>
              </a:defRPr>
            </a:lvl1pPr>
          </a:lstStyle>
          <a:p>
            <a:r>
              <a:rPr lang="zh-CN" altLang="en-US" dirty="0"/>
              <a:t>单击此处编辑标题样式</a:t>
            </a:r>
          </a:p>
        </p:txBody>
      </p:sp>
      <p:sp>
        <p:nvSpPr>
          <p:cNvPr id="6" name="文本占位符 10"/>
          <p:cNvSpPr>
            <a:spLocks noGrp="1"/>
          </p:cNvSpPr>
          <p:nvPr>
            <p:ph type="body" sz="quarter" idx="12" hasCustomPrompt="1"/>
          </p:nvPr>
        </p:nvSpPr>
        <p:spPr>
          <a:xfrm>
            <a:off x="946384" y="1245592"/>
            <a:ext cx="10965983" cy="5484707"/>
          </a:xfrm>
          <a:prstGeom prst="rect">
            <a:avLst/>
          </a:prstGeom>
        </p:spPr>
        <p:txBody>
          <a:bodyPr/>
          <a:lstStyle>
            <a:lvl1pPr marL="481975" indent="-481975">
              <a:buClr>
                <a:srgbClr val="1577BA"/>
              </a:buClr>
              <a:buFont typeface="Arial" panose="020B0604020202020204" pitchFamily="34" charset="0"/>
              <a:buChar char="•"/>
              <a:defRPr lang="zh-CN" altLang="en-US" sz="3572" b="0" kern="1200" dirty="0" smtClean="0">
                <a:solidFill>
                  <a:srgbClr val="1577BA"/>
                </a:solidFill>
                <a:latin typeface="思源黑体 CN Normal" panose="020B0400000000000000" pitchFamily="34" charset="-122"/>
                <a:ea typeface="思源黑体 CN Normal" panose="020B0400000000000000" pitchFamily="34" charset="-122"/>
                <a:cs typeface="+mn-cs"/>
              </a:defRPr>
            </a:lvl1pPr>
            <a:lvl2pPr>
              <a:defRPr sz="2679">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481975" lvl="0" indent="-481975" algn="l" defTabSz="1285385" rtl="0" eaLnBrk="1" latinLnBrk="0" hangingPunct="1">
              <a:lnSpc>
                <a:spcPct val="150000"/>
              </a:lnSpc>
              <a:spcBef>
                <a:spcPts val="137"/>
              </a:spcBef>
              <a:buFont typeface="Arial" panose="020B0604020202020204" pitchFamily="34" charset="0"/>
              <a:buChar char="•"/>
            </a:pPr>
            <a:r>
              <a:rPr lang="zh-CN" altLang="en-US" dirty="0"/>
              <a:t>编辑文本样式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20245100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76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2020/6/22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854614206"/>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2020/6/22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869714557"/>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2020/6/22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3601934266"/>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2020/6/22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880801881"/>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2020/6/22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966649130"/>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2020/6/22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1134867930"/>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2020/6/22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
        <p:nvSpPr>
          <p:cNvPr id="7" name="矩形 6"/>
          <p:cNvSpPr/>
          <p:nvPr userDrawn="1"/>
        </p:nvSpPr>
        <p:spPr>
          <a:xfrm>
            <a:off x="9957767" y="6784677"/>
            <a:ext cx="775136" cy="246221"/>
          </a:xfrm>
          <a:prstGeom prst="rect">
            <a:avLst/>
          </a:prstGeom>
        </p:spPr>
        <p:txBody>
          <a:bodyPr wrap="square">
            <a:spAutoFit/>
          </a:bodyPr>
          <a:lstStyle/>
          <a:p>
            <a:pPr fontAlgn="auto">
              <a:spcBef>
                <a:spcPts val="0"/>
              </a:spcBef>
              <a:spcAft>
                <a:spcPts val="0"/>
              </a:spcAft>
            </a:pPr>
            <a:r>
              <a:rPr lang="en-US" altLang="zh-CN" sz="100" dirty="0">
                <a:solidFill>
                  <a:prstClr val="black"/>
                </a:solidFill>
                <a:latin typeface="Calibri"/>
                <a:ea typeface="宋体"/>
              </a:rPr>
              <a:t>PPT</a:t>
            </a:r>
            <a:r>
              <a:rPr lang="zh-CN" altLang="en-US" sz="100" dirty="0">
                <a:solidFill>
                  <a:prstClr val="black"/>
                </a:solidFill>
                <a:latin typeface="Calibri"/>
                <a:ea typeface="宋体"/>
              </a:rPr>
              <a:t>模板下载：</a:t>
            </a:r>
            <a:r>
              <a:rPr lang="en-US" altLang="zh-CN" sz="100" dirty="0">
                <a:solidFill>
                  <a:prstClr val="black"/>
                </a:solidFill>
                <a:latin typeface="Calibri"/>
                <a:ea typeface="宋体"/>
              </a:rPr>
              <a:t>www.1ppt.com/moban/     </a:t>
            </a:r>
            <a:r>
              <a:rPr lang="zh-CN" altLang="en-US" sz="100" dirty="0">
                <a:solidFill>
                  <a:prstClr val="black"/>
                </a:solidFill>
                <a:latin typeface="Calibri"/>
                <a:ea typeface="宋体"/>
              </a:rPr>
              <a:t>行业</a:t>
            </a:r>
            <a:r>
              <a:rPr lang="en-US" altLang="zh-CN" sz="100" dirty="0">
                <a:solidFill>
                  <a:prstClr val="black"/>
                </a:solidFill>
                <a:latin typeface="Calibri"/>
                <a:ea typeface="宋体"/>
              </a:rPr>
              <a:t>PPT</a:t>
            </a:r>
            <a:r>
              <a:rPr lang="zh-CN" altLang="en-US" sz="100" dirty="0">
                <a:solidFill>
                  <a:prstClr val="black"/>
                </a:solidFill>
                <a:latin typeface="Calibri"/>
                <a:ea typeface="宋体"/>
              </a:rPr>
              <a:t>模板：</a:t>
            </a:r>
            <a:r>
              <a:rPr lang="en-US" altLang="zh-CN" sz="100" dirty="0">
                <a:solidFill>
                  <a:prstClr val="black"/>
                </a:solidFill>
                <a:latin typeface="Calibri"/>
                <a:ea typeface="宋体"/>
              </a:rPr>
              <a:t>www.1ppt.com/hangye/ </a:t>
            </a:r>
          </a:p>
          <a:p>
            <a:pPr fontAlgn="auto">
              <a:spcBef>
                <a:spcPts val="0"/>
              </a:spcBef>
              <a:spcAft>
                <a:spcPts val="0"/>
              </a:spcAft>
            </a:pPr>
            <a:r>
              <a:rPr lang="zh-CN" altLang="en-US" sz="100" dirty="0">
                <a:solidFill>
                  <a:prstClr val="black"/>
                </a:solidFill>
                <a:latin typeface="Calibri"/>
                <a:ea typeface="宋体"/>
              </a:rPr>
              <a:t>节日</a:t>
            </a:r>
            <a:r>
              <a:rPr lang="en-US" altLang="zh-CN" sz="100" dirty="0">
                <a:solidFill>
                  <a:prstClr val="black"/>
                </a:solidFill>
                <a:latin typeface="Calibri"/>
                <a:ea typeface="宋体"/>
              </a:rPr>
              <a:t>PPT</a:t>
            </a:r>
            <a:r>
              <a:rPr lang="zh-CN" altLang="en-US" sz="100" dirty="0">
                <a:solidFill>
                  <a:prstClr val="black"/>
                </a:solidFill>
                <a:latin typeface="Calibri"/>
                <a:ea typeface="宋体"/>
              </a:rPr>
              <a:t>模板：</a:t>
            </a:r>
            <a:r>
              <a:rPr lang="en-US" altLang="zh-CN" sz="100" dirty="0">
                <a:solidFill>
                  <a:prstClr val="black"/>
                </a:solidFill>
                <a:latin typeface="Calibri"/>
                <a:ea typeface="宋体"/>
              </a:rPr>
              <a:t>www.1ppt.com/jieri/           PPT</a:t>
            </a:r>
            <a:r>
              <a:rPr lang="zh-CN" altLang="en-US" sz="100" dirty="0">
                <a:solidFill>
                  <a:prstClr val="black"/>
                </a:solidFill>
                <a:latin typeface="Calibri"/>
                <a:ea typeface="宋体"/>
              </a:rPr>
              <a:t>素材下载：</a:t>
            </a:r>
            <a:r>
              <a:rPr lang="en-US" altLang="zh-CN" sz="100" dirty="0">
                <a:solidFill>
                  <a:prstClr val="black"/>
                </a:solidFill>
                <a:latin typeface="Calibri"/>
                <a:ea typeface="宋体"/>
              </a:rPr>
              <a:t>www.1ppt.com/sucai/</a:t>
            </a:r>
          </a:p>
          <a:p>
            <a:pPr fontAlgn="auto">
              <a:spcBef>
                <a:spcPts val="0"/>
              </a:spcBef>
              <a:spcAft>
                <a:spcPts val="0"/>
              </a:spcAft>
            </a:pPr>
            <a:r>
              <a:rPr lang="en-US" altLang="zh-CN" sz="100" dirty="0">
                <a:solidFill>
                  <a:prstClr val="black"/>
                </a:solidFill>
                <a:latin typeface="Calibri"/>
                <a:ea typeface="宋体"/>
              </a:rPr>
              <a:t>PPT</a:t>
            </a:r>
            <a:r>
              <a:rPr lang="zh-CN" altLang="en-US" sz="100" dirty="0">
                <a:solidFill>
                  <a:prstClr val="black"/>
                </a:solidFill>
                <a:latin typeface="Calibri"/>
                <a:ea typeface="宋体"/>
              </a:rPr>
              <a:t>背景图片：</a:t>
            </a:r>
            <a:r>
              <a:rPr lang="en-US" altLang="zh-CN" sz="100" dirty="0">
                <a:solidFill>
                  <a:prstClr val="black"/>
                </a:solidFill>
                <a:latin typeface="Calibri"/>
                <a:ea typeface="宋体"/>
              </a:rPr>
              <a:t>www.1ppt.com/beijing/      PPT</a:t>
            </a:r>
            <a:r>
              <a:rPr lang="zh-CN" altLang="en-US" sz="100" dirty="0">
                <a:solidFill>
                  <a:prstClr val="black"/>
                </a:solidFill>
                <a:latin typeface="Calibri"/>
                <a:ea typeface="宋体"/>
              </a:rPr>
              <a:t>图表下载：</a:t>
            </a:r>
            <a:r>
              <a:rPr lang="en-US" altLang="zh-CN" sz="100" dirty="0">
                <a:solidFill>
                  <a:prstClr val="black"/>
                </a:solidFill>
                <a:latin typeface="Calibri"/>
                <a:ea typeface="宋体"/>
              </a:rPr>
              <a:t>www.1ppt.com/tubiao/      </a:t>
            </a:r>
          </a:p>
          <a:p>
            <a:pPr fontAlgn="auto">
              <a:spcBef>
                <a:spcPts val="0"/>
              </a:spcBef>
              <a:spcAft>
                <a:spcPts val="0"/>
              </a:spcAft>
            </a:pPr>
            <a:r>
              <a:rPr lang="zh-CN" altLang="en-US" sz="100" dirty="0">
                <a:solidFill>
                  <a:prstClr val="black"/>
                </a:solidFill>
                <a:latin typeface="Calibri"/>
                <a:ea typeface="宋体"/>
              </a:rPr>
              <a:t>优秀</a:t>
            </a:r>
            <a:r>
              <a:rPr lang="en-US" altLang="zh-CN" sz="100" dirty="0">
                <a:solidFill>
                  <a:prstClr val="black"/>
                </a:solidFill>
                <a:latin typeface="Calibri"/>
                <a:ea typeface="宋体"/>
              </a:rPr>
              <a:t>PPT</a:t>
            </a:r>
            <a:r>
              <a:rPr lang="zh-CN" altLang="en-US" sz="100" dirty="0">
                <a:solidFill>
                  <a:prstClr val="black"/>
                </a:solidFill>
                <a:latin typeface="Calibri"/>
                <a:ea typeface="宋体"/>
              </a:rPr>
              <a:t>下载：</a:t>
            </a:r>
            <a:r>
              <a:rPr lang="en-US" altLang="zh-CN" sz="100" dirty="0">
                <a:solidFill>
                  <a:prstClr val="black"/>
                </a:solidFill>
                <a:latin typeface="Calibri"/>
                <a:ea typeface="宋体"/>
              </a:rPr>
              <a:t>www.1ppt.com/xiazai/        PPT</a:t>
            </a:r>
            <a:r>
              <a:rPr lang="zh-CN" altLang="en-US" sz="100" dirty="0">
                <a:solidFill>
                  <a:prstClr val="black"/>
                </a:solidFill>
                <a:latin typeface="Calibri"/>
                <a:ea typeface="宋体"/>
              </a:rPr>
              <a:t>教程： </a:t>
            </a:r>
            <a:r>
              <a:rPr lang="en-US" altLang="zh-CN" sz="100" dirty="0">
                <a:solidFill>
                  <a:prstClr val="black"/>
                </a:solidFill>
                <a:latin typeface="Calibri"/>
                <a:ea typeface="宋体"/>
              </a:rPr>
              <a:t>www.1ppt.com/powerpoint/      </a:t>
            </a:r>
          </a:p>
          <a:p>
            <a:pPr fontAlgn="auto">
              <a:spcBef>
                <a:spcPts val="0"/>
              </a:spcBef>
              <a:spcAft>
                <a:spcPts val="0"/>
              </a:spcAft>
            </a:pPr>
            <a:r>
              <a:rPr lang="en-US" altLang="zh-CN" sz="100" dirty="0">
                <a:solidFill>
                  <a:prstClr val="black"/>
                </a:solidFill>
                <a:latin typeface="Calibri"/>
                <a:ea typeface="宋体"/>
              </a:rPr>
              <a:t>Word</a:t>
            </a:r>
            <a:r>
              <a:rPr lang="zh-CN" altLang="en-US" sz="100" dirty="0">
                <a:solidFill>
                  <a:prstClr val="black"/>
                </a:solidFill>
                <a:latin typeface="Calibri"/>
                <a:ea typeface="宋体"/>
              </a:rPr>
              <a:t>教程： </a:t>
            </a:r>
            <a:r>
              <a:rPr lang="en-US" altLang="zh-CN" sz="100" dirty="0">
                <a:solidFill>
                  <a:prstClr val="black"/>
                </a:solidFill>
                <a:latin typeface="Calibri"/>
                <a:ea typeface="宋体"/>
              </a:rPr>
              <a:t>www.1ppt.com/word/              Excel</a:t>
            </a:r>
            <a:r>
              <a:rPr lang="zh-CN" altLang="en-US" sz="100" dirty="0">
                <a:solidFill>
                  <a:prstClr val="black"/>
                </a:solidFill>
                <a:latin typeface="Calibri"/>
                <a:ea typeface="宋体"/>
              </a:rPr>
              <a:t>教程：</a:t>
            </a:r>
            <a:r>
              <a:rPr lang="en-US" altLang="zh-CN" sz="100" dirty="0">
                <a:solidFill>
                  <a:prstClr val="black"/>
                </a:solidFill>
                <a:latin typeface="Calibri"/>
                <a:ea typeface="宋体"/>
              </a:rPr>
              <a:t>www.1ppt.com/excel/  </a:t>
            </a:r>
          </a:p>
          <a:p>
            <a:pPr fontAlgn="auto">
              <a:spcBef>
                <a:spcPts val="0"/>
              </a:spcBef>
              <a:spcAft>
                <a:spcPts val="0"/>
              </a:spcAft>
            </a:pPr>
            <a:r>
              <a:rPr lang="zh-CN" altLang="en-US" sz="100" dirty="0">
                <a:solidFill>
                  <a:prstClr val="black"/>
                </a:solidFill>
                <a:latin typeface="Calibri"/>
                <a:ea typeface="宋体"/>
              </a:rPr>
              <a:t>资料下载：</a:t>
            </a:r>
            <a:r>
              <a:rPr lang="en-US" altLang="zh-CN" sz="100" dirty="0">
                <a:solidFill>
                  <a:prstClr val="black"/>
                </a:solidFill>
                <a:latin typeface="Calibri"/>
                <a:ea typeface="宋体"/>
              </a:rPr>
              <a:t>www.1ppt.com/ziliao/                PPT</a:t>
            </a:r>
            <a:r>
              <a:rPr lang="zh-CN" altLang="en-US" sz="100" dirty="0">
                <a:solidFill>
                  <a:prstClr val="black"/>
                </a:solidFill>
                <a:latin typeface="Calibri"/>
                <a:ea typeface="宋体"/>
              </a:rPr>
              <a:t>课件下载：</a:t>
            </a:r>
            <a:r>
              <a:rPr lang="en-US" altLang="zh-CN" sz="100" dirty="0">
                <a:solidFill>
                  <a:prstClr val="black"/>
                </a:solidFill>
                <a:latin typeface="Calibri"/>
                <a:ea typeface="宋体"/>
              </a:rPr>
              <a:t>www.1ppt.com/kejian/ </a:t>
            </a:r>
          </a:p>
          <a:p>
            <a:pPr fontAlgn="auto">
              <a:spcBef>
                <a:spcPts val="0"/>
              </a:spcBef>
              <a:spcAft>
                <a:spcPts val="0"/>
              </a:spcAft>
            </a:pPr>
            <a:r>
              <a:rPr lang="zh-CN" altLang="en-US" sz="100" dirty="0">
                <a:solidFill>
                  <a:prstClr val="black"/>
                </a:solidFill>
                <a:latin typeface="Calibri"/>
                <a:ea typeface="宋体"/>
              </a:rPr>
              <a:t>范文下载：</a:t>
            </a:r>
            <a:r>
              <a:rPr lang="en-US" altLang="zh-CN" sz="100" dirty="0">
                <a:solidFill>
                  <a:prstClr val="black"/>
                </a:solidFill>
                <a:latin typeface="Calibri"/>
                <a:ea typeface="宋体"/>
              </a:rPr>
              <a:t>www.1ppt.com/fanwen/             </a:t>
            </a:r>
            <a:r>
              <a:rPr lang="zh-CN" altLang="en-US" sz="100" dirty="0">
                <a:solidFill>
                  <a:prstClr val="black"/>
                </a:solidFill>
                <a:latin typeface="Calibri"/>
                <a:ea typeface="宋体"/>
              </a:rPr>
              <a:t>试卷下载：</a:t>
            </a:r>
            <a:r>
              <a:rPr lang="en-US" altLang="zh-CN" sz="100" dirty="0">
                <a:solidFill>
                  <a:prstClr val="black"/>
                </a:solidFill>
                <a:latin typeface="Calibri"/>
                <a:ea typeface="宋体"/>
              </a:rPr>
              <a:t>www.1ppt.com/shiti/  </a:t>
            </a:r>
          </a:p>
          <a:p>
            <a:pPr fontAlgn="auto">
              <a:spcBef>
                <a:spcPts val="0"/>
              </a:spcBef>
              <a:spcAft>
                <a:spcPts val="0"/>
              </a:spcAft>
            </a:pPr>
            <a:r>
              <a:rPr lang="zh-CN" altLang="en-US" sz="100" dirty="0">
                <a:solidFill>
                  <a:prstClr val="black"/>
                </a:solidFill>
                <a:latin typeface="Calibri"/>
                <a:ea typeface="宋体"/>
              </a:rPr>
              <a:t>教案下载：</a:t>
            </a:r>
            <a:r>
              <a:rPr lang="en-US" altLang="zh-CN" sz="100" dirty="0">
                <a:solidFill>
                  <a:prstClr val="black"/>
                </a:solidFill>
                <a:latin typeface="Calibri"/>
                <a:ea typeface="宋体"/>
              </a:rPr>
              <a:t>www.1ppt.com/jiaoan/  </a:t>
            </a:r>
            <a:r>
              <a:rPr lang="en-US" altLang="zh-CN" sz="100" dirty="0" smtClean="0">
                <a:solidFill>
                  <a:prstClr val="black"/>
                </a:solidFill>
                <a:latin typeface="Calibri"/>
                <a:ea typeface="宋体"/>
              </a:rPr>
              <a:t>      </a:t>
            </a:r>
            <a:endParaRPr lang="en-US" altLang="zh-CN" sz="100" dirty="0">
              <a:solidFill>
                <a:prstClr val="black"/>
              </a:solidFill>
              <a:latin typeface="Calibri"/>
              <a:ea typeface="宋体"/>
            </a:endParaRPr>
          </a:p>
          <a:p>
            <a:pPr fontAlgn="auto">
              <a:spcBef>
                <a:spcPts val="0"/>
              </a:spcBef>
              <a:spcAft>
                <a:spcPts val="0"/>
              </a:spcAft>
            </a:pPr>
            <a:r>
              <a:rPr lang="zh-CN" altLang="en-US" sz="100" dirty="0">
                <a:solidFill>
                  <a:prstClr val="black"/>
                </a:solidFill>
                <a:latin typeface="Calibri"/>
                <a:ea typeface="宋体"/>
              </a:rPr>
              <a:t>字体下</a:t>
            </a:r>
            <a:r>
              <a:rPr lang="zh-CN" altLang="en-US" sz="100" dirty="0" smtClean="0">
                <a:solidFill>
                  <a:prstClr val="black"/>
                </a:solidFill>
                <a:latin typeface="Calibri"/>
                <a:ea typeface="宋体"/>
              </a:rPr>
              <a:t>载：</a:t>
            </a:r>
            <a:r>
              <a:rPr lang="en-US" altLang="zh-CN" sz="100" dirty="0" smtClean="0">
                <a:solidFill>
                  <a:prstClr val="black"/>
                </a:solidFill>
                <a:latin typeface="Calibri"/>
                <a:ea typeface="宋体"/>
              </a:rPr>
              <a:t>www.1ppt.com/ziti/</a:t>
            </a:r>
            <a:endParaRPr lang="en-US" altLang="zh-CN" sz="100" dirty="0">
              <a:solidFill>
                <a:prstClr val="black"/>
              </a:solidFill>
              <a:latin typeface="Calibri"/>
              <a:ea typeface="宋体"/>
            </a:endParaRPr>
          </a:p>
          <a:p>
            <a:pPr fontAlgn="auto">
              <a:spcBef>
                <a:spcPts val="0"/>
              </a:spcBef>
              <a:spcAft>
                <a:spcPts val="0"/>
              </a:spcAft>
            </a:pPr>
            <a:r>
              <a:rPr lang="en-US" altLang="zh-CN" sz="100" dirty="0">
                <a:solidFill>
                  <a:prstClr val="black"/>
                </a:solidFill>
                <a:latin typeface="Calibri"/>
                <a:ea typeface="宋体"/>
              </a:rPr>
              <a:t> </a:t>
            </a:r>
            <a:endParaRPr lang="zh-CN" altLang="en-US" sz="100" dirty="0">
              <a:solidFill>
                <a:prstClr val="black"/>
              </a:solidFill>
              <a:latin typeface="Calibri"/>
              <a:ea typeface="宋体"/>
            </a:endParaRPr>
          </a:p>
        </p:txBody>
      </p:sp>
    </p:spTree>
    <p:extLst>
      <p:ext uri="{BB962C8B-B14F-4D97-AF65-F5344CB8AC3E}">
        <p14:creationId xmlns:p14="http://schemas.microsoft.com/office/powerpoint/2010/main" val="1567088031"/>
      </p:ext>
    </p:extLst>
  </p:cSld>
  <p:clrMapOvr>
    <a:masterClrMapping/>
  </p:clrMapOvr>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55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2020/6/22 Monday</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67" r:id="rId9"/>
    <p:sldLayoutId id="2147483968" r:id="rId10"/>
    <p:sldLayoutId id="2147483970" r:id="rId11"/>
    <p:sldLayoutId id="2147483971" r:id="rId12"/>
    <p:sldLayoutId id="2147483982" r:id="rId13"/>
  </p:sldLayoutIdLst>
  <mc:AlternateContent xmlns:mc="http://schemas.openxmlformats.org/markup-compatibility/2006" xmlns:p14="http://schemas.microsoft.com/office/powerpoint/2010/main">
    <mc:Choice Requires="p14">
      <p:transition spd="slow" p14:dur="1600" advTm="4628">
        <p14:conveyor dir="l"/>
      </p:transition>
    </mc:Choice>
    <mc:Fallback xmlns="">
      <p:transition spd="slow" advTm="4628">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YING IMPRESSION FID FEIZHAO    qq:1964271550"/>
          <p:cNvSpPr/>
          <p:nvPr/>
        </p:nvSpPr>
        <p:spPr bwMode="auto">
          <a:xfrm>
            <a:off x="10443865" y="194"/>
            <a:ext cx="2414188" cy="247963"/>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p>
        </p:txBody>
      </p:sp>
      <p:sp>
        <p:nvSpPr>
          <p:cNvPr id="62" name="FLYING IMPRESSION FID FEIZHAO    qq:1964271550"/>
          <p:cNvSpPr txBox="1"/>
          <p:nvPr>
            <p:custDataLst>
              <p:tags r:id="rId1"/>
            </p:custDataLst>
          </p:nvPr>
        </p:nvSpPr>
        <p:spPr>
          <a:xfrm>
            <a:off x="3385798" y="2406931"/>
            <a:ext cx="7832272" cy="871457"/>
          </a:xfrm>
          <a:prstGeom prst="rect">
            <a:avLst/>
          </a:prstGeom>
          <a:noFill/>
        </p:spPr>
        <p:txBody>
          <a:bodyPr wrap="square" rtlCol="0">
            <a:spAutoFit/>
          </a:bodyPr>
          <a:lstStyle/>
          <a:p>
            <a:r>
              <a:rPr lang="en-US" altLang="zh-CN" sz="5063" b="1" dirty="0">
                <a:solidFill>
                  <a:schemeClr val="bg1"/>
                </a:solidFill>
                <a:latin typeface="微软雅黑" panose="020B0503020204020204" pitchFamily="34" charset="-122"/>
                <a:ea typeface="微软雅黑" panose="020B0503020204020204" pitchFamily="34" charset="-122"/>
              </a:rPr>
              <a:t>Android</a:t>
            </a:r>
            <a:r>
              <a:rPr lang="zh-CN" altLang="zh-CN" sz="5063" b="1" dirty="0">
                <a:solidFill>
                  <a:schemeClr val="bg1"/>
                </a:solidFill>
                <a:latin typeface="微软雅黑" panose="020B0503020204020204" pitchFamily="34" charset="-122"/>
                <a:ea typeface="微软雅黑" panose="020B0503020204020204" pitchFamily="34" charset="-122"/>
              </a:rPr>
              <a:t>高级</a:t>
            </a:r>
            <a:r>
              <a:rPr lang="zh-CN" altLang="zh-CN" sz="5063" b="1" dirty="0" smtClean="0">
                <a:solidFill>
                  <a:schemeClr val="bg1"/>
                </a:solidFill>
                <a:latin typeface="微软雅黑" panose="020B0503020204020204" pitchFamily="34" charset="-122"/>
                <a:ea typeface="微软雅黑" panose="020B0503020204020204" pitchFamily="34" charset="-122"/>
              </a:rPr>
              <a:t>开发</a:t>
            </a:r>
            <a:r>
              <a:rPr lang="zh-CN" altLang="en-US" sz="5063" b="1" dirty="0" smtClean="0">
                <a:solidFill>
                  <a:schemeClr val="bg1"/>
                </a:solidFill>
                <a:latin typeface="微软雅黑" panose="020B0503020204020204" pitchFamily="34" charset="-122"/>
                <a:ea typeface="微软雅黑" panose="020B0503020204020204" pitchFamily="34" charset="-122"/>
              </a:rPr>
              <a:t>正式课</a:t>
            </a:r>
            <a:endParaRPr lang="zh-CN" altLang="zh-CN" sz="5063" b="1" dirty="0">
              <a:solidFill>
                <a:schemeClr val="bg1"/>
              </a:solidFill>
              <a:latin typeface="微软雅黑" panose="020B0503020204020204" pitchFamily="34" charset="-122"/>
              <a:ea typeface="微软雅黑" panose="020B0503020204020204" pitchFamily="34" charset="-122"/>
            </a:endParaRPr>
          </a:p>
        </p:txBody>
      </p:sp>
      <p:sp>
        <p:nvSpPr>
          <p:cNvPr id="64" name="FLYING IMPRESSION FID FEIZHAO    qq:1964271550"/>
          <p:cNvSpPr txBox="1"/>
          <p:nvPr>
            <p:custDataLst>
              <p:tags r:id="rId2"/>
            </p:custDataLst>
          </p:nvPr>
        </p:nvSpPr>
        <p:spPr>
          <a:xfrm>
            <a:off x="8534098" y="3282169"/>
            <a:ext cx="2211197" cy="288412"/>
          </a:xfrm>
          <a:prstGeom prst="rect">
            <a:avLst/>
          </a:prstGeom>
          <a:noFill/>
        </p:spPr>
        <p:txBody>
          <a:bodyPr wrap="square" rtlCol="0">
            <a:spAutoFit/>
          </a:bodyPr>
          <a:lstStyle/>
          <a:p>
            <a:pPr>
              <a:lnSpc>
                <a:spcPct val="120000"/>
              </a:lnSpc>
            </a:pPr>
            <a:r>
              <a:rPr lang="zh-CN" altLang="en-US" sz="1160" b="1" dirty="0">
                <a:solidFill>
                  <a:schemeClr val="bg1"/>
                </a:solidFill>
                <a:latin typeface="微软雅黑" panose="020B0503020204020204" pitchFamily="34" charset="-122"/>
                <a:ea typeface="微软雅黑" panose="020B0503020204020204" pitchFamily="34" charset="-122"/>
              </a:rPr>
              <a:t>码牛学院</a:t>
            </a:r>
            <a:r>
              <a:rPr lang="en-US" altLang="zh-CN" sz="1160" b="1" dirty="0">
                <a:solidFill>
                  <a:schemeClr val="bg1"/>
                </a:solidFill>
                <a:latin typeface="微软雅黑" panose="020B0503020204020204" pitchFamily="34" charset="-122"/>
                <a:ea typeface="微软雅黑" panose="020B0503020204020204" pitchFamily="34" charset="-122"/>
              </a:rPr>
              <a:t>-</a:t>
            </a:r>
            <a:r>
              <a:rPr lang="zh-CN" altLang="en-US" sz="1160" b="1" dirty="0">
                <a:solidFill>
                  <a:schemeClr val="bg1"/>
                </a:solidFill>
                <a:latin typeface="微软雅黑" panose="020B0503020204020204" pitchFamily="34" charset="-122"/>
                <a:ea typeface="微软雅黑" panose="020B0503020204020204" pitchFamily="34" charset="-122"/>
              </a:rPr>
              <a:t>用代码码出牛逼人生</a:t>
            </a:r>
            <a:endParaRPr lang="en-US" altLang="zh-CN" sz="1160" b="1" dirty="0">
              <a:solidFill>
                <a:schemeClr val="bg1"/>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5"/>
          <a:stretch>
            <a:fillRect/>
          </a:stretch>
        </p:blipFill>
        <p:spPr>
          <a:xfrm>
            <a:off x="1676847" y="1816125"/>
            <a:ext cx="1967443" cy="1967443"/>
          </a:xfrm>
          <a:prstGeom prst="rect">
            <a:avLst/>
          </a:prstGeom>
        </p:spPr>
      </p:pic>
    </p:spTree>
    <p:extLst>
      <p:ext uri="{BB962C8B-B14F-4D97-AF65-F5344CB8AC3E}">
        <p14:creationId xmlns:p14="http://schemas.microsoft.com/office/powerpoint/2010/main" val="4995618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2"/>
                                        </p:tgtEl>
                                        <p:attrNameLst>
                                          <p:attrName>ppt_y</p:attrName>
                                        </p:attrNameLst>
                                      </p:cBhvr>
                                      <p:tavLst>
                                        <p:tav tm="0">
                                          <p:val>
                                            <p:strVal val="#ppt_y"/>
                                          </p:val>
                                        </p:tav>
                                        <p:tav tm="100000">
                                          <p:val>
                                            <p:strVal val="#ppt_y"/>
                                          </p:val>
                                        </p:tav>
                                      </p:tavLst>
                                    </p:anim>
                                    <p:anim calcmode="lin" valueType="num">
                                      <p:cBhvr>
                                        <p:cTn id="15"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anim calcmode="lin" valueType="num">
                                      <p:cBhvr>
                                        <p:cTn id="23" dur="1000" fill="hold"/>
                                        <p:tgtEl>
                                          <p:spTgt spid="64"/>
                                        </p:tgtEl>
                                        <p:attrNameLst>
                                          <p:attrName>ppt_x</p:attrName>
                                        </p:attrNameLst>
                                      </p:cBhvr>
                                      <p:tavLst>
                                        <p:tav tm="0">
                                          <p:val>
                                            <p:strVal val="#ppt_x"/>
                                          </p:val>
                                        </p:tav>
                                        <p:tav tm="100000">
                                          <p:val>
                                            <p:strVal val="#ppt_x"/>
                                          </p:val>
                                        </p:tav>
                                      </p:tavLst>
                                    </p:anim>
                                    <p:anim calcmode="lin" valueType="num">
                                      <p:cBhvr>
                                        <p:cTn id="2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2" grpId="0"/>
      <p:bldP spid="6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507807AF-B76F-46E4-B72F-1032A91DD7F2}"/>
              </a:ext>
            </a:extLst>
          </p:cNvPr>
          <p:cNvGrpSpPr/>
          <p:nvPr/>
        </p:nvGrpSpPr>
        <p:grpSpPr>
          <a:xfrm>
            <a:off x="1356613" y="1541984"/>
            <a:ext cx="10145526" cy="3372956"/>
            <a:chOff x="2339695" y="2713929"/>
            <a:chExt cx="18179999" cy="7434118"/>
          </a:xfrm>
        </p:grpSpPr>
        <p:sp>
          <p:nvSpPr>
            <p:cNvPr id="6" name="矩形 5">
              <a:extLst>
                <a:ext uri="{FF2B5EF4-FFF2-40B4-BE49-F238E27FC236}">
                  <a16:creationId xmlns="" xmlns:a16="http://schemas.microsoft.com/office/drawing/2014/main" id="{F7FD57A8-EBC2-4D34-9382-4700749070E5}"/>
                </a:ext>
              </a:extLst>
            </p:cNvPr>
            <p:cNvSpPr/>
            <p:nvPr/>
          </p:nvSpPr>
          <p:spPr>
            <a:xfrm>
              <a:off x="2339695" y="2713929"/>
              <a:ext cx="18179999" cy="7434118"/>
            </a:xfrm>
            <a:prstGeom prst="rect">
              <a:avLst/>
            </a:prstGeom>
            <a:solidFill>
              <a:schemeClr val="bg1"/>
            </a:solid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a:extLst>
                <a:ext uri="{FF2B5EF4-FFF2-40B4-BE49-F238E27FC236}">
                  <a16:creationId xmlns="" xmlns:a16="http://schemas.microsoft.com/office/drawing/2014/main" id="{B93D995B-8464-41E5-80F3-05607ECF1D1F}"/>
                </a:ext>
              </a:extLst>
            </p:cNvPr>
            <p:cNvSpPr txBox="1"/>
            <p:nvPr/>
          </p:nvSpPr>
          <p:spPr>
            <a:xfrm>
              <a:off x="2812193" y="3415987"/>
              <a:ext cx="17707501" cy="3837770"/>
            </a:xfrm>
            <a:prstGeom prst="rect">
              <a:avLst/>
            </a:prstGeom>
            <a:ln w="12700">
              <a:miter lim="400000"/>
            </a:ln>
            <a:extLst>
              <a:ext uri="{C572A759-6A51-4108-AA02-DFA0A04FC94B}">
                <ma14:wrappingTextBoxFlag xmlns:ma14="http://schemas.microsoft.com/office/mac/drawingml/2011/main" xmlns="" val="1"/>
              </a:ext>
            </a:extLst>
          </p:spPr>
          <p:txBody>
            <a:bodyPr wrap="square" lIns="25514" rIns="25514">
              <a:spAutoFit/>
            </a:bodyPr>
            <a:lstStyle/>
            <a:p>
              <a:endParaRPr lang="en-US" altLang="zh-CN" sz="1786" dirty="0"/>
            </a:p>
            <a:p>
              <a:r>
                <a:rPr lang="zh-CN" altLang="en-US" sz="1786" dirty="0">
                  <a:solidFill>
                    <a:srgbClr val="FF0000"/>
                  </a:solidFill>
                </a:rPr>
                <a:t>原因</a:t>
              </a:r>
              <a:r>
                <a:rPr lang="en-US" altLang="zh-CN" sz="1786" dirty="0">
                  <a:solidFill>
                    <a:srgbClr val="FF0000"/>
                  </a:solidFill>
                </a:rPr>
                <a:t>: </a:t>
              </a:r>
              <a:r>
                <a:rPr lang="zh-CN" altLang="en-US" sz="1786" dirty="0"/>
                <a:t>链表分布不均匀，旱的旱死  涝的涝死</a:t>
              </a:r>
              <a:endParaRPr lang="en-US" altLang="zh-CN" sz="1786" dirty="0"/>
            </a:p>
            <a:p>
              <a:endParaRPr lang="zh-CN" altLang="en-US" sz="1786" dirty="0"/>
            </a:p>
            <a:p>
              <a:endParaRPr lang="zh-CN" altLang="en-US" sz="1786" dirty="0"/>
            </a:p>
            <a:p>
              <a:endParaRPr lang="en-US" altLang="zh-CN" sz="1786" dirty="0"/>
            </a:p>
            <a:p>
              <a:endParaRPr lang="zh-CN" altLang="en-US" sz="1786" dirty="0"/>
            </a:p>
          </p:txBody>
        </p:sp>
      </p:grpSp>
      <p:sp>
        <p:nvSpPr>
          <p:cNvPr id="9" name="标题 1">
            <a:extLst>
              <a:ext uri="{FF2B5EF4-FFF2-40B4-BE49-F238E27FC236}">
                <a16:creationId xmlns="" xmlns:a16="http://schemas.microsoft.com/office/drawing/2014/main" id="{7696DFAD-5D60-4A4E-9357-D1CC052F52E4}"/>
              </a:ext>
            </a:extLst>
          </p:cNvPr>
          <p:cNvSpPr>
            <a:spLocks noGrp="1"/>
          </p:cNvSpPr>
          <p:nvPr>
            <p:ph type="title"/>
          </p:nvPr>
        </p:nvSpPr>
        <p:spPr>
          <a:xfrm>
            <a:off x="402449" y="289633"/>
            <a:ext cx="12053898" cy="614405"/>
          </a:xfrm>
        </p:spPr>
        <p:txBody>
          <a:bodyPr/>
          <a:lstStyle/>
          <a:p>
            <a:r>
              <a:rPr lang="zh-CN" altLang="en-US" dirty="0" smtClean="0"/>
              <a:t>为什么会有散列</a:t>
            </a:r>
            <a:endParaRPr lang="zh-CN" altLang="en-US" dirty="0"/>
          </a:p>
        </p:txBody>
      </p:sp>
    </p:spTree>
    <p:extLst>
      <p:ext uri="{BB962C8B-B14F-4D97-AF65-F5344CB8AC3E}">
        <p14:creationId xmlns:p14="http://schemas.microsoft.com/office/powerpoint/2010/main" val="35545699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507807AF-B76F-46E4-B72F-1032A91DD7F2}"/>
              </a:ext>
            </a:extLst>
          </p:cNvPr>
          <p:cNvGrpSpPr/>
          <p:nvPr/>
        </p:nvGrpSpPr>
        <p:grpSpPr>
          <a:xfrm>
            <a:off x="1356613" y="1506859"/>
            <a:ext cx="10145526" cy="3372956"/>
            <a:chOff x="2339695" y="2636513"/>
            <a:chExt cx="18179999" cy="7434118"/>
          </a:xfrm>
        </p:grpSpPr>
        <p:sp>
          <p:nvSpPr>
            <p:cNvPr id="6" name="矩形 5">
              <a:extLst>
                <a:ext uri="{FF2B5EF4-FFF2-40B4-BE49-F238E27FC236}">
                  <a16:creationId xmlns="" xmlns:a16="http://schemas.microsoft.com/office/drawing/2014/main" id="{F7FD57A8-EBC2-4D34-9382-4700749070E5}"/>
                </a:ext>
              </a:extLst>
            </p:cNvPr>
            <p:cNvSpPr/>
            <p:nvPr/>
          </p:nvSpPr>
          <p:spPr>
            <a:xfrm>
              <a:off x="2339695" y="2636513"/>
              <a:ext cx="18179999" cy="7434118"/>
            </a:xfrm>
            <a:prstGeom prst="rect">
              <a:avLst/>
            </a:prstGeom>
            <a:solidFill>
              <a:schemeClr val="bg1"/>
            </a:solid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a:extLst>
                <a:ext uri="{FF2B5EF4-FFF2-40B4-BE49-F238E27FC236}">
                  <a16:creationId xmlns="" xmlns:a16="http://schemas.microsoft.com/office/drawing/2014/main" id="{B93D995B-8464-41E5-80F3-05607ECF1D1F}"/>
                </a:ext>
              </a:extLst>
            </p:cNvPr>
            <p:cNvSpPr txBox="1"/>
            <p:nvPr/>
          </p:nvSpPr>
          <p:spPr>
            <a:xfrm>
              <a:off x="2812193" y="3415988"/>
              <a:ext cx="17707501" cy="3232059"/>
            </a:xfrm>
            <a:prstGeom prst="rect">
              <a:avLst/>
            </a:prstGeom>
            <a:ln w="12700">
              <a:miter lim="400000"/>
            </a:ln>
            <a:extLst>
              <a:ext uri="{C572A759-6A51-4108-AA02-DFA0A04FC94B}">
                <ma14:wrappingTextBoxFlag xmlns:ma14="http://schemas.microsoft.com/office/mac/drawingml/2011/main" xmlns="" val="1"/>
              </a:ext>
            </a:extLst>
          </p:spPr>
          <p:txBody>
            <a:bodyPr wrap="square" lIns="25514" rIns="25514">
              <a:spAutoFit/>
            </a:bodyPr>
            <a:lstStyle/>
            <a:p>
              <a:endParaRPr lang="en-US" altLang="zh-CN" sz="1786" dirty="0"/>
            </a:p>
            <a:p>
              <a:r>
                <a:rPr lang="zh-CN" altLang="en-US" sz="1786" dirty="0">
                  <a:solidFill>
                    <a:srgbClr val="FF0000"/>
                  </a:solidFill>
                </a:rPr>
                <a:t>定义</a:t>
              </a:r>
              <a:r>
                <a:rPr lang="en-US" altLang="zh-CN" sz="1786" dirty="0">
                  <a:solidFill>
                    <a:srgbClr val="FF0000"/>
                  </a:solidFill>
                </a:rPr>
                <a:t>: </a:t>
              </a:r>
              <a:r>
                <a:rPr lang="zh-CN" altLang="en-US" sz="1786" dirty="0"/>
                <a:t>就是把任意长度的输入，通过散列算法，变换成固定长度的输出，该输出就是散列值</a:t>
              </a:r>
            </a:p>
            <a:p>
              <a:endParaRPr lang="zh-CN" altLang="en-US" sz="1786" dirty="0"/>
            </a:p>
            <a:p>
              <a:endParaRPr lang="en-US" altLang="zh-CN" sz="1786" dirty="0"/>
            </a:p>
            <a:p>
              <a:endParaRPr lang="zh-CN" altLang="en-US" sz="1786" dirty="0"/>
            </a:p>
          </p:txBody>
        </p:sp>
      </p:grpSp>
      <p:sp>
        <p:nvSpPr>
          <p:cNvPr id="9" name="标题 1">
            <a:extLst>
              <a:ext uri="{FF2B5EF4-FFF2-40B4-BE49-F238E27FC236}">
                <a16:creationId xmlns="" xmlns:a16="http://schemas.microsoft.com/office/drawing/2014/main" id="{7696DFAD-5D60-4A4E-9357-D1CC052F52E4}"/>
              </a:ext>
            </a:extLst>
          </p:cNvPr>
          <p:cNvSpPr>
            <a:spLocks noGrp="1"/>
          </p:cNvSpPr>
          <p:nvPr>
            <p:ph type="title"/>
          </p:nvPr>
        </p:nvSpPr>
        <p:spPr>
          <a:xfrm>
            <a:off x="402449" y="289633"/>
            <a:ext cx="12053898" cy="614405"/>
          </a:xfrm>
        </p:spPr>
        <p:txBody>
          <a:bodyPr/>
          <a:lstStyle/>
          <a:p>
            <a:r>
              <a:rPr lang="zh-CN" altLang="en-US" dirty="0" smtClean="0"/>
              <a:t>散列算法</a:t>
            </a:r>
            <a:endParaRPr lang="zh-CN" altLang="en-US" dirty="0"/>
          </a:p>
        </p:txBody>
      </p:sp>
    </p:spTree>
    <p:extLst>
      <p:ext uri="{BB962C8B-B14F-4D97-AF65-F5344CB8AC3E}">
        <p14:creationId xmlns:p14="http://schemas.microsoft.com/office/powerpoint/2010/main" val="31801979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5241598" y="1413062"/>
            <a:ext cx="2378954" cy="2388999"/>
          </a:xfrm>
          <a:prstGeom prst="ellipse">
            <a:avLst/>
          </a:prstGeom>
          <a:solidFill>
            <a:srgbClr val="00B05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solidFill>
                <a:srgbClr val="1475B2"/>
              </a:solidFill>
              <a:latin typeface="微软雅黑" panose="020B0503020204020204" pitchFamily="34" charset="-122"/>
              <a:ea typeface="微软雅黑" panose="020B0503020204020204" pitchFamily="34" charset="-122"/>
            </a:endParaRPr>
          </a:p>
        </p:txBody>
      </p:sp>
      <p:sp>
        <p:nvSpPr>
          <p:cNvPr id="5" name="Freeform 8"/>
          <p:cNvSpPr/>
          <p:nvPr/>
        </p:nvSpPr>
        <p:spPr bwMode="auto">
          <a:xfrm>
            <a:off x="5124413" y="2596679"/>
            <a:ext cx="2613333" cy="132257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rgbClr val="4E4B49"/>
            </a:solidFill>
            <a:prstDash val="dash"/>
            <a:round/>
          </a:ln>
          <a:extLst>
            <a:ext uri="{909E8E84-426E-40DD-AFC4-6F175D3DCCD1}">
              <a14:hiddenFill xmlns:a14="http://schemas.microsoft.com/office/drawing/2010/main">
                <a:solidFill>
                  <a:srgbClr val="FFFFFF"/>
                </a:solidFill>
              </a14:hiddenFill>
            </a:ext>
          </a:extLst>
        </p:spPr>
        <p:txBody>
          <a:bodyPr/>
          <a:lstStyle/>
          <a:p>
            <a:endParaRPr lang="zh-CN" altLang="en-US" sz="2531">
              <a:latin typeface="微软雅黑" panose="020B0503020204020204" pitchFamily="34" charset="-122"/>
              <a:ea typeface="微软雅黑" panose="020B0503020204020204" pitchFamily="34" charset="-122"/>
            </a:endParaRPr>
          </a:p>
        </p:txBody>
      </p:sp>
      <p:sp>
        <p:nvSpPr>
          <p:cNvPr id="6" name="Oval 9"/>
          <p:cNvSpPr>
            <a:spLocks noChangeArrowheads="1"/>
          </p:cNvSpPr>
          <p:nvPr/>
        </p:nvSpPr>
        <p:spPr bwMode="auto">
          <a:xfrm>
            <a:off x="7664079" y="2509621"/>
            <a:ext cx="147324" cy="147324"/>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latin typeface="微软雅黑" panose="020B0503020204020204" pitchFamily="34" charset="-122"/>
              <a:ea typeface="微软雅黑" panose="020B0503020204020204" pitchFamily="34" charset="-122"/>
            </a:endParaRPr>
          </a:p>
        </p:txBody>
      </p:sp>
      <p:sp>
        <p:nvSpPr>
          <p:cNvPr id="7" name="Oval 10"/>
          <p:cNvSpPr>
            <a:spLocks noChangeArrowheads="1"/>
          </p:cNvSpPr>
          <p:nvPr/>
        </p:nvSpPr>
        <p:spPr bwMode="auto">
          <a:xfrm>
            <a:off x="5049076" y="2509621"/>
            <a:ext cx="145651" cy="147324"/>
          </a:xfrm>
          <a:prstGeom prst="ellipse">
            <a:avLst/>
          </a:prstGeom>
          <a:solidFill>
            <a:srgbClr val="1475B2"/>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531">
              <a:latin typeface="微软雅黑" panose="020B0503020204020204" pitchFamily="34" charset="-122"/>
              <a:ea typeface="微软雅黑" panose="020B0503020204020204" pitchFamily="34" charset="-122"/>
            </a:endParaRPr>
          </a:p>
        </p:txBody>
      </p:sp>
      <p:sp>
        <p:nvSpPr>
          <p:cNvPr id="8" name="TextBox 13"/>
          <p:cNvSpPr txBox="1">
            <a:spLocks noChangeArrowheads="1"/>
          </p:cNvSpPr>
          <p:nvPr/>
        </p:nvSpPr>
        <p:spPr bwMode="auto">
          <a:xfrm>
            <a:off x="5675995" y="1897805"/>
            <a:ext cx="1903085" cy="171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10548" dirty="0">
                <a:solidFill>
                  <a:srgbClr val="F8F8F8"/>
                </a:solidFill>
                <a:latin typeface="思源黑体 CN Medium" panose="020B0600000000000000" pitchFamily="34" charset="-122"/>
                <a:ea typeface="思源黑体 CN Medium" panose="020B0600000000000000" pitchFamily="34" charset="-122"/>
              </a:rPr>
              <a:t>01</a:t>
            </a:r>
            <a:endParaRPr lang="zh-CN" altLang="en-US" sz="10548" dirty="0">
              <a:solidFill>
                <a:srgbClr val="F8F8F8"/>
              </a:solidFill>
              <a:latin typeface="思源黑体 CN Medium" panose="020B0600000000000000" pitchFamily="34" charset="-122"/>
              <a:ea typeface="思源黑体 CN Medium" panose="020B0600000000000000" pitchFamily="34" charset="-122"/>
            </a:endParaRPr>
          </a:p>
        </p:txBody>
      </p:sp>
      <p:cxnSp>
        <p:nvCxnSpPr>
          <p:cNvPr id="9" name="直接连接符 15"/>
          <p:cNvCxnSpPr>
            <a:cxnSpLocks noChangeShapeType="1"/>
          </p:cNvCxnSpPr>
          <p:nvPr/>
        </p:nvCxnSpPr>
        <p:spPr bwMode="auto">
          <a:xfrm>
            <a:off x="3316333" y="4336108"/>
            <a:ext cx="6226129" cy="0"/>
          </a:xfrm>
          <a:prstGeom prst="line">
            <a:avLst/>
          </a:prstGeom>
          <a:noFill/>
          <a:ln w="9525" cmpd="sng">
            <a:solidFill>
              <a:srgbClr val="4E4B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17"/>
          <p:cNvSpPr txBox="1">
            <a:spLocks noChangeArrowheads="1"/>
          </p:cNvSpPr>
          <p:nvPr/>
        </p:nvSpPr>
        <p:spPr bwMode="auto">
          <a:xfrm>
            <a:off x="3014049" y="4561832"/>
            <a:ext cx="7209902" cy="60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349" dirty="0" smtClean="0">
                <a:solidFill>
                  <a:schemeClr val="bg1"/>
                </a:solidFill>
                <a:latin typeface="思源黑体 CN Bold" panose="020B0800000000000000" charset="-122"/>
                <a:ea typeface="思源黑体 CN Bold" panose="020B0800000000000000" charset="-122"/>
              </a:rPr>
              <a:t>智能启动</a:t>
            </a:r>
            <a:endParaRPr lang="en-US" altLang="zh-CN" sz="3349" dirty="0">
              <a:solidFill>
                <a:schemeClr val="bg1"/>
              </a:solidFill>
              <a:latin typeface="思源黑体 CN Bold" panose="020B0800000000000000" charset="-122"/>
              <a:ea typeface="思源黑体 CN Bold" panose="020B0800000000000000" charset="-122"/>
            </a:endParaRPr>
          </a:p>
        </p:txBody>
      </p:sp>
      <p:sp>
        <p:nvSpPr>
          <p:cNvPr id="10" name="TextBox 17"/>
          <p:cNvSpPr txBox="1">
            <a:spLocks noChangeArrowheads="1"/>
          </p:cNvSpPr>
          <p:nvPr/>
        </p:nvSpPr>
        <p:spPr bwMode="auto">
          <a:xfrm>
            <a:off x="6052685" y="6454059"/>
            <a:ext cx="7209902" cy="33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563" dirty="0">
                <a:solidFill>
                  <a:schemeClr val="bg2">
                    <a:lumMod val="50000"/>
                  </a:schemeClr>
                </a:solidFill>
                <a:latin typeface="思源黑体 CN Bold" panose="020B0800000000000000" charset="-122"/>
                <a:ea typeface="思源黑体 CN Bold" panose="020B0800000000000000" charset="-122"/>
              </a:rPr>
              <a:t>----------</a:t>
            </a:r>
            <a:r>
              <a:rPr lang="zh-CN" altLang="en-US" sz="1563" dirty="0">
                <a:solidFill>
                  <a:schemeClr val="bg2">
                    <a:lumMod val="50000"/>
                  </a:schemeClr>
                </a:solidFill>
                <a:latin typeface="思源黑体 CN Bold" panose="020B0800000000000000" charset="-122"/>
                <a:ea typeface="思源黑体 CN Bold" panose="020B0800000000000000" charset="-122"/>
              </a:rPr>
              <a:t>坐上老司机的车，带你稳稳的走上秋明山</a:t>
            </a:r>
          </a:p>
        </p:txBody>
      </p:sp>
    </p:spTree>
    <p:extLst>
      <p:ext uri="{BB962C8B-B14F-4D97-AF65-F5344CB8AC3E}">
        <p14:creationId xmlns:p14="http://schemas.microsoft.com/office/powerpoint/2010/main" val="3398031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96DFAD-5D60-4A4E-9357-D1CC052F52E4}"/>
              </a:ext>
            </a:extLst>
          </p:cNvPr>
          <p:cNvSpPr>
            <a:spLocks noGrp="1"/>
          </p:cNvSpPr>
          <p:nvPr>
            <p:ph type="title"/>
          </p:nvPr>
        </p:nvSpPr>
        <p:spPr/>
        <p:txBody>
          <a:bodyPr/>
          <a:lstStyle/>
          <a:p>
            <a:r>
              <a:rPr lang="zh-CN" altLang="en-US" dirty="0" smtClean="0"/>
              <a:t>启动优化的瓶颈在哪里</a:t>
            </a:r>
            <a:endParaRPr lang="zh-CN" altLang="en-US" dirty="0"/>
          </a:p>
        </p:txBody>
      </p:sp>
      <p:sp>
        <p:nvSpPr>
          <p:cNvPr id="4" name="文本框 3"/>
          <p:cNvSpPr txBox="1"/>
          <p:nvPr/>
        </p:nvSpPr>
        <p:spPr>
          <a:xfrm>
            <a:off x="1316807" y="1240061"/>
            <a:ext cx="8136904" cy="1477328"/>
          </a:xfrm>
          <a:prstGeom prst="rect">
            <a:avLst/>
          </a:prstGeom>
          <a:noFill/>
        </p:spPr>
        <p:txBody>
          <a:bodyPr wrap="square" rtlCol="0">
            <a:spAutoFit/>
          </a:bodyPr>
          <a:lstStyle/>
          <a:p>
            <a:r>
              <a:rPr lang="zh-CN" altLang="en-US" dirty="0" smtClean="0">
                <a:solidFill>
                  <a:schemeClr val="bg1"/>
                </a:solidFill>
              </a:rPr>
              <a:t>情景一</a:t>
            </a:r>
            <a:r>
              <a:rPr lang="en-US" altLang="zh-CN" dirty="0" smtClean="0">
                <a:solidFill>
                  <a:schemeClr val="bg1"/>
                </a:solidFill>
              </a:rPr>
              <a:t>: </a:t>
            </a:r>
            <a:r>
              <a:rPr lang="zh-CN" altLang="en-US" dirty="0" smtClean="0">
                <a:solidFill>
                  <a:schemeClr val="bg1"/>
                </a:solidFill>
              </a:rPr>
              <a:t>开了很多线程，线程有的是独立线程，有的是有依赖的线程</a:t>
            </a:r>
            <a:endParaRPr lang="en-US" altLang="zh-CN" dirty="0" smtClean="0">
              <a:solidFill>
                <a:schemeClr val="bg1"/>
              </a:solidFill>
            </a:endParaRPr>
          </a:p>
          <a:p>
            <a:endParaRPr lang="en-US" altLang="zh-CN" dirty="0">
              <a:solidFill>
                <a:schemeClr val="bg1"/>
              </a:solidFill>
            </a:endParaRPr>
          </a:p>
          <a:p>
            <a:endParaRPr lang="en-US" altLang="zh-CN" dirty="0" smtClean="0">
              <a:solidFill>
                <a:schemeClr val="bg1"/>
              </a:solidFill>
            </a:endParaRPr>
          </a:p>
          <a:p>
            <a:endParaRPr lang="en-US" altLang="zh-CN" dirty="0">
              <a:solidFill>
                <a:schemeClr val="bg1"/>
              </a:solidFill>
            </a:endParaRPr>
          </a:p>
          <a:p>
            <a:endParaRPr lang="en-US" altLang="zh-CN" dirty="0" smtClean="0">
              <a:solidFill>
                <a:schemeClr val="bg1"/>
              </a:solidFill>
            </a:endParaRPr>
          </a:p>
        </p:txBody>
      </p:sp>
    </p:spTree>
    <p:extLst>
      <p:ext uri="{BB962C8B-B14F-4D97-AF65-F5344CB8AC3E}">
        <p14:creationId xmlns:p14="http://schemas.microsoft.com/office/powerpoint/2010/main" val="40071496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96DFAD-5D60-4A4E-9357-D1CC052F52E4}"/>
              </a:ext>
            </a:extLst>
          </p:cNvPr>
          <p:cNvSpPr>
            <a:spLocks noGrp="1"/>
          </p:cNvSpPr>
          <p:nvPr>
            <p:ph type="title"/>
          </p:nvPr>
        </p:nvSpPr>
        <p:spPr/>
        <p:txBody>
          <a:bodyPr/>
          <a:lstStyle/>
          <a:p>
            <a:r>
              <a:rPr lang="zh-CN" altLang="en-US" dirty="0" smtClean="0"/>
              <a:t>启动优化的瓶颈在哪里</a:t>
            </a:r>
            <a:endParaRPr lang="zh-CN" altLang="en-US" dirty="0"/>
          </a:p>
        </p:txBody>
      </p:sp>
      <p:sp>
        <p:nvSpPr>
          <p:cNvPr id="4" name="文本框 3"/>
          <p:cNvSpPr txBox="1"/>
          <p:nvPr/>
        </p:nvSpPr>
        <p:spPr>
          <a:xfrm>
            <a:off x="1316807" y="1240061"/>
            <a:ext cx="8136904" cy="1477328"/>
          </a:xfrm>
          <a:prstGeom prst="rect">
            <a:avLst/>
          </a:prstGeom>
          <a:noFill/>
        </p:spPr>
        <p:txBody>
          <a:bodyPr wrap="square" rtlCol="0">
            <a:spAutoFit/>
          </a:bodyPr>
          <a:lstStyle/>
          <a:p>
            <a:r>
              <a:rPr lang="zh-CN" altLang="en-US" dirty="0" smtClean="0">
                <a:solidFill>
                  <a:schemeClr val="bg1"/>
                </a:solidFill>
              </a:rPr>
              <a:t>情景一</a:t>
            </a:r>
            <a:r>
              <a:rPr lang="en-US" altLang="zh-CN" dirty="0" smtClean="0">
                <a:solidFill>
                  <a:schemeClr val="bg1"/>
                </a:solidFill>
              </a:rPr>
              <a:t>: </a:t>
            </a:r>
            <a:r>
              <a:rPr lang="zh-CN" altLang="en-US" dirty="0" smtClean="0">
                <a:solidFill>
                  <a:schemeClr val="bg1"/>
                </a:solidFill>
              </a:rPr>
              <a:t>开了很多线程，线程有的是独立线程，有的是有依赖的线程</a:t>
            </a:r>
            <a:endParaRPr lang="en-US" altLang="zh-CN" dirty="0" smtClean="0">
              <a:solidFill>
                <a:schemeClr val="bg1"/>
              </a:solidFill>
            </a:endParaRPr>
          </a:p>
          <a:p>
            <a:endParaRPr lang="en-US" altLang="zh-CN" dirty="0">
              <a:solidFill>
                <a:schemeClr val="bg1"/>
              </a:solidFill>
            </a:endParaRPr>
          </a:p>
          <a:p>
            <a:endParaRPr lang="en-US" altLang="zh-CN" dirty="0" smtClean="0">
              <a:solidFill>
                <a:schemeClr val="bg1"/>
              </a:solidFill>
            </a:endParaRPr>
          </a:p>
          <a:p>
            <a:endParaRPr lang="en-US" altLang="zh-CN" dirty="0">
              <a:solidFill>
                <a:schemeClr val="bg1"/>
              </a:solidFill>
            </a:endParaRPr>
          </a:p>
          <a:p>
            <a:endParaRPr lang="en-US" altLang="zh-CN" dirty="0" smtClean="0">
              <a:solidFill>
                <a:schemeClr val="bg1"/>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8173"/>
            <a:ext cx="12858750" cy="3960440"/>
          </a:xfrm>
          <a:prstGeom prst="rect">
            <a:avLst/>
          </a:prstGeom>
        </p:spPr>
      </p:pic>
    </p:spTree>
    <p:extLst>
      <p:ext uri="{BB962C8B-B14F-4D97-AF65-F5344CB8AC3E}">
        <p14:creationId xmlns:p14="http://schemas.microsoft.com/office/powerpoint/2010/main" val="125548094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96DFAD-5D60-4A4E-9357-D1CC052F52E4}"/>
              </a:ext>
            </a:extLst>
          </p:cNvPr>
          <p:cNvSpPr>
            <a:spLocks noGrp="1"/>
          </p:cNvSpPr>
          <p:nvPr>
            <p:ph type="title"/>
          </p:nvPr>
        </p:nvSpPr>
        <p:spPr>
          <a:xfrm>
            <a:off x="452555" y="295527"/>
            <a:ext cx="12053898" cy="614405"/>
          </a:xfrm>
        </p:spPr>
        <p:txBody>
          <a:bodyPr/>
          <a:lstStyle/>
          <a:p>
            <a:r>
              <a:rPr lang="en-US" altLang="zh-CN" sz="3683" dirty="0"/>
              <a:t>HashMap1.8</a:t>
            </a:r>
            <a:r>
              <a:rPr lang="zh-CN" altLang="en-US" sz="3683" dirty="0"/>
              <a:t>原理</a:t>
            </a:r>
            <a:r>
              <a:rPr lang="en-US" altLang="zh-CN" sz="2009" dirty="0">
                <a:solidFill>
                  <a:schemeClr val="accent3"/>
                </a:solidFill>
              </a:rPr>
              <a:t>(</a:t>
            </a:r>
            <a:r>
              <a:rPr lang="en-US" altLang="zh-CN" sz="2009" dirty="0" err="1">
                <a:solidFill>
                  <a:schemeClr val="accent3"/>
                </a:solidFill>
              </a:rPr>
              <a:t>HashMap</a:t>
            </a:r>
            <a:r>
              <a:rPr lang="en-US" altLang="zh-CN" sz="2009" dirty="0">
                <a:solidFill>
                  <a:schemeClr val="accent3"/>
                </a:solidFill>
              </a:rPr>
              <a:t> </a:t>
            </a:r>
            <a:r>
              <a:rPr lang="zh-CN" altLang="en-US" sz="2009" dirty="0">
                <a:solidFill>
                  <a:schemeClr val="accent3"/>
                </a:solidFill>
              </a:rPr>
              <a:t>在 </a:t>
            </a:r>
            <a:r>
              <a:rPr lang="en-US" altLang="zh-CN" sz="2009" dirty="0">
                <a:solidFill>
                  <a:schemeClr val="accent3"/>
                </a:solidFill>
              </a:rPr>
              <a:t>JDK 1.8 </a:t>
            </a:r>
            <a:r>
              <a:rPr lang="zh-CN" altLang="en-US" sz="2009" dirty="0">
                <a:solidFill>
                  <a:schemeClr val="accent3"/>
                </a:solidFill>
              </a:rPr>
              <a:t>中新增的数据结构 </a:t>
            </a:r>
            <a:r>
              <a:rPr lang="en-US" altLang="zh-CN" sz="2009" dirty="0">
                <a:solidFill>
                  <a:schemeClr val="accent3"/>
                </a:solidFill>
              </a:rPr>
              <a:t>– </a:t>
            </a:r>
            <a:r>
              <a:rPr lang="zh-CN" altLang="en-US" sz="2009" dirty="0">
                <a:solidFill>
                  <a:schemeClr val="accent3"/>
                </a:solidFill>
              </a:rPr>
              <a:t>红黑树</a:t>
            </a:r>
            <a:r>
              <a:rPr lang="en-US" altLang="zh-CN" sz="2009" dirty="0">
                <a:solidFill>
                  <a:schemeClr val="accent3"/>
                </a:solidFill>
              </a:rPr>
              <a:t>)</a:t>
            </a:r>
            <a:endParaRPr lang="zh-CN" altLang="en-US" sz="2009" dirty="0">
              <a:solidFill>
                <a:schemeClr val="accent3"/>
              </a:solidFill>
            </a:endParaRPr>
          </a:p>
        </p:txBody>
      </p:sp>
      <p:pic>
        <p:nvPicPr>
          <p:cNvPr id="3074" name="Picture 2" descr="shixinz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93" y="828816"/>
            <a:ext cx="8655926" cy="654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83244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96DFAD-5D60-4A4E-9357-D1CC052F52E4}"/>
              </a:ext>
            </a:extLst>
          </p:cNvPr>
          <p:cNvSpPr>
            <a:spLocks noGrp="1"/>
          </p:cNvSpPr>
          <p:nvPr>
            <p:ph type="title"/>
          </p:nvPr>
        </p:nvSpPr>
        <p:spPr>
          <a:xfrm>
            <a:off x="452555" y="295527"/>
            <a:ext cx="12053898" cy="614405"/>
          </a:xfrm>
        </p:spPr>
        <p:txBody>
          <a:bodyPr/>
          <a:lstStyle/>
          <a:p>
            <a:r>
              <a:rPr lang="zh-CN" altLang="en-US" sz="3683" dirty="0"/>
              <a:t>红黑树算法</a:t>
            </a:r>
            <a:endParaRPr lang="zh-CN" altLang="en-US" sz="2009" dirty="0">
              <a:solidFill>
                <a:schemeClr val="accent3"/>
              </a:solidFill>
            </a:endParaRPr>
          </a:p>
        </p:txBody>
      </p:sp>
      <p:pic>
        <p:nvPicPr>
          <p:cNvPr id="4098" name="Picture 2" descr="TreeMap_b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45" y="909931"/>
            <a:ext cx="7046774" cy="581359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 xmlns:a16="http://schemas.microsoft.com/office/drawing/2014/main" id="{F7FD57A8-EBC2-4D34-9382-4700749070E5}"/>
              </a:ext>
            </a:extLst>
          </p:cNvPr>
          <p:cNvSpPr/>
          <p:nvPr/>
        </p:nvSpPr>
        <p:spPr>
          <a:xfrm>
            <a:off x="8558911" y="909931"/>
            <a:ext cx="3646383" cy="2379929"/>
          </a:xfrm>
          <a:prstGeom prst="rect">
            <a:avLst/>
          </a:prstGeom>
          <a:solidFill>
            <a:schemeClr val="bg1"/>
          </a:solid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a:extLst>
              <a:ext uri="{FF2B5EF4-FFF2-40B4-BE49-F238E27FC236}">
                <a16:creationId xmlns="" xmlns:a16="http://schemas.microsoft.com/office/drawing/2014/main" id="{B93D995B-8464-41E5-80F3-05607ECF1D1F}"/>
              </a:ext>
            </a:extLst>
          </p:cNvPr>
          <p:cNvSpPr txBox="1"/>
          <p:nvPr/>
        </p:nvSpPr>
        <p:spPr>
          <a:xfrm>
            <a:off x="8252709" y="3849703"/>
            <a:ext cx="4620735" cy="2565702"/>
          </a:xfrm>
          <a:prstGeom prst="rect">
            <a:avLst/>
          </a:prstGeom>
          <a:ln w="12700">
            <a:miter lim="400000"/>
          </a:ln>
          <a:extLst>
            <a:ext uri="{C572A759-6A51-4108-AA02-DFA0A04FC94B}">
              <ma14:wrappingTextBoxFlag xmlns:ma14="http://schemas.microsoft.com/office/mac/drawingml/2011/main" xmlns="" val="1"/>
            </a:ext>
          </a:extLst>
        </p:spPr>
        <p:txBody>
          <a:bodyPr wrap="square" lIns="25514" rIns="25514">
            <a:spAutoFit/>
          </a:bodyPr>
          <a:lstStyle/>
          <a:p>
            <a:pPr marL="287059" indent="-287059">
              <a:buFont typeface="+mj-lt"/>
              <a:buAutoNum type="arabicPeriod"/>
            </a:pPr>
            <a:r>
              <a:rPr lang="zh-CN" altLang="en-US" sz="1786" dirty="0"/>
              <a:t>每个节点要么是红色，要么是黑色。</a:t>
            </a:r>
            <a:endParaRPr lang="en-US" altLang="zh-CN" sz="1786" dirty="0"/>
          </a:p>
          <a:p>
            <a:pPr marL="287059" indent="-287059">
              <a:buFont typeface="+mj-lt"/>
              <a:buAutoNum type="arabicPeriod"/>
            </a:pPr>
            <a:endParaRPr lang="zh-CN" altLang="en-US" sz="1786" dirty="0"/>
          </a:p>
          <a:p>
            <a:pPr marL="287059" indent="-287059">
              <a:buFont typeface="+mj-lt"/>
              <a:buAutoNum type="arabicPeriod"/>
            </a:pPr>
            <a:r>
              <a:rPr lang="zh-CN" altLang="en-US" sz="1786" dirty="0"/>
              <a:t>根节点必须是黑色</a:t>
            </a:r>
            <a:endParaRPr lang="en-US" altLang="zh-CN" sz="1786" dirty="0"/>
          </a:p>
          <a:p>
            <a:pPr marL="287059" indent="-287059">
              <a:buFont typeface="+mj-lt"/>
              <a:buAutoNum type="arabicPeriod"/>
            </a:pPr>
            <a:endParaRPr lang="zh-CN" altLang="en-US" sz="1786" dirty="0"/>
          </a:p>
          <a:p>
            <a:pPr marL="287059" indent="-287059">
              <a:buFont typeface="+mj-lt"/>
              <a:buAutoNum type="arabicPeriod"/>
            </a:pPr>
            <a:r>
              <a:rPr lang="zh-CN" altLang="en-US" sz="1786" dirty="0"/>
              <a:t>红色节点不能连续（也即是，红色节点的孩子和父亲都不能是红色）。</a:t>
            </a:r>
            <a:endParaRPr lang="en-US" altLang="zh-CN" sz="1786" dirty="0"/>
          </a:p>
          <a:p>
            <a:pPr marL="287059" indent="-287059">
              <a:buFont typeface="+mj-lt"/>
              <a:buAutoNum type="arabicPeriod"/>
            </a:pPr>
            <a:endParaRPr lang="zh-CN" altLang="en-US" sz="1786" dirty="0"/>
          </a:p>
          <a:p>
            <a:pPr marL="287059" indent="-287059">
              <a:buFont typeface="+mj-lt"/>
              <a:buAutoNum type="arabicPeriod"/>
            </a:pPr>
            <a:r>
              <a:rPr lang="zh-CN" altLang="en-US" sz="1786" dirty="0"/>
              <a:t>对于每个节点，从该点至</a:t>
            </a:r>
            <a:r>
              <a:rPr lang="en-US" altLang="zh-CN" sz="1786" dirty="0"/>
              <a:t>null</a:t>
            </a:r>
            <a:r>
              <a:rPr lang="zh-CN" altLang="en-US" sz="1786" dirty="0"/>
              <a:t>（树尾端）的任何路径，都含有相同个数的黑色节点。</a:t>
            </a:r>
          </a:p>
        </p:txBody>
      </p:sp>
      <p:sp>
        <p:nvSpPr>
          <p:cNvPr id="8" name="文本框 10">
            <a:extLst>
              <a:ext uri="{FF2B5EF4-FFF2-40B4-BE49-F238E27FC236}">
                <a16:creationId xmlns="" xmlns:a16="http://schemas.microsoft.com/office/drawing/2014/main" id="{B93D995B-8464-41E5-80F3-05607ECF1D1F}"/>
              </a:ext>
            </a:extLst>
          </p:cNvPr>
          <p:cNvSpPr txBox="1"/>
          <p:nvPr/>
        </p:nvSpPr>
        <p:spPr>
          <a:xfrm>
            <a:off x="8875016" y="1469775"/>
            <a:ext cx="3033041" cy="1466427"/>
          </a:xfrm>
          <a:prstGeom prst="rect">
            <a:avLst/>
          </a:prstGeom>
          <a:ln w="12700">
            <a:miter lim="400000"/>
          </a:ln>
          <a:extLst>
            <a:ext uri="{C572A759-6A51-4108-AA02-DFA0A04FC94B}">
              <ma14:wrappingTextBoxFlag xmlns:ma14="http://schemas.microsoft.com/office/mac/drawingml/2011/main" xmlns="" val="1"/>
            </a:ext>
          </a:extLst>
        </p:spPr>
        <p:txBody>
          <a:bodyPr wrap="square" lIns="25514" rIns="25514">
            <a:spAutoFit/>
          </a:bodyPr>
          <a:lstStyle/>
          <a:p>
            <a:r>
              <a:rPr lang="zh-CN" altLang="en-US" sz="1786" dirty="0">
                <a:solidFill>
                  <a:srgbClr val="FF0000"/>
                </a:solidFill>
              </a:rPr>
              <a:t>定义</a:t>
            </a:r>
            <a:r>
              <a:rPr lang="en-US" altLang="zh-CN" sz="1786" dirty="0">
                <a:solidFill>
                  <a:srgbClr val="FF0000"/>
                </a:solidFill>
              </a:rPr>
              <a:t>: </a:t>
            </a:r>
            <a:r>
              <a:rPr lang="zh-CN" altLang="en-US" sz="1786" dirty="0"/>
              <a:t>红黑树是一种近似平衡的二叉查找树，它能够确保任何一个节点的左右子树的高度差不会超过二者中较低那个的一陪</a:t>
            </a:r>
          </a:p>
        </p:txBody>
      </p:sp>
    </p:spTree>
    <p:extLst>
      <p:ext uri="{BB962C8B-B14F-4D97-AF65-F5344CB8AC3E}">
        <p14:creationId xmlns:p14="http://schemas.microsoft.com/office/powerpoint/2010/main" val="41878462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96DFAD-5D60-4A4E-9357-D1CC052F52E4}"/>
              </a:ext>
            </a:extLst>
          </p:cNvPr>
          <p:cNvSpPr>
            <a:spLocks noGrp="1"/>
          </p:cNvSpPr>
          <p:nvPr>
            <p:ph type="title"/>
          </p:nvPr>
        </p:nvSpPr>
        <p:spPr>
          <a:xfrm>
            <a:off x="452555" y="295527"/>
            <a:ext cx="12053898" cy="614405"/>
          </a:xfrm>
        </p:spPr>
        <p:txBody>
          <a:bodyPr/>
          <a:lstStyle/>
          <a:p>
            <a:r>
              <a:rPr lang="zh-CN" altLang="en-US" sz="3683" dirty="0"/>
              <a:t>红黑树查找算法</a:t>
            </a:r>
            <a:endParaRPr lang="zh-CN" altLang="en-US" sz="2009" dirty="0">
              <a:solidFill>
                <a:schemeClr val="accent3"/>
              </a:solidFill>
            </a:endParaRPr>
          </a:p>
        </p:txBody>
      </p:sp>
      <p:sp>
        <p:nvSpPr>
          <p:cNvPr id="6" name="矩形 5">
            <a:extLst>
              <a:ext uri="{FF2B5EF4-FFF2-40B4-BE49-F238E27FC236}">
                <a16:creationId xmlns="" xmlns:a16="http://schemas.microsoft.com/office/drawing/2014/main" id="{F7FD57A8-EBC2-4D34-9382-4700749070E5}"/>
              </a:ext>
            </a:extLst>
          </p:cNvPr>
          <p:cNvSpPr/>
          <p:nvPr/>
        </p:nvSpPr>
        <p:spPr>
          <a:xfrm>
            <a:off x="8558911" y="909931"/>
            <a:ext cx="3646383" cy="2379929"/>
          </a:xfrm>
          <a:prstGeom prst="rect">
            <a:avLst/>
          </a:prstGeom>
          <a:solidFill>
            <a:schemeClr val="bg1"/>
          </a:solid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a:extLst>
              <a:ext uri="{FF2B5EF4-FFF2-40B4-BE49-F238E27FC236}">
                <a16:creationId xmlns="" xmlns:a16="http://schemas.microsoft.com/office/drawing/2014/main" id="{B93D995B-8464-41E5-80F3-05607ECF1D1F}"/>
              </a:ext>
            </a:extLst>
          </p:cNvPr>
          <p:cNvSpPr txBox="1"/>
          <p:nvPr/>
        </p:nvSpPr>
        <p:spPr>
          <a:xfrm>
            <a:off x="8252709" y="3849703"/>
            <a:ext cx="4620735" cy="2565702"/>
          </a:xfrm>
          <a:prstGeom prst="rect">
            <a:avLst/>
          </a:prstGeom>
          <a:ln w="12700">
            <a:miter lim="400000"/>
          </a:ln>
          <a:extLst>
            <a:ext uri="{C572A759-6A51-4108-AA02-DFA0A04FC94B}">
              <ma14:wrappingTextBoxFlag xmlns:ma14="http://schemas.microsoft.com/office/mac/drawingml/2011/main" xmlns="" val="1"/>
            </a:ext>
          </a:extLst>
        </p:spPr>
        <p:txBody>
          <a:bodyPr wrap="square" lIns="25514" rIns="25514">
            <a:spAutoFit/>
          </a:bodyPr>
          <a:lstStyle/>
          <a:p>
            <a:pPr marL="287059" indent="-287059">
              <a:buFont typeface="+mj-lt"/>
              <a:buAutoNum type="arabicPeriod"/>
            </a:pPr>
            <a:r>
              <a:rPr lang="zh-CN" altLang="en-US" sz="1786" dirty="0"/>
              <a:t>每个节点要么是红色，要么是黑色。</a:t>
            </a:r>
            <a:endParaRPr lang="en-US" altLang="zh-CN" sz="1786" dirty="0"/>
          </a:p>
          <a:p>
            <a:pPr marL="287059" indent="-287059">
              <a:buFont typeface="+mj-lt"/>
              <a:buAutoNum type="arabicPeriod"/>
            </a:pPr>
            <a:endParaRPr lang="zh-CN" altLang="en-US" sz="1786" dirty="0"/>
          </a:p>
          <a:p>
            <a:pPr marL="287059" indent="-287059">
              <a:buFont typeface="+mj-lt"/>
              <a:buAutoNum type="arabicPeriod"/>
            </a:pPr>
            <a:r>
              <a:rPr lang="zh-CN" altLang="en-US" sz="1786" dirty="0"/>
              <a:t>根节点必须是黑色</a:t>
            </a:r>
            <a:endParaRPr lang="en-US" altLang="zh-CN" sz="1786" dirty="0"/>
          </a:p>
          <a:p>
            <a:pPr marL="287059" indent="-287059">
              <a:buFont typeface="+mj-lt"/>
              <a:buAutoNum type="arabicPeriod"/>
            </a:pPr>
            <a:endParaRPr lang="zh-CN" altLang="en-US" sz="1786" dirty="0"/>
          </a:p>
          <a:p>
            <a:pPr marL="287059" indent="-287059">
              <a:buFont typeface="+mj-lt"/>
              <a:buAutoNum type="arabicPeriod"/>
            </a:pPr>
            <a:r>
              <a:rPr lang="zh-CN" altLang="en-US" sz="1786" dirty="0"/>
              <a:t>红色节点不能连续（也即是，红色节点的孩子和父亲都不能是红色）。</a:t>
            </a:r>
            <a:endParaRPr lang="en-US" altLang="zh-CN" sz="1786" dirty="0"/>
          </a:p>
          <a:p>
            <a:pPr marL="287059" indent="-287059">
              <a:buFont typeface="+mj-lt"/>
              <a:buAutoNum type="arabicPeriod"/>
            </a:pPr>
            <a:endParaRPr lang="zh-CN" altLang="en-US" sz="1786" dirty="0"/>
          </a:p>
          <a:p>
            <a:pPr marL="287059" indent="-287059">
              <a:buFont typeface="+mj-lt"/>
              <a:buAutoNum type="arabicPeriod"/>
            </a:pPr>
            <a:r>
              <a:rPr lang="zh-CN" altLang="en-US" sz="1786" dirty="0"/>
              <a:t>对于每个节点，从该点至</a:t>
            </a:r>
            <a:r>
              <a:rPr lang="en-US" altLang="zh-CN" sz="1786" dirty="0"/>
              <a:t>null</a:t>
            </a:r>
            <a:r>
              <a:rPr lang="zh-CN" altLang="en-US" sz="1786" dirty="0"/>
              <a:t>（树尾端）的任何路径，都含有相同个数的黑色节点。</a:t>
            </a:r>
          </a:p>
        </p:txBody>
      </p:sp>
      <p:sp>
        <p:nvSpPr>
          <p:cNvPr id="8" name="文本框 10">
            <a:extLst>
              <a:ext uri="{FF2B5EF4-FFF2-40B4-BE49-F238E27FC236}">
                <a16:creationId xmlns="" xmlns:a16="http://schemas.microsoft.com/office/drawing/2014/main" id="{B93D995B-8464-41E5-80F3-05607ECF1D1F}"/>
              </a:ext>
            </a:extLst>
          </p:cNvPr>
          <p:cNvSpPr txBox="1"/>
          <p:nvPr/>
        </p:nvSpPr>
        <p:spPr>
          <a:xfrm>
            <a:off x="8875016" y="1469775"/>
            <a:ext cx="3033041" cy="1466427"/>
          </a:xfrm>
          <a:prstGeom prst="rect">
            <a:avLst/>
          </a:prstGeom>
          <a:ln w="12700">
            <a:miter lim="400000"/>
          </a:ln>
          <a:extLst>
            <a:ext uri="{C572A759-6A51-4108-AA02-DFA0A04FC94B}">
              <ma14:wrappingTextBoxFlag xmlns:ma14="http://schemas.microsoft.com/office/mac/drawingml/2011/main" xmlns="" val="1"/>
            </a:ext>
          </a:extLst>
        </p:spPr>
        <p:txBody>
          <a:bodyPr wrap="square" lIns="25514" rIns="25514">
            <a:spAutoFit/>
          </a:bodyPr>
          <a:lstStyle/>
          <a:p>
            <a:r>
              <a:rPr lang="zh-CN" altLang="en-US" sz="1786" dirty="0">
                <a:solidFill>
                  <a:srgbClr val="FF0000"/>
                </a:solidFill>
              </a:rPr>
              <a:t>定义</a:t>
            </a:r>
            <a:r>
              <a:rPr lang="en-US" altLang="zh-CN" sz="1786" dirty="0">
                <a:solidFill>
                  <a:srgbClr val="FF0000"/>
                </a:solidFill>
              </a:rPr>
              <a:t>: </a:t>
            </a:r>
            <a:r>
              <a:rPr lang="zh-CN" altLang="en-US" sz="1786" dirty="0"/>
              <a:t>红黑树是一种近似平衡的二叉查找树，它能够确保任何一个节点的左右子树的高度差不会超过二者中较低那个的一陪</a:t>
            </a:r>
          </a:p>
        </p:txBody>
      </p:sp>
      <p:pic>
        <p:nvPicPr>
          <p:cNvPr id="5122" name="Picture 2" descr="TreeMap_getEnt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 y="909932"/>
            <a:ext cx="7667124" cy="621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3676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96DFAD-5D60-4A4E-9357-D1CC052F52E4}"/>
              </a:ext>
            </a:extLst>
          </p:cNvPr>
          <p:cNvSpPr>
            <a:spLocks noGrp="1"/>
          </p:cNvSpPr>
          <p:nvPr>
            <p:ph type="title"/>
          </p:nvPr>
        </p:nvSpPr>
        <p:spPr>
          <a:xfrm>
            <a:off x="452555" y="295527"/>
            <a:ext cx="12053898" cy="614405"/>
          </a:xfrm>
        </p:spPr>
        <p:txBody>
          <a:bodyPr/>
          <a:lstStyle/>
          <a:p>
            <a:r>
              <a:rPr lang="zh-CN" altLang="en-US" sz="3683" dirty="0"/>
              <a:t>红黑树插入算法</a:t>
            </a:r>
            <a:endParaRPr lang="zh-CN" altLang="en-US" sz="2009" dirty="0">
              <a:solidFill>
                <a:schemeClr val="accent3"/>
              </a:solidFill>
            </a:endParaRPr>
          </a:p>
        </p:txBody>
      </p:sp>
      <p:pic>
        <p:nvPicPr>
          <p:cNvPr id="3" name="图片 2"/>
          <p:cNvPicPr>
            <a:picLocks noChangeAspect="1"/>
          </p:cNvPicPr>
          <p:nvPr/>
        </p:nvPicPr>
        <p:blipFill>
          <a:blip r:embed="rId2"/>
          <a:stretch>
            <a:fillRect/>
          </a:stretch>
        </p:blipFill>
        <p:spPr>
          <a:xfrm>
            <a:off x="697" y="1180394"/>
            <a:ext cx="13335251" cy="5925672"/>
          </a:xfrm>
          <a:prstGeom prst="rect">
            <a:avLst/>
          </a:prstGeom>
        </p:spPr>
      </p:pic>
    </p:spTree>
    <p:extLst>
      <p:ext uri="{BB962C8B-B14F-4D97-AF65-F5344CB8AC3E}">
        <p14:creationId xmlns:p14="http://schemas.microsoft.com/office/powerpoint/2010/main" val="20053916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96DFAD-5D60-4A4E-9357-D1CC052F52E4}"/>
              </a:ext>
            </a:extLst>
          </p:cNvPr>
          <p:cNvSpPr>
            <a:spLocks noGrp="1"/>
          </p:cNvSpPr>
          <p:nvPr>
            <p:ph type="title"/>
          </p:nvPr>
        </p:nvSpPr>
        <p:spPr>
          <a:xfrm>
            <a:off x="452555" y="295527"/>
            <a:ext cx="12053898" cy="614405"/>
          </a:xfrm>
        </p:spPr>
        <p:txBody>
          <a:bodyPr/>
          <a:lstStyle/>
          <a:p>
            <a:r>
              <a:rPr lang="zh-CN" altLang="en-US" sz="3683" dirty="0"/>
              <a:t>红黑树插入算法</a:t>
            </a:r>
            <a:endParaRPr lang="zh-CN" altLang="en-US" sz="2009" dirty="0">
              <a:solidFill>
                <a:schemeClr val="accent3"/>
              </a:solidFill>
            </a:endParaRPr>
          </a:p>
        </p:txBody>
      </p:sp>
      <p:pic>
        <p:nvPicPr>
          <p:cNvPr id="4" name="图片 3"/>
          <p:cNvPicPr>
            <a:picLocks noChangeAspect="1"/>
          </p:cNvPicPr>
          <p:nvPr/>
        </p:nvPicPr>
        <p:blipFill>
          <a:blip r:embed="rId2"/>
          <a:stretch>
            <a:fillRect/>
          </a:stretch>
        </p:blipFill>
        <p:spPr>
          <a:xfrm>
            <a:off x="276766" y="1230620"/>
            <a:ext cx="9693498" cy="5805056"/>
          </a:xfrm>
          <a:prstGeom prst="rect">
            <a:avLst/>
          </a:prstGeom>
        </p:spPr>
      </p:pic>
    </p:spTree>
    <p:extLst>
      <p:ext uri="{BB962C8B-B14F-4D97-AF65-F5344CB8AC3E}">
        <p14:creationId xmlns:p14="http://schemas.microsoft.com/office/powerpoint/2010/main" val="142851309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流程图: 过程 15"/>
          <p:cNvSpPr/>
          <p:nvPr/>
        </p:nvSpPr>
        <p:spPr>
          <a:xfrm>
            <a:off x="697" y="5725938"/>
            <a:ext cx="12857401" cy="1506712"/>
          </a:xfrm>
          <a:prstGeom prst="flowChartProcess">
            <a:avLst/>
          </a:prstGeom>
          <a:solidFill>
            <a:srgbClr val="87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黑体" panose="02010609060101010101" pitchFamily="49" charset="-122"/>
              <a:ea typeface="黑体" panose="02010609060101010101" pitchFamily="49" charset="-122"/>
            </a:endParaRPr>
          </a:p>
        </p:txBody>
      </p:sp>
      <p:sp>
        <p:nvSpPr>
          <p:cNvPr id="30" name="TextBox 29"/>
          <p:cNvSpPr txBox="1"/>
          <p:nvPr/>
        </p:nvSpPr>
        <p:spPr>
          <a:xfrm>
            <a:off x="-526840" y="1250442"/>
            <a:ext cx="12631683" cy="1557017"/>
          </a:xfrm>
          <a:prstGeom prst="rect">
            <a:avLst/>
          </a:prstGeom>
          <a:noFill/>
        </p:spPr>
        <p:txBody>
          <a:bodyPr wrap="square" rtlCol="0" anchor="t" anchorCtr="0">
            <a:noAutofit/>
          </a:bodyPr>
          <a:lstStyle/>
          <a:p>
            <a:pPr algn="ctr">
              <a:lnSpc>
                <a:spcPct val="105000"/>
              </a:lnSpc>
            </a:pPr>
            <a:r>
              <a:rPr lang="zh-CN" altLang="en-US" sz="2456" b="1" dirty="0">
                <a:solidFill>
                  <a:srgbClr val="00B050"/>
                </a:solidFill>
                <a:latin typeface="黑体" panose="02010609060101010101" pitchFamily="49" charset="-122"/>
                <a:ea typeface="黑体" panose="02010609060101010101" pitchFamily="49" charset="-122"/>
                <a:cs typeface="Times New Roman" panose="02020603050405020304" pitchFamily="18" charset="0"/>
              </a:rPr>
              <a:t>手写</a:t>
            </a:r>
            <a:r>
              <a:rPr lang="en-US" altLang="zh-CN" sz="2456" b="1" dirty="0" err="1">
                <a:solidFill>
                  <a:srgbClr val="00B050"/>
                </a:solidFill>
                <a:latin typeface="黑体" panose="02010609060101010101" pitchFamily="49" charset="-122"/>
                <a:ea typeface="黑体" panose="02010609060101010101" pitchFamily="49" charset="-122"/>
                <a:cs typeface="Times New Roman" panose="02020603050405020304" pitchFamily="18" charset="0"/>
              </a:rPr>
              <a:t>HashMap</a:t>
            </a:r>
            <a:r>
              <a:rPr lang="zh-CN" altLang="en-US" sz="2456" b="1" dirty="0">
                <a:solidFill>
                  <a:srgbClr val="00B050"/>
                </a:solidFill>
                <a:latin typeface="黑体" panose="02010609060101010101" pitchFamily="49" charset="-122"/>
                <a:ea typeface="黑体" panose="02010609060101010101" pitchFamily="49" charset="-122"/>
                <a:cs typeface="Times New Roman" panose="02020603050405020304" pitchFamily="18" charset="0"/>
              </a:rPr>
              <a:t>之智能线程启动框架 </a:t>
            </a:r>
            <a:endParaRPr lang="zh-CN" altLang="en-US" sz="2009" dirty="0">
              <a:solidFill>
                <a:schemeClr val="bg1"/>
              </a:solidFill>
            </a:endParaRPr>
          </a:p>
        </p:txBody>
      </p:sp>
      <p:grpSp>
        <p:nvGrpSpPr>
          <p:cNvPr id="10" name="组合 9">
            <a:extLst>
              <a:ext uri="{FF2B5EF4-FFF2-40B4-BE49-F238E27FC236}">
                <a16:creationId xmlns:a16="http://schemas.microsoft.com/office/drawing/2014/main" xmlns="" id="{06D68616-8420-4951-9C5C-1C95EEFB1F6E}"/>
              </a:ext>
            </a:extLst>
          </p:cNvPr>
          <p:cNvGrpSpPr/>
          <p:nvPr/>
        </p:nvGrpSpPr>
        <p:grpSpPr>
          <a:xfrm>
            <a:off x="9650088" y="6813401"/>
            <a:ext cx="3290782" cy="338492"/>
            <a:chOff x="857199" y="12153618"/>
            <a:chExt cx="5896828" cy="606551"/>
          </a:xfrm>
        </p:grpSpPr>
        <p:sp>
          <p:nvSpPr>
            <p:cNvPr id="11" name="文本框 10">
              <a:extLst>
                <a:ext uri="{FF2B5EF4-FFF2-40B4-BE49-F238E27FC236}">
                  <a16:creationId xmlns:a16="http://schemas.microsoft.com/office/drawing/2014/main" xmlns="" id="{25F849BA-059D-422C-95D0-54B66CCF61E4}"/>
                </a:ext>
              </a:extLst>
            </p:cNvPr>
            <p:cNvSpPr txBox="1"/>
            <p:nvPr userDrawn="1"/>
          </p:nvSpPr>
          <p:spPr>
            <a:xfrm>
              <a:off x="2990532" y="12163732"/>
              <a:ext cx="3763495" cy="596437"/>
            </a:xfrm>
            <a:prstGeom prst="rect">
              <a:avLst/>
            </a:prstGeom>
            <a:noFill/>
          </p:spPr>
          <p:txBody>
            <a:bodyPr wrap="none" rtlCol="0">
              <a:spAutoFit/>
            </a:bodyPr>
            <a:lstStyle/>
            <a:p>
              <a:r>
                <a:rPr lang="en-US" altLang="zh-CN" sz="1563" b="1" dirty="0">
                  <a:solidFill>
                    <a:schemeClr val="bg1"/>
                  </a:solidFill>
                  <a:latin typeface="黑体" panose="02010609060101010101" pitchFamily="49" charset="-122"/>
                  <a:ea typeface="黑体" panose="02010609060101010101" pitchFamily="49" charset="-122"/>
                </a:rPr>
                <a:t>| Android</a:t>
              </a:r>
              <a:r>
                <a:rPr lang="zh-CN" altLang="en-US" sz="1563" b="1" dirty="0">
                  <a:solidFill>
                    <a:schemeClr val="bg1"/>
                  </a:solidFill>
                  <a:latin typeface="黑体" panose="02010609060101010101" pitchFamily="49" charset="-122"/>
                  <a:ea typeface="黑体" panose="02010609060101010101" pitchFamily="49" charset="-122"/>
                </a:rPr>
                <a:t>架构师</a:t>
              </a:r>
              <a:r>
                <a:rPr lang="zh-CN" altLang="en-US" sz="1563" dirty="0">
                  <a:solidFill>
                    <a:schemeClr val="bg1"/>
                  </a:solidFill>
                  <a:latin typeface="黑体" panose="02010609060101010101" pitchFamily="49" charset="-122"/>
                  <a:ea typeface="黑体" panose="02010609060101010101" pitchFamily="49" charset="-122"/>
                </a:rPr>
                <a:t>课程</a:t>
              </a:r>
              <a:endParaRPr lang="en-US" sz="1563" dirty="0">
                <a:solidFill>
                  <a:schemeClr val="bg1"/>
                </a:solidFill>
                <a:latin typeface="黑体" panose="02010609060101010101" pitchFamily="49" charset="-122"/>
                <a:ea typeface="黑体" panose="02010609060101010101" pitchFamily="49" charset="-122"/>
              </a:endParaRPr>
            </a:p>
          </p:txBody>
        </p:sp>
        <p:pic>
          <p:nvPicPr>
            <p:cNvPr id="12" name="图片 11">
              <a:extLst>
                <a:ext uri="{FF2B5EF4-FFF2-40B4-BE49-F238E27FC236}">
                  <a16:creationId xmlns:a16="http://schemas.microsoft.com/office/drawing/2014/main" xmlns="" id="{39E2A4C0-CC66-43F6-A225-C77C63174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99" y="12153618"/>
              <a:ext cx="2133333" cy="533333"/>
            </a:xfrm>
            <a:prstGeom prst="rect">
              <a:avLst/>
            </a:prstGeom>
          </p:spPr>
        </p:pic>
      </p:grpSp>
      <p:sp>
        <p:nvSpPr>
          <p:cNvPr id="2" name="文本框 1"/>
          <p:cNvSpPr txBox="1"/>
          <p:nvPr/>
        </p:nvSpPr>
        <p:spPr>
          <a:xfrm>
            <a:off x="3553329" y="2464197"/>
            <a:ext cx="8337413" cy="2059241"/>
          </a:xfrm>
          <a:prstGeom prst="rect">
            <a:avLst/>
          </a:prstGeom>
        </p:spPr>
        <p:txBody>
          <a:bodyPr vert="horz" wrap="square" lIns="51029" tIns="25514" rIns="51029" bIns="25514" rtlCol="0">
            <a:normAutofit/>
          </a:bodyPr>
          <a:lstStyle/>
          <a:p>
            <a:pPr marL="287059" indent="-287059">
              <a:lnSpc>
                <a:spcPct val="105000"/>
              </a:lnSpc>
              <a:buAutoNum type="arabicPlain"/>
            </a:pPr>
            <a:r>
              <a:rPr lang="en-US" altLang="zh-CN" sz="1786" dirty="0">
                <a:solidFill>
                  <a:schemeClr val="bg1"/>
                </a:solidFill>
              </a:rPr>
              <a:t>hash</a:t>
            </a:r>
            <a:r>
              <a:rPr lang="zh-CN" altLang="en-US" sz="1786" dirty="0">
                <a:solidFill>
                  <a:schemeClr val="bg1"/>
                </a:solidFill>
              </a:rPr>
              <a:t>原理</a:t>
            </a:r>
            <a:r>
              <a:rPr lang="zh-CN" altLang="en-US" sz="1786" dirty="0" smtClean="0">
                <a:solidFill>
                  <a:schemeClr val="bg1"/>
                </a:solidFill>
              </a:rPr>
              <a:t>详解</a:t>
            </a:r>
            <a:endParaRPr lang="en-US" altLang="zh-CN" sz="1786" dirty="0" smtClean="0">
              <a:solidFill>
                <a:schemeClr val="bg1"/>
              </a:solidFill>
            </a:endParaRPr>
          </a:p>
          <a:p>
            <a:pPr marL="287059" indent="-287059">
              <a:lnSpc>
                <a:spcPct val="105000"/>
              </a:lnSpc>
              <a:buAutoNum type="arabicPlain"/>
            </a:pPr>
            <a:endParaRPr lang="zh-CN" altLang="en-US" sz="1786" dirty="0">
              <a:solidFill>
                <a:schemeClr val="bg1"/>
              </a:solidFill>
            </a:endParaRPr>
          </a:p>
          <a:p>
            <a:pPr marL="287059" indent="-287059">
              <a:lnSpc>
                <a:spcPct val="105000"/>
              </a:lnSpc>
              <a:buAutoNum type="arabicPlain" startAt="2"/>
            </a:pPr>
            <a:r>
              <a:rPr lang="zh-CN" altLang="en-US" sz="1786" dirty="0">
                <a:solidFill>
                  <a:schemeClr val="bg1"/>
                </a:solidFill>
              </a:rPr>
              <a:t>数组</a:t>
            </a:r>
            <a:r>
              <a:rPr lang="en-US" altLang="zh-CN" sz="1786" dirty="0">
                <a:solidFill>
                  <a:schemeClr val="bg1"/>
                </a:solidFill>
              </a:rPr>
              <a:t>+</a:t>
            </a:r>
            <a:r>
              <a:rPr lang="zh-CN" altLang="en-US" sz="1786" dirty="0">
                <a:solidFill>
                  <a:schemeClr val="bg1"/>
                </a:solidFill>
              </a:rPr>
              <a:t>链表实现</a:t>
            </a:r>
            <a:r>
              <a:rPr lang="en-US" altLang="zh-CN" sz="1786" dirty="0" err="1" smtClean="0">
                <a:solidFill>
                  <a:schemeClr val="bg1"/>
                </a:solidFill>
              </a:rPr>
              <a:t>hashmap</a:t>
            </a:r>
            <a:endParaRPr lang="en-US" altLang="zh-CN" sz="1786" dirty="0" smtClean="0">
              <a:solidFill>
                <a:schemeClr val="bg1"/>
              </a:solidFill>
            </a:endParaRPr>
          </a:p>
          <a:p>
            <a:pPr marL="287059" indent="-287059">
              <a:lnSpc>
                <a:spcPct val="105000"/>
              </a:lnSpc>
              <a:buAutoNum type="arabicPlain" startAt="2"/>
            </a:pPr>
            <a:endParaRPr lang="zh-CN" altLang="en-US" sz="1786" dirty="0">
              <a:solidFill>
                <a:schemeClr val="bg1"/>
              </a:solidFill>
            </a:endParaRPr>
          </a:p>
          <a:p>
            <a:pPr>
              <a:lnSpc>
                <a:spcPct val="105000"/>
              </a:lnSpc>
            </a:pPr>
            <a:r>
              <a:rPr lang="en-US" altLang="zh-CN" sz="1786" dirty="0">
                <a:solidFill>
                  <a:schemeClr val="bg1"/>
                </a:solidFill>
              </a:rPr>
              <a:t>3  </a:t>
            </a:r>
            <a:r>
              <a:rPr lang="en-US" altLang="zh-CN" sz="1786" dirty="0" err="1">
                <a:solidFill>
                  <a:schemeClr val="bg1"/>
                </a:solidFill>
              </a:rPr>
              <a:t>hashmap</a:t>
            </a:r>
            <a:r>
              <a:rPr lang="zh-CN" altLang="en-US" sz="1786" dirty="0">
                <a:solidFill>
                  <a:schemeClr val="bg1"/>
                </a:solidFill>
              </a:rPr>
              <a:t>思想实现线程智能启动</a:t>
            </a:r>
            <a:endParaRPr lang="zh-CN" altLang="en-US" sz="1786" dirty="0">
              <a:solidFill>
                <a:schemeClr val="bg1"/>
              </a:solidFill>
              <a:latin typeface="思源黑体 CN Normal" panose="020B0400000000000000" pitchFamily="34" charset="-122"/>
              <a:ea typeface="思源黑体 CN Normal" panose="020B0400000000000000" pitchFamily="34" charset="-122"/>
              <a:cs typeface="Source Han Sans CN Normal" charset="-122"/>
            </a:endParaRPr>
          </a:p>
        </p:txBody>
      </p:sp>
    </p:spTree>
    <p:extLst>
      <p:ext uri="{BB962C8B-B14F-4D97-AF65-F5344CB8AC3E}">
        <p14:creationId xmlns:p14="http://schemas.microsoft.com/office/powerpoint/2010/main" val="833489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96DFAD-5D60-4A4E-9357-D1CC052F52E4}"/>
              </a:ext>
            </a:extLst>
          </p:cNvPr>
          <p:cNvSpPr>
            <a:spLocks noGrp="1"/>
          </p:cNvSpPr>
          <p:nvPr>
            <p:ph type="title"/>
          </p:nvPr>
        </p:nvSpPr>
        <p:spPr>
          <a:xfrm>
            <a:off x="452555" y="295527"/>
            <a:ext cx="12053898" cy="614405"/>
          </a:xfrm>
        </p:spPr>
        <p:txBody>
          <a:bodyPr/>
          <a:lstStyle/>
          <a:p>
            <a:r>
              <a:rPr lang="zh-CN" altLang="en-US" sz="3683" dirty="0"/>
              <a:t>红黑树插入算法</a:t>
            </a:r>
            <a:endParaRPr lang="zh-CN" altLang="en-US" sz="2009" dirty="0">
              <a:solidFill>
                <a:schemeClr val="accent3"/>
              </a:solidFill>
            </a:endParaRPr>
          </a:p>
        </p:txBody>
      </p:sp>
      <p:pic>
        <p:nvPicPr>
          <p:cNvPr id="3" name="图片 2"/>
          <p:cNvPicPr>
            <a:picLocks noChangeAspect="1"/>
          </p:cNvPicPr>
          <p:nvPr/>
        </p:nvPicPr>
        <p:blipFill>
          <a:blip r:embed="rId2"/>
          <a:stretch>
            <a:fillRect/>
          </a:stretch>
        </p:blipFill>
        <p:spPr>
          <a:xfrm>
            <a:off x="75865" y="1305957"/>
            <a:ext cx="11551836" cy="5474762"/>
          </a:xfrm>
          <a:prstGeom prst="rect">
            <a:avLst/>
          </a:prstGeom>
        </p:spPr>
      </p:pic>
    </p:spTree>
    <p:extLst>
      <p:ext uri="{BB962C8B-B14F-4D97-AF65-F5344CB8AC3E}">
        <p14:creationId xmlns:p14="http://schemas.microsoft.com/office/powerpoint/2010/main" val="311285615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YING IMPRESSION FID FEIZHAO    qq:1964271550"/>
          <p:cNvSpPr/>
          <p:nvPr/>
        </p:nvSpPr>
        <p:spPr bwMode="auto">
          <a:xfrm>
            <a:off x="697" y="194"/>
            <a:ext cx="2414188" cy="247963"/>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9" name="FLYING IMPRESSION FID FEIZHAO    qq:1964271550"/>
          <p:cNvSpPr/>
          <p:nvPr/>
        </p:nvSpPr>
        <p:spPr bwMode="auto">
          <a:xfrm>
            <a:off x="2605705" y="194"/>
            <a:ext cx="2414188" cy="247963"/>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0" name="FLYING IMPRESSION FID FEIZHAO    qq:1964271550"/>
          <p:cNvSpPr/>
          <p:nvPr/>
        </p:nvSpPr>
        <p:spPr bwMode="auto">
          <a:xfrm>
            <a:off x="5236736" y="194"/>
            <a:ext cx="2385276" cy="247963"/>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1" name="FLYING IMPRESSION FID FEIZHAO    qq:1964271550"/>
          <p:cNvSpPr/>
          <p:nvPr/>
        </p:nvSpPr>
        <p:spPr bwMode="auto">
          <a:xfrm>
            <a:off x="7838854" y="194"/>
            <a:ext cx="2414188" cy="247963"/>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2" name="FLYING IMPRESSION FID FEIZHAO    qq:1964271550"/>
          <p:cNvSpPr/>
          <p:nvPr/>
        </p:nvSpPr>
        <p:spPr bwMode="auto">
          <a:xfrm>
            <a:off x="10443865" y="194"/>
            <a:ext cx="2414188" cy="247963"/>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3" name="FLYING IMPRESSION FID FEIZHAO    qq:1964271550"/>
          <p:cNvSpPr/>
          <p:nvPr/>
        </p:nvSpPr>
        <p:spPr bwMode="auto">
          <a:xfrm>
            <a:off x="10443864" y="6566631"/>
            <a:ext cx="2414188" cy="665826"/>
          </a:xfrm>
          <a:prstGeom prst="rect">
            <a:avLst/>
          </a:prstGeom>
          <a:solidFill>
            <a:srgbClr val="33C3A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4" name="FLYING IMPRESSION FID FEIZHAO    qq:1964271550"/>
          <p:cNvSpPr/>
          <p:nvPr/>
        </p:nvSpPr>
        <p:spPr bwMode="auto">
          <a:xfrm>
            <a:off x="7838853" y="6566631"/>
            <a:ext cx="2414188" cy="665826"/>
          </a:xfrm>
          <a:prstGeom prst="rect">
            <a:avLst/>
          </a:prstGeom>
          <a:solidFill>
            <a:srgbClr val="FCB030"/>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5" name="FLYING IMPRESSION FID FEIZHAO    qq:1964271550"/>
          <p:cNvSpPr/>
          <p:nvPr/>
        </p:nvSpPr>
        <p:spPr bwMode="auto">
          <a:xfrm>
            <a:off x="5236735" y="6566631"/>
            <a:ext cx="2385276" cy="665826"/>
          </a:xfrm>
          <a:prstGeom prst="rect">
            <a:avLst/>
          </a:prstGeom>
          <a:solidFill>
            <a:srgbClr val="EB5F5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6" name="FLYING IMPRESSION FID FEIZHAO    qq:1964271550"/>
          <p:cNvSpPr/>
          <p:nvPr/>
        </p:nvSpPr>
        <p:spPr bwMode="auto">
          <a:xfrm>
            <a:off x="2605704" y="6566631"/>
            <a:ext cx="2414188" cy="665826"/>
          </a:xfrm>
          <a:prstGeom prst="rect">
            <a:avLst/>
          </a:prstGeom>
          <a:solidFill>
            <a:srgbClr val="52C2DC"/>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7" name="FLYING IMPRESSION FID FEIZHAO    qq:1964271550"/>
          <p:cNvSpPr/>
          <p:nvPr/>
        </p:nvSpPr>
        <p:spPr bwMode="auto">
          <a:xfrm>
            <a:off x="696" y="6566631"/>
            <a:ext cx="2414188" cy="665826"/>
          </a:xfrm>
          <a:prstGeom prst="rect">
            <a:avLst/>
          </a:prstGeom>
          <a:solidFill>
            <a:srgbClr val="36455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5" rIns="96430" bIns="48215" numCol="1" anchor="t" anchorCtr="0" compatLnSpc="1"/>
          <a:lstStyle/>
          <a:p>
            <a:endParaRPr lang="zh-CN" altLang="en-US" sz="1898">
              <a:solidFill>
                <a:prstClr val="black"/>
              </a:solidFill>
            </a:endParaRPr>
          </a:p>
        </p:txBody>
      </p:sp>
      <p:sp>
        <p:nvSpPr>
          <p:cNvPr id="18" name="FLYING IMPRESSION FID FEIZHAO    qq:1964271550"/>
          <p:cNvSpPr txBox="1"/>
          <p:nvPr>
            <p:custDataLst>
              <p:tags r:id="rId1"/>
            </p:custDataLst>
          </p:nvPr>
        </p:nvSpPr>
        <p:spPr>
          <a:xfrm>
            <a:off x="4665398" y="2855270"/>
            <a:ext cx="5730177" cy="1066126"/>
          </a:xfrm>
          <a:prstGeom prst="rect">
            <a:avLst/>
          </a:prstGeom>
          <a:noFill/>
        </p:spPr>
        <p:txBody>
          <a:bodyPr wrap="square" rtlCol="0">
            <a:spAutoFit/>
          </a:bodyPr>
          <a:lstStyle/>
          <a:p>
            <a:r>
              <a:rPr lang="en-US" altLang="zh-CN" sz="6328" dirty="0">
                <a:solidFill>
                  <a:srgbClr val="EB5F56"/>
                </a:solidFill>
                <a:latin typeface="微软雅黑" panose="020B0503020204020204" pitchFamily="34" charset="-122"/>
                <a:ea typeface="微软雅黑" panose="020B0503020204020204" pitchFamily="34" charset="-122"/>
              </a:rPr>
              <a:t>THANK</a:t>
            </a:r>
            <a:r>
              <a:rPr lang="en-US" altLang="zh-CN" sz="6328" dirty="0">
                <a:solidFill>
                  <a:srgbClr val="309060"/>
                </a:solidFill>
                <a:latin typeface="微软雅黑" panose="020B0503020204020204" pitchFamily="34" charset="-122"/>
                <a:ea typeface="微软雅黑" panose="020B0503020204020204" pitchFamily="34" charset="-122"/>
              </a:rPr>
              <a:t> </a:t>
            </a:r>
            <a:r>
              <a:rPr lang="en-US" altLang="zh-CN" sz="6328" dirty="0">
                <a:solidFill>
                  <a:srgbClr val="364555"/>
                </a:solidFill>
                <a:latin typeface="微软雅黑" panose="020B0503020204020204" pitchFamily="34" charset="-122"/>
                <a:ea typeface="微软雅黑" panose="020B0503020204020204" pitchFamily="34" charset="-122"/>
              </a:rPr>
              <a:t>YOU</a:t>
            </a:r>
            <a:endParaRPr lang="zh-CN" altLang="en-US" sz="6328" dirty="0">
              <a:solidFill>
                <a:srgbClr val="364555"/>
              </a:solidFill>
              <a:latin typeface="微软雅黑" panose="020B0503020204020204" pitchFamily="34" charset="-122"/>
              <a:ea typeface="微软雅黑" panose="020B0503020204020204" pitchFamily="34" charset="-122"/>
            </a:endParaRPr>
          </a:p>
        </p:txBody>
      </p:sp>
      <p:sp>
        <p:nvSpPr>
          <p:cNvPr id="19" name="FLYING IMPRESSION FID FEIZHAO    qq:1964271550"/>
          <p:cNvSpPr txBox="1"/>
          <p:nvPr>
            <p:custDataLst>
              <p:tags r:id="rId2"/>
            </p:custDataLst>
          </p:nvPr>
        </p:nvSpPr>
        <p:spPr>
          <a:xfrm>
            <a:off x="4645978" y="3926137"/>
            <a:ext cx="4897602" cy="296748"/>
          </a:xfrm>
          <a:prstGeom prst="rect">
            <a:avLst/>
          </a:prstGeom>
          <a:noFill/>
        </p:spPr>
        <p:txBody>
          <a:bodyPr wrap="square" rtlCol="0">
            <a:spAutoFit/>
          </a:bodyPr>
          <a:lstStyle/>
          <a:p>
            <a:pPr>
              <a:lnSpc>
                <a:spcPct val="120000"/>
              </a:lnSpc>
            </a:pPr>
            <a:r>
              <a:rPr lang="zh-CN" altLang="en-US" sz="1107" b="1" dirty="0">
                <a:solidFill>
                  <a:schemeClr val="tx1">
                    <a:lumMod val="65000"/>
                    <a:lumOff val="35000"/>
                  </a:schemeClr>
                </a:solidFill>
                <a:latin typeface="微软雅黑" panose="020B0503020204020204" pitchFamily="34" charset="-122"/>
                <a:ea typeface="微软雅黑" panose="020B0503020204020204" pitchFamily="34" charset="-122"/>
                <a:sym typeface="+mn-ea"/>
              </a:rPr>
              <a:t>码牛学院</a:t>
            </a:r>
            <a:r>
              <a:rPr lang="en-US" altLang="zh-CN" sz="1107" b="1"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lang="zh-CN" altLang="en-US" sz="1107" b="1" dirty="0">
                <a:solidFill>
                  <a:schemeClr val="tx1">
                    <a:lumMod val="65000"/>
                    <a:lumOff val="35000"/>
                  </a:schemeClr>
                </a:solidFill>
                <a:latin typeface="微软雅黑" panose="020B0503020204020204" pitchFamily="34" charset="-122"/>
                <a:ea typeface="微软雅黑" panose="020B0503020204020204" pitchFamily="34" charset="-122"/>
                <a:sym typeface="+mn-ea"/>
              </a:rPr>
              <a:t>用代码码出牛逼人生</a:t>
            </a:r>
            <a:endParaRPr lang="zh-CN" altLang="en-US" sz="1107" dirty="0">
              <a:solidFill>
                <a:srgbClr val="E7E6E6">
                  <a:lumMod val="25000"/>
                </a:srgbClr>
              </a:solidFill>
              <a:latin typeface="微软雅黑" panose="020B0503020204020204" pitchFamily="34" charset="-122"/>
              <a:ea typeface="微软雅黑" panose="020B0503020204020204" pitchFamily="34" charset="-122"/>
            </a:endParaRPr>
          </a:p>
        </p:txBody>
      </p:sp>
      <p:pic>
        <p:nvPicPr>
          <p:cNvPr id="5" name="图片 4" descr="logo"/>
          <p:cNvPicPr>
            <a:picLocks noChangeAspect="1"/>
          </p:cNvPicPr>
          <p:nvPr/>
        </p:nvPicPr>
        <p:blipFill>
          <a:blip r:embed="rId5"/>
          <a:stretch>
            <a:fillRect/>
          </a:stretch>
        </p:blipFill>
        <p:spPr>
          <a:xfrm>
            <a:off x="1953408" y="2270990"/>
            <a:ext cx="2464327" cy="2464327"/>
          </a:xfrm>
          <a:prstGeom prst="rect">
            <a:avLst/>
          </a:prstGeom>
        </p:spPr>
      </p:pic>
    </p:spTree>
    <p:extLst>
      <p:ext uri="{BB962C8B-B14F-4D97-AF65-F5344CB8AC3E}">
        <p14:creationId xmlns:p14="http://schemas.microsoft.com/office/powerpoint/2010/main" val="156918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过程 8"/>
          <p:cNvSpPr/>
          <p:nvPr/>
        </p:nvSpPr>
        <p:spPr>
          <a:xfrm>
            <a:off x="225" y="2949775"/>
            <a:ext cx="12857401" cy="429417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latin typeface="黑体" panose="02010609060101010101" pitchFamily="49" charset="-122"/>
              <a:ea typeface="黑体" panose="02010609060101010101" pitchFamily="49" charset="-122"/>
            </a:endParaRPr>
          </a:p>
        </p:txBody>
      </p:sp>
      <p:sp>
        <p:nvSpPr>
          <p:cNvPr id="5" name="流程图: 过程 4"/>
          <p:cNvSpPr/>
          <p:nvPr/>
        </p:nvSpPr>
        <p:spPr>
          <a:xfrm>
            <a:off x="698" y="45384"/>
            <a:ext cx="12857401" cy="4294177"/>
          </a:xfrm>
          <a:prstGeom prst="flowChartProcess">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1">
              <a:solidFill>
                <a:srgbClr val="4D4D4D"/>
              </a:solidFill>
              <a:latin typeface="黑体" panose="02010609060101010101" pitchFamily="49" charset="-122"/>
              <a:ea typeface="黑体" panose="02010609060101010101" pitchFamily="49" charset="-122"/>
            </a:endParaRPr>
          </a:p>
        </p:txBody>
      </p:sp>
      <p:sp>
        <p:nvSpPr>
          <p:cNvPr id="11" name="矩形 10"/>
          <p:cNvSpPr/>
          <p:nvPr/>
        </p:nvSpPr>
        <p:spPr>
          <a:xfrm>
            <a:off x="697" y="4386429"/>
            <a:ext cx="12856929" cy="10044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786">
              <a:latin typeface="黑体" panose="02010609060101010101" pitchFamily="49" charset="-122"/>
              <a:ea typeface="黑体" panose="02010609060101010101" pitchFamily="49" charset="-122"/>
            </a:endParaRPr>
          </a:p>
        </p:txBody>
      </p:sp>
      <p:cxnSp>
        <p:nvCxnSpPr>
          <p:cNvPr id="15" name="直线连接符 14"/>
          <p:cNvCxnSpPr/>
          <p:nvPr/>
        </p:nvCxnSpPr>
        <p:spPr>
          <a:xfrm>
            <a:off x="697" y="4553844"/>
            <a:ext cx="1285735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idx="4294967295"/>
          </p:nvPr>
        </p:nvSpPr>
        <p:spPr>
          <a:xfrm>
            <a:off x="3289668" y="2208990"/>
            <a:ext cx="6278515" cy="1537071"/>
          </a:xfrm>
        </p:spPr>
        <p:txBody>
          <a:bodyPr>
            <a:noAutofit/>
          </a:bodyPr>
          <a:lstStyle/>
          <a:p>
            <a:pPr algn="ctr"/>
            <a:r>
              <a:rPr lang="zh-CN" altLang="en-US" sz="7813"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谢谢观看</a:t>
            </a:r>
          </a:p>
        </p:txBody>
      </p:sp>
    </p:spTree>
    <p:extLst>
      <p:ext uri="{BB962C8B-B14F-4D97-AF65-F5344CB8AC3E}">
        <p14:creationId xmlns:p14="http://schemas.microsoft.com/office/powerpoint/2010/main" val="28986234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íŝlîḑé">
            <a:extLst>
              <a:ext uri="{FF2B5EF4-FFF2-40B4-BE49-F238E27FC236}">
                <a16:creationId xmlns:a16="http://schemas.microsoft.com/office/drawing/2014/main" xmlns="" id="{71FBCDB7-A784-49F6-982C-0E657C261630}"/>
              </a:ext>
            </a:extLst>
          </p:cNvPr>
          <p:cNvGrpSpPr/>
          <p:nvPr/>
        </p:nvGrpSpPr>
        <p:grpSpPr>
          <a:xfrm>
            <a:off x="710531" y="959250"/>
            <a:ext cx="11437688" cy="681603"/>
            <a:chOff x="673100" y="1228912"/>
            <a:chExt cx="10845800" cy="646331"/>
          </a:xfrm>
        </p:grpSpPr>
        <p:cxnSp>
          <p:nvCxnSpPr>
            <p:cNvPr id="9" name="直接连接符 8">
              <a:extLst>
                <a:ext uri="{FF2B5EF4-FFF2-40B4-BE49-F238E27FC236}">
                  <a16:creationId xmlns:a16="http://schemas.microsoft.com/office/drawing/2014/main" xmlns="" id="{FF717F27-AEFA-42AD-A144-267B78F03F8B}"/>
                </a:ext>
              </a:extLst>
            </p:cNvPr>
            <p:cNvCxnSpPr/>
            <p:nvPr/>
          </p:nvCxnSpPr>
          <p:spPr>
            <a:xfrm>
              <a:off x="673100" y="1552077"/>
              <a:ext cx="108458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0" name="îSľïḓè">
              <a:extLst>
                <a:ext uri="{FF2B5EF4-FFF2-40B4-BE49-F238E27FC236}">
                  <a16:creationId xmlns:a16="http://schemas.microsoft.com/office/drawing/2014/main" xmlns="" id="{904C03C2-7596-4128-A9EC-4E5AB8FB10D9}"/>
                </a:ext>
              </a:extLst>
            </p:cNvPr>
            <p:cNvSpPr txBox="1"/>
            <p:nvPr/>
          </p:nvSpPr>
          <p:spPr>
            <a:xfrm>
              <a:off x="4563035" y="1228912"/>
              <a:ext cx="3065930" cy="646331"/>
            </a:xfrm>
            <a:prstGeom prst="rect">
              <a:avLst/>
            </a:prstGeom>
            <a:solidFill>
              <a:schemeClr val="bg1"/>
            </a:solidFill>
          </p:spPr>
          <p:txBody>
            <a:bodyPr wrap="square" lIns="51029" tIns="25514" rIns="51029" bIns="25514" anchor="ctr">
              <a:normAutofit/>
            </a:bodyPr>
            <a:lstStyle/>
            <a:p>
              <a:pPr algn="ctr"/>
              <a:r>
                <a:rPr lang="zh-CN" altLang="en-US" sz="1786" b="1">
                  <a:solidFill>
                    <a:schemeClr val="tx1">
                      <a:lumMod val="65000"/>
                      <a:lumOff val="35000"/>
                    </a:schemeClr>
                  </a:solidFill>
                  <a:latin typeface="黑体" panose="02010609060101010101" pitchFamily="49" charset="-122"/>
                  <a:ea typeface="黑体" panose="02010609060101010101" pitchFamily="49" charset="-122"/>
                </a:rPr>
                <a:t>课程安排</a:t>
              </a:r>
              <a:endParaRPr lang="en-US" altLang="zh-CN" sz="1786" b="1"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73" name="组合 72">
            <a:extLst>
              <a:ext uri="{FF2B5EF4-FFF2-40B4-BE49-F238E27FC236}">
                <a16:creationId xmlns:a16="http://schemas.microsoft.com/office/drawing/2014/main" xmlns="" id="{B1845E35-C357-4BA9-84E6-45B55275665A}"/>
              </a:ext>
            </a:extLst>
          </p:cNvPr>
          <p:cNvGrpSpPr/>
          <p:nvPr/>
        </p:nvGrpSpPr>
        <p:grpSpPr>
          <a:xfrm>
            <a:off x="334978" y="2095718"/>
            <a:ext cx="12296593" cy="3041214"/>
            <a:chOff x="764694" y="5093240"/>
            <a:chExt cx="22034544" cy="5449620"/>
          </a:xfrm>
        </p:grpSpPr>
        <p:grpSp>
          <p:nvGrpSpPr>
            <p:cNvPr id="55" name="组合 54">
              <a:extLst>
                <a:ext uri="{FF2B5EF4-FFF2-40B4-BE49-F238E27FC236}">
                  <a16:creationId xmlns:a16="http://schemas.microsoft.com/office/drawing/2014/main" xmlns="" id="{EC7E5998-4C23-47CE-8FF8-01E931F4A869}"/>
                </a:ext>
              </a:extLst>
            </p:cNvPr>
            <p:cNvGrpSpPr/>
            <p:nvPr/>
          </p:nvGrpSpPr>
          <p:grpSpPr>
            <a:xfrm>
              <a:off x="764694" y="5093240"/>
              <a:ext cx="4890578" cy="5449620"/>
              <a:chOff x="1271967" y="5093240"/>
              <a:chExt cx="4890578" cy="5449620"/>
            </a:xfrm>
          </p:grpSpPr>
          <p:sp>
            <p:nvSpPr>
              <p:cNvPr id="36" name="ïṡļíḑê">
                <a:extLst>
                  <a:ext uri="{FF2B5EF4-FFF2-40B4-BE49-F238E27FC236}">
                    <a16:creationId xmlns:a16="http://schemas.microsoft.com/office/drawing/2014/main" xmlns="" id="{96644146-FD55-4412-807C-A9DA6D8F10E9}"/>
                  </a:ext>
                </a:extLst>
              </p:cNvPr>
              <p:cNvSpPr/>
              <p:nvPr/>
            </p:nvSpPr>
            <p:spPr>
              <a:xfrm>
                <a:off x="1271967" y="5093240"/>
                <a:ext cx="4890578" cy="5449620"/>
              </a:xfrm>
              <a:prstGeom prst="rect">
                <a:avLst/>
              </a:prstGeom>
              <a:solidFill>
                <a:schemeClr val="bg1"/>
              </a:solidFill>
              <a:ln w="3175">
                <a:noFill/>
                <a:prstDash val="solid"/>
                <a:round/>
                <a:headEnd/>
                <a:tailEnd/>
              </a:ln>
              <a:effectLst>
                <a:outerShdw blurRad="635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rmAutofit/>
              </a:body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7" name="îṩľíḋe">
                <a:extLst>
                  <a:ext uri="{FF2B5EF4-FFF2-40B4-BE49-F238E27FC236}">
                    <a16:creationId xmlns:a16="http://schemas.microsoft.com/office/drawing/2014/main" xmlns="" id="{25F03D11-E6A2-46D7-9606-24C83CE9483D}"/>
                  </a:ext>
                </a:extLst>
              </p:cNvPr>
              <p:cNvSpPr/>
              <p:nvPr/>
            </p:nvSpPr>
            <p:spPr>
              <a:xfrm>
                <a:off x="3302206" y="5365404"/>
                <a:ext cx="830098" cy="634963"/>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rgbClr val="00B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8" name="í$ḷíďê">
                <a:extLst>
                  <a:ext uri="{FF2B5EF4-FFF2-40B4-BE49-F238E27FC236}">
                    <a16:creationId xmlns:a16="http://schemas.microsoft.com/office/drawing/2014/main" xmlns="" id="{EEB8D930-7F14-4A48-820F-ECBC99D506B6}"/>
                  </a:ext>
                </a:extLst>
              </p:cNvPr>
              <p:cNvSpPr txBox="1"/>
              <p:nvPr/>
            </p:nvSpPr>
            <p:spPr>
              <a:xfrm>
                <a:off x="1547533" y="8403050"/>
                <a:ext cx="4569132" cy="2024999"/>
              </a:xfrm>
              <a:prstGeom prst="rect">
                <a:avLst/>
              </a:prstGeom>
              <a:noFill/>
              <a:ln>
                <a:noFill/>
              </a:ln>
            </p:spPr>
            <p:txBody>
              <a:bodyPr wrap="square" lIns="51029" tIns="25514" rIns="51029" bIns="25514"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cxnSp>
            <p:nvCxnSpPr>
              <p:cNvPr id="39" name="直接连接符 38">
                <a:extLst>
                  <a:ext uri="{FF2B5EF4-FFF2-40B4-BE49-F238E27FC236}">
                    <a16:creationId xmlns:a16="http://schemas.microsoft.com/office/drawing/2014/main" xmlns="" id="{C531E749-6E6A-4588-A674-50C86EC61821}"/>
                  </a:ext>
                </a:extLst>
              </p:cNvPr>
              <p:cNvCxnSpPr>
                <a:cxnSpLocks/>
              </p:cNvCxnSpPr>
              <p:nvPr/>
            </p:nvCxnSpPr>
            <p:spPr>
              <a:xfrm>
                <a:off x="1685192" y="8254622"/>
                <a:ext cx="43510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0" name="iṡḻîdè">
                <a:extLst>
                  <a:ext uri="{FF2B5EF4-FFF2-40B4-BE49-F238E27FC236}">
                    <a16:creationId xmlns:a16="http://schemas.microsoft.com/office/drawing/2014/main" xmlns="" id="{C4D546B1-0C0A-4EB7-88D7-ECC1AB5D8115}"/>
                  </a:ext>
                </a:extLst>
              </p:cNvPr>
              <p:cNvSpPr/>
              <p:nvPr/>
            </p:nvSpPr>
            <p:spPr>
              <a:xfrm>
                <a:off x="2031654" y="6187364"/>
                <a:ext cx="3371203" cy="836476"/>
              </a:xfrm>
              <a:prstGeom prst="rect">
                <a:avLst/>
              </a:prstGeom>
            </p:spPr>
            <p:txBody>
              <a:bodyPr wrap="square" lIns="51029" tIns="25514" rIns="51029" bIns="25514" anchor="ctr" anchorCtr="0">
                <a:normAutofit/>
              </a:bodyPr>
              <a:lstStyle/>
              <a:p>
                <a:pPr algn="ctr"/>
                <a:r>
                  <a:rPr lang="en-US" altLang="zh-CN" sz="1786" b="1" i="1" dirty="0">
                    <a:solidFill>
                      <a:schemeClr val="tx1">
                        <a:lumMod val="65000"/>
                        <a:lumOff val="35000"/>
                      </a:schemeClr>
                    </a:solidFill>
                    <a:latin typeface="黑体" panose="02010609060101010101" pitchFamily="49" charset="-122"/>
                    <a:ea typeface="黑体" panose="02010609060101010101" pitchFamily="49" charset="-122"/>
                  </a:rPr>
                  <a:t>01</a:t>
                </a:r>
              </a:p>
            </p:txBody>
          </p:sp>
          <p:sp>
            <p:nvSpPr>
              <p:cNvPr id="41" name="ï$1îḓè">
                <a:extLst>
                  <a:ext uri="{FF2B5EF4-FFF2-40B4-BE49-F238E27FC236}">
                    <a16:creationId xmlns:a16="http://schemas.microsoft.com/office/drawing/2014/main" xmlns="" id="{4E98EC80-1BFE-42B9-80D8-EE0B9132EA8A}"/>
                  </a:ext>
                </a:extLst>
              </p:cNvPr>
              <p:cNvSpPr txBox="1"/>
              <p:nvPr/>
            </p:nvSpPr>
            <p:spPr>
              <a:xfrm>
                <a:off x="1479223" y="7323049"/>
                <a:ext cx="4569132" cy="721443"/>
              </a:xfrm>
              <a:prstGeom prst="rect">
                <a:avLst/>
              </a:prstGeom>
              <a:noFill/>
              <a:ln>
                <a:noFill/>
              </a:ln>
            </p:spPr>
            <p:txBody>
              <a:bodyPr wrap="square" lIns="51029" tIns="25514" rIns="51029" bIns="25514"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786" dirty="0">
                    <a:solidFill>
                      <a:schemeClr val="tx1">
                        <a:lumMod val="65000"/>
                        <a:lumOff val="35000"/>
                      </a:schemeClr>
                    </a:solidFill>
                    <a:latin typeface="黑体" panose="02010609060101010101" pitchFamily="49" charset="-122"/>
                    <a:ea typeface="黑体" panose="02010609060101010101" pitchFamily="49" charset="-122"/>
                  </a:rPr>
                  <a:t>手写</a:t>
                </a:r>
                <a:r>
                  <a:rPr lang="en-US" altLang="zh-CN" sz="1786" dirty="0" err="1">
                    <a:solidFill>
                      <a:schemeClr val="tx1">
                        <a:lumMod val="65000"/>
                        <a:lumOff val="35000"/>
                      </a:schemeClr>
                    </a:solidFill>
                    <a:latin typeface="黑体" panose="02010609060101010101" pitchFamily="49" charset="-122"/>
                    <a:ea typeface="黑体" panose="02010609060101010101" pitchFamily="49" charset="-122"/>
                  </a:rPr>
                  <a:t>HashMap</a:t>
                </a: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65" name="组合 64">
              <a:extLst>
                <a:ext uri="{FF2B5EF4-FFF2-40B4-BE49-F238E27FC236}">
                  <a16:creationId xmlns:a16="http://schemas.microsoft.com/office/drawing/2014/main" xmlns="" id="{794F2E0C-1545-45C7-BDDC-08B2B73C56A0}"/>
                </a:ext>
              </a:extLst>
            </p:cNvPr>
            <p:cNvGrpSpPr/>
            <p:nvPr/>
          </p:nvGrpSpPr>
          <p:grpSpPr>
            <a:xfrm>
              <a:off x="6090392" y="5093240"/>
              <a:ext cx="5217722" cy="5449620"/>
              <a:chOff x="6090392" y="5093240"/>
              <a:chExt cx="5217722" cy="5449620"/>
            </a:xfrm>
          </p:grpSpPr>
          <p:sp>
            <p:nvSpPr>
              <p:cNvPr id="29" name="ïSḷîḓé">
                <a:extLst>
                  <a:ext uri="{FF2B5EF4-FFF2-40B4-BE49-F238E27FC236}">
                    <a16:creationId xmlns:a16="http://schemas.microsoft.com/office/drawing/2014/main" xmlns="" id="{FE038554-2D6A-4822-9A3C-CF3D7EAA8570}"/>
                  </a:ext>
                </a:extLst>
              </p:cNvPr>
              <p:cNvSpPr/>
              <p:nvPr/>
            </p:nvSpPr>
            <p:spPr>
              <a:xfrm>
                <a:off x="6414959" y="5093240"/>
                <a:ext cx="4890578" cy="5449620"/>
              </a:xfrm>
              <a:prstGeom prst="rect">
                <a:avLst/>
              </a:prstGeom>
              <a:solidFill>
                <a:schemeClr val="bg1"/>
              </a:solidFill>
              <a:ln w="3175">
                <a:noFill/>
                <a:prstDash val="solid"/>
                <a:round/>
                <a:headEnd/>
                <a:tailEnd/>
              </a:ln>
              <a:effectLst>
                <a:outerShdw blurRad="635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rmAutofit/>
              </a:body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î$ļiḍè">
                <a:extLst>
                  <a:ext uri="{FF2B5EF4-FFF2-40B4-BE49-F238E27FC236}">
                    <a16:creationId xmlns:a16="http://schemas.microsoft.com/office/drawing/2014/main" xmlns="" id="{289423F1-8C42-447F-AF09-493D038537C1}"/>
                  </a:ext>
                </a:extLst>
              </p:cNvPr>
              <p:cNvSpPr/>
              <p:nvPr/>
            </p:nvSpPr>
            <p:spPr>
              <a:xfrm>
                <a:off x="8487553" y="5343050"/>
                <a:ext cx="745390" cy="656127"/>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tx1">
                  <a:lumMod val="50000"/>
                  <a:lumOff val="50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iṩļïḓê">
                <a:extLst>
                  <a:ext uri="{FF2B5EF4-FFF2-40B4-BE49-F238E27FC236}">
                    <a16:creationId xmlns:a16="http://schemas.microsoft.com/office/drawing/2014/main" xmlns="" id="{BF1AA53E-BD3E-4A76-A54D-CAF1C95F36DD}"/>
                  </a:ext>
                </a:extLst>
              </p:cNvPr>
              <p:cNvSpPr txBox="1"/>
              <p:nvPr/>
            </p:nvSpPr>
            <p:spPr>
              <a:xfrm>
                <a:off x="6533544" y="8403050"/>
                <a:ext cx="4569132" cy="2024996"/>
              </a:xfrm>
              <a:prstGeom prst="rect">
                <a:avLst/>
              </a:prstGeom>
              <a:noFill/>
              <a:ln>
                <a:noFill/>
              </a:ln>
            </p:spPr>
            <p:txBody>
              <a:bodyPr wrap="square" lIns="51029" tIns="25514" rIns="51029" bIns="25514"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cxnSp>
            <p:nvCxnSpPr>
              <p:cNvPr id="33" name="直接连接符 32">
                <a:extLst>
                  <a:ext uri="{FF2B5EF4-FFF2-40B4-BE49-F238E27FC236}">
                    <a16:creationId xmlns:a16="http://schemas.microsoft.com/office/drawing/2014/main" xmlns="" id="{6F029590-4136-4DBA-9A62-44833A6397ED}"/>
                  </a:ext>
                </a:extLst>
              </p:cNvPr>
              <p:cNvCxnSpPr>
                <a:cxnSpLocks/>
              </p:cNvCxnSpPr>
              <p:nvPr/>
            </p:nvCxnSpPr>
            <p:spPr>
              <a:xfrm>
                <a:off x="6614014" y="8254622"/>
                <a:ext cx="435100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4" name="išliḋè">
                <a:extLst>
                  <a:ext uri="{FF2B5EF4-FFF2-40B4-BE49-F238E27FC236}">
                    <a16:creationId xmlns:a16="http://schemas.microsoft.com/office/drawing/2014/main" xmlns="" id="{58217DFD-C0EF-4A30-BAAF-D624D0E34C04}"/>
                  </a:ext>
                </a:extLst>
              </p:cNvPr>
              <p:cNvSpPr/>
              <p:nvPr/>
            </p:nvSpPr>
            <p:spPr>
              <a:xfrm>
                <a:off x="7174646" y="6187364"/>
                <a:ext cx="3371204" cy="836476"/>
              </a:xfrm>
              <a:prstGeom prst="rect">
                <a:avLst/>
              </a:prstGeom>
            </p:spPr>
            <p:txBody>
              <a:bodyPr wrap="square" lIns="51029" tIns="25514" rIns="51029" bIns="25514" anchor="ctr" anchorCtr="0">
                <a:normAutofit/>
              </a:bodyPr>
              <a:lstStyle/>
              <a:p>
                <a:pPr algn="ctr"/>
                <a:r>
                  <a:rPr lang="en-US" altLang="zh-CN" sz="1786" b="1" i="1" dirty="0">
                    <a:solidFill>
                      <a:schemeClr val="tx1">
                        <a:lumMod val="65000"/>
                        <a:lumOff val="35000"/>
                      </a:schemeClr>
                    </a:solidFill>
                    <a:latin typeface="黑体" panose="02010609060101010101" pitchFamily="49" charset="-122"/>
                    <a:ea typeface="黑体" panose="02010609060101010101" pitchFamily="49" charset="-122"/>
                  </a:rPr>
                  <a:t>02</a:t>
                </a:r>
              </a:p>
            </p:txBody>
          </p:sp>
          <p:sp>
            <p:nvSpPr>
              <p:cNvPr id="35" name="isľíḑè">
                <a:extLst>
                  <a:ext uri="{FF2B5EF4-FFF2-40B4-BE49-F238E27FC236}">
                    <a16:creationId xmlns:a16="http://schemas.microsoft.com/office/drawing/2014/main" xmlns="" id="{D4AEDC30-1F36-4598-8C8B-8F5AC9E4CFFF}"/>
                  </a:ext>
                </a:extLst>
              </p:cNvPr>
              <p:cNvSpPr txBox="1"/>
              <p:nvPr/>
            </p:nvSpPr>
            <p:spPr>
              <a:xfrm>
                <a:off x="6090392" y="7318914"/>
                <a:ext cx="5217722" cy="721443"/>
              </a:xfrm>
              <a:prstGeom prst="rect">
                <a:avLst/>
              </a:prstGeom>
              <a:noFill/>
              <a:ln>
                <a:noFill/>
              </a:ln>
            </p:spPr>
            <p:txBody>
              <a:bodyPr wrap="square" lIns="51029" tIns="25514" rIns="51029" bIns="25514"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786" dirty="0">
                    <a:solidFill>
                      <a:schemeClr val="tx1">
                        <a:lumMod val="65000"/>
                        <a:lumOff val="35000"/>
                      </a:schemeClr>
                    </a:solidFill>
                    <a:latin typeface="黑体" panose="02010609060101010101" pitchFamily="49" charset="-122"/>
                    <a:ea typeface="黑体" panose="02010609060101010101" pitchFamily="49" charset="-122"/>
                  </a:rPr>
                  <a:t> </a:t>
                </a:r>
                <a:r>
                  <a:rPr lang="en-US" altLang="zh-CN" sz="1786" dirty="0" err="1">
                    <a:solidFill>
                      <a:schemeClr val="tx1">
                        <a:lumMod val="65000"/>
                        <a:lumOff val="35000"/>
                      </a:schemeClr>
                    </a:solidFill>
                    <a:latin typeface="黑体" panose="02010609060101010101" pitchFamily="49" charset="-122"/>
                    <a:ea typeface="黑体" panose="02010609060101010101" pitchFamily="49" charset="-122"/>
                  </a:rPr>
                  <a:t>HashMap</a:t>
                </a:r>
                <a:r>
                  <a:rPr lang="zh-CN" altLang="en-US" sz="1786" dirty="0">
                    <a:solidFill>
                      <a:schemeClr val="tx1">
                        <a:lumMod val="65000"/>
                        <a:lumOff val="35000"/>
                      </a:schemeClr>
                    </a:solidFill>
                    <a:latin typeface="黑体" panose="02010609060101010101" pitchFamily="49" charset="-122"/>
                    <a:ea typeface="黑体" panose="02010609060101010101" pitchFamily="49" charset="-122"/>
                  </a:rPr>
                  <a:t>优化升级</a:t>
                </a: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56" name="组合 55">
              <a:extLst>
                <a:ext uri="{FF2B5EF4-FFF2-40B4-BE49-F238E27FC236}">
                  <a16:creationId xmlns:a16="http://schemas.microsoft.com/office/drawing/2014/main" xmlns="" id="{61BDEFEF-8C9B-40C6-A17E-9EADE48F06C1}"/>
                </a:ext>
              </a:extLst>
            </p:cNvPr>
            <p:cNvGrpSpPr/>
            <p:nvPr/>
          </p:nvGrpSpPr>
          <p:grpSpPr>
            <a:xfrm>
              <a:off x="11305537" y="5093240"/>
              <a:ext cx="5791730" cy="5449620"/>
              <a:chOff x="512280" y="5093240"/>
              <a:chExt cx="5791730" cy="5449620"/>
            </a:xfrm>
          </p:grpSpPr>
          <p:sp>
            <p:nvSpPr>
              <p:cNvPr id="57" name="ïṡļíḑê">
                <a:extLst>
                  <a:ext uri="{FF2B5EF4-FFF2-40B4-BE49-F238E27FC236}">
                    <a16:creationId xmlns:a16="http://schemas.microsoft.com/office/drawing/2014/main" xmlns="" id="{3FF54F34-98A6-4A52-894D-C87D1BC26353}"/>
                  </a:ext>
                </a:extLst>
              </p:cNvPr>
              <p:cNvSpPr/>
              <p:nvPr/>
            </p:nvSpPr>
            <p:spPr>
              <a:xfrm>
                <a:off x="1271967" y="5093240"/>
                <a:ext cx="4890578" cy="5449620"/>
              </a:xfrm>
              <a:prstGeom prst="rect">
                <a:avLst/>
              </a:prstGeom>
              <a:solidFill>
                <a:schemeClr val="bg1"/>
              </a:solidFill>
              <a:ln w="3175">
                <a:noFill/>
                <a:prstDash val="solid"/>
                <a:round/>
                <a:headEnd/>
                <a:tailEnd/>
              </a:ln>
              <a:effectLst>
                <a:outerShdw blurRad="635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rmAutofit/>
              </a:body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8" name="îṩľíḋe">
                <a:extLst>
                  <a:ext uri="{FF2B5EF4-FFF2-40B4-BE49-F238E27FC236}">
                    <a16:creationId xmlns:a16="http://schemas.microsoft.com/office/drawing/2014/main" xmlns="" id="{8E419898-AA93-4AD9-B887-8488A59F22CE}"/>
                  </a:ext>
                </a:extLst>
              </p:cNvPr>
              <p:cNvSpPr/>
              <p:nvPr/>
            </p:nvSpPr>
            <p:spPr>
              <a:xfrm>
                <a:off x="3302206" y="5365404"/>
                <a:ext cx="830098" cy="634963"/>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rgbClr val="00B05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59" name="í$ḷíďê">
                <a:extLst>
                  <a:ext uri="{FF2B5EF4-FFF2-40B4-BE49-F238E27FC236}">
                    <a16:creationId xmlns:a16="http://schemas.microsoft.com/office/drawing/2014/main" xmlns="" id="{B19C0BE7-B27F-41B4-8680-3F5B6F21C850}"/>
                  </a:ext>
                </a:extLst>
              </p:cNvPr>
              <p:cNvSpPr txBox="1"/>
              <p:nvPr/>
            </p:nvSpPr>
            <p:spPr>
              <a:xfrm>
                <a:off x="1547533" y="8403050"/>
                <a:ext cx="4569132" cy="2024993"/>
              </a:xfrm>
              <a:prstGeom prst="rect">
                <a:avLst/>
              </a:prstGeom>
              <a:noFill/>
              <a:ln>
                <a:noFill/>
              </a:ln>
            </p:spPr>
            <p:txBody>
              <a:bodyPr wrap="square" lIns="51029" tIns="25514" rIns="51029" bIns="25514"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cxnSp>
            <p:nvCxnSpPr>
              <p:cNvPr id="60" name="直接连接符 59">
                <a:extLst>
                  <a:ext uri="{FF2B5EF4-FFF2-40B4-BE49-F238E27FC236}">
                    <a16:creationId xmlns:a16="http://schemas.microsoft.com/office/drawing/2014/main" xmlns="" id="{E4FE3D50-62C9-43F3-98AB-2FCE8F673A82}"/>
                  </a:ext>
                </a:extLst>
              </p:cNvPr>
              <p:cNvCxnSpPr>
                <a:cxnSpLocks/>
              </p:cNvCxnSpPr>
              <p:nvPr/>
            </p:nvCxnSpPr>
            <p:spPr>
              <a:xfrm>
                <a:off x="1685192" y="8254622"/>
                <a:ext cx="4351002"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1" name="iṡḻîdè">
                <a:extLst>
                  <a:ext uri="{FF2B5EF4-FFF2-40B4-BE49-F238E27FC236}">
                    <a16:creationId xmlns:a16="http://schemas.microsoft.com/office/drawing/2014/main" xmlns="" id="{79CC2581-102B-4E4C-A70D-D476C9CF9C0B}"/>
                  </a:ext>
                </a:extLst>
              </p:cNvPr>
              <p:cNvSpPr/>
              <p:nvPr/>
            </p:nvSpPr>
            <p:spPr>
              <a:xfrm>
                <a:off x="2031654" y="6187364"/>
                <a:ext cx="3371203" cy="836476"/>
              </a:xfrm>
              <a:prstGeom prst="rect">
                <a:avLst/>
              </a:prstGeom>
            </p:spPr>
            <p:txBody>
              <a:bodyPr wrap="square" lIns="51029" tIns="25514" rIns="51029" bIns="25514" anchor="ctr" anchorCtr="0">
                <a:normAutofit/>
              </a:bodyPr>
              <a:lstStyle/>
              <a:p>
                <a:pPr algn="ctr"/>
                <a:r>
                  <a:rPr lang="en-US" altLang="zh-CN" sz="1786" b="1" i="1">
                    <a:solidFill>
                      <a:schemeClr val="tx1">
                        <a:lumMod val="65000"/>
                        <a:lumOff val="35000"/>
                      </a:schemeClr>
                    </a:solidFill>
                    <a:latin typeface="黑体" panose="02010609060101010101" pitchFamily="49" charset="-122"/>
                    <a:ea typeface="黑体" panose="02010609060101010101" pitchFamily="49" charset="-122"/>
                  </a:rPr>
                  <a:t>03</a:t>
                </a:r>
                <a:endParaRPr lang="en-US" altLang="zh-CN" sz="1786" b="1" i="1"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2" name="ï$1îḓè">
                <a:extLst>
                  <a:ext uri="{FF2B5EF4-FFF2-40B4-BE49-F238E27FC236}">
                    <a16:creationId xmlns:a16="http://schemas.microsoft.com/office/drawing/2014/main" xmlns="" id="{667E7836-260F-4EF5-A6E3-8A5A97769496}"/>
                  </a:ext>
                </a:extLst>
              </p:cNvPr>
              <p:cNvSpPr txBox="1"/>
              <p:nvPr/>
            </p:nvSpPr>
            <p:spPr>
              <a:xfrm>
                <a:off x="512280" y="7376755"/>
                <a:ext cx="5791730" cy="958676"/>
              </a:xfrm>
              <a:prstGeom prst="rect">
                <a:avLst/>
              </a:prstGeom>
              <a:noFill/>
              <a:ln>
                <a:noFill/>
              </a:ln>
            </p:spPr>
            <p:txBody>
              <a:bodyPr wrap="square" lIns="51029" tIns="25514" rIns="51029" bIns="25514"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786" dirty="0" err="1">
                    <a:solidFill>
                      <a:schemeClr val="tx1">
                        <a:lumMod val="65000"/>
                        <a:lumOff val="35000"/>
                      </a:schemeClr>
                    </a:solidFill>
                    <a:latin typeface="黑体" panose="02010609060101010101" pitchFamily="49" charset="-122"/>
                    <a:ea typeface="黑体" panose="02010609060101010101" pitchFamily="49" charset="-122"/>
                  </a:rPr>
                  <a:t>HashMap</a:t>
                </a:r>
                <a:r>
                  <a:rPr lang="zh-CN" altLang="en-US" sz="1786" dirty="0">
                    <a:solidFill>
                      <a:schemeClr val="tx1">
                        <a:lumMod val="65000"/>
                        <a:lumOff val="35000"/>
                      </a:schemeClr>
                    </a:solidFill>
                    <a:latin typeface="黑体" panose="02010609060101010101" pitchFamily="49" charset="-122"/>
                    <a:ea typeface="黑体" panose="02010609060101010101" pitchFamily="49" charset="-122"/>
                  </a:rPr>
                  <a:t>容量自动升级</a:t>
                </a: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nvGrpSpPr>
            <p:cNvPr id="66" name="组合 65">
              <a:extLst>
                <a:ext uri="{FF2B5EF4-FFF2-40B4-BE49-F238E27FC236}">
                  <a16:creationId xmlns:a16="http://schemas.microsoft.com/office/drawing/2014/main" xmlns="" id="{E5C1E59B-C89B-4CE3-89F5-025E540A1C7A}"/>
                </a:ext>
              </a:extLst>
            </p:cNvPr>
            <p:cNvGrpSpPr/>
            <p:nvPr/>
          </p:nvGrpSpPr>
          <p:grpSpPr>
            <a:xfrm>
              <a:off x="17225483" y="5093240"/>
              <a:ext cx="5573755" cy="5449620"/>
              <a:chOff x="5924953" y="5093240"/>
              <a:chExt cx="5573755" cy="5449620"/>
            </a:xfrm>
          </p:grpSpPr>
          <p:sp>
            <p:nvSpPr>
              <p:cNvPr id="67" name="ïSḷîḓé">
                <a:extLst>
                  <a:ext uri="{FF2B5EF4-FFF2-40B4-BE49-F238E27FC236}">
                    <a16:creationId xmlns:a16="http://schemas.microsoft.com/office/drawing/2014/main" xmlns="" id="{37B6E630-D3FF-44E3-84B7-3E67C5C35AE8}"/>
                  </a:ext>
                </a:extLst>
              </p:cNvPr>
              <p:cNvSpPr/>
              <p:nvPr/>
            </p:nvSpPr>
            <p:spPr>
              <a:xfrm>
                <a:off x="6414959" y="5093240"/>
                <a:ext cx="4890578" cy="5449620"/>
              </a:xfrm>
              <a:prstGeom prst="rect">
                <a:avLst/>
              </a:prstGeom>
              <a:solidFill>
                <a:schemeClr val="bg1"/>
              </a:solidFill>
              <a:ln w="3175">
                <a:noFill/>
                <a:prstDash val="solid"/>
                <a:round/>
                <a:headEnd/>
                <a:tailEnd/>
              </a:ln>
              <a:effectLst>
                <a:outerShdw blurRad="635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rmAutofit/>
              </a:body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8" name="î$ļiḍè">
                <a:extLst>
                  <a:ext uri="{FF2B5EF4-FFF2-40B4-BE49-F238E27FC236}">
                    <a16:creationId xmlns:a16="http://schemas.microsoft.com/office/drawing/2014/main" xmlns="" id="{B3CE2CBD-7893-4A6F-98FD-DBDE6F045F1A}"/>
                  </a:ext>
                </a:extLst>
              </p:cNvPr>
              <p:cNvSpPr/>
              <p:nvPr/>
            </p:nvSpPr>
            <p:spPr>
              <a:xfrm>
                <a:off x="8487553" y="5343050"/>
                <a:ext cx="745390" cy="656127"/>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tx1">
                  <a:lumMod val="50000"/>
                  <a:lumOff val="50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029" tIns="25514" rIns="51029" bIns="25514"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510301"/>
                <a:endParaRPr lang="zh-CN" altLang="en-US" sz="1786" b="1" i="1">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9" name="iṩļïḓê">
                <a:extLst>
                  <a:ext uri="{FF2B5EF4-FFF2-40B4-BE49-F238E27FC236}">
                    <a16:creationId xmlns:a16="http://schemas.microsoft.com/office/drawing/2014/main" xmlns="" id="{AA0F56B6-9808-4657-90CB-B314860D3238}"/>
                  </a:ext>
                </a:extLst>
              </p:cNvPr>
              <p:cNvSpPr txBox="1"/>
              <p:nvPr/>
            </p:nvSpPr>
            <p:spPr>
              <a:xfrm>
                <a:off x="6533544" y="8403050"/>
                <a:ext cx="4569132" cy="2024989"/>
              </a:xfrm>
              <a:prstGeom prst="rect">
                <a:avLst/>
              </a:prstGeom>
              <a:noFill/>
              <a:ln>
                <a:noFill/>
              </a:ln>
            </p:spPr>
            <p:txBody>
              <a:bodyPr wrap="square" lIns="51029" tIns="25514" rIns="51029" bIns="25514"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endParaRPr lang="en-US" altLang="zh-CN" sz="1786" dirty="0">
                  <a:solidFill>
                    <a:schemeClr val="tx1">
                      <a:lumMod val="65000"/>
                      <a:lumOff val="35000"/>
                    </a:schemeClr>
                  </a:solidFill>
                  <a:latin typeface="黑体" panose="02010609060101010101" pitchFamily="49" charset="-122"/>
                  <a:ea typeface="黑体" panose="02010609060101010101" pitchFamily="49" charset="-122"/>
                </a:endParaRPr>
              </a:p>
            </p:txBody>
          </p:sp>
          <p:cxnSp>
            <p:nvCxnSpPr>
              <p:cNvPr id="70" name="直接连接符 69">
                <a:extLst>
                  <a:ext uri="{FF2B5EF4-FFF2-40B4-BE49-F238E27FC236}">
                    <a16:creationId xmlns:a16="http://schemas.microsoft.com/office/drawing/2014/main" xmlns="" id="{8EBF9698-666F-4D1B-B9D5-C299081929E2}"/>
                  </a:ext>
                </a:extLst>
              </p:cNvPr>
              <p:cNvCxnSpPr>
                <a:cxnSpLocks/>
              </p:cNvCxnSpPr>
              <p:nvPr/>
            </p:nvCxnSpPr>
            <p:spPr>
              <a:xfrm>
                <a:off x="6614014" y="8254622"/>
                <a:ext cx="435100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71" name="išliḋè">
                <a:extLst>
                  <a:ext uri="{FF2B5EF4-FFF2-40B4-BE49-F238E27FC236}">
                    <a16:creationId xmlns:a16="http://schemas.microsoft.com/office/drawing/2014/main" xmlns="" id="{E26CFBD0-F0C7-478A-8E5A-6BCD6EC3B005}"/>
                  </a:ext>
                </a:extLst>
              </p:cNvPr>
              <p:cNvSpPr/>
              <p:nvPr/>
            </p:nvSpPr>
            <p:spPr>
              <a:xfrm>
                <a:off x="7174646" y="6187364"/>
                <a:ext cx="3371204" cy="836476"/>
              </a:xfrm>
              <a:prstGeom prst="rect">
                <a:avLst/>
              </a:prstGeom>
            </p:spPr>
            <p:txBody>
              <a:bodyPr wrap="square" lIns="51029" tIns="25514" rIns="51029" bIns="25514" anchor="ctr" anchorCtr="0">
                <a:normAutofit/>
              </a:bodyPr>
              <a:lstStyle/>
              <a:p>
                <a:pPr algn="ctr"/>
                <a:r>
                  <a:rPr lang="en-US" altLang="zh-CN" sz="1786" b="1" i="1">
                    <a:solidFill>
                      <a:schemeClr val="tx1">
                        <a:lumMod val="65000"/>
                        <a:lumOff val="35000"/>
                      </a:schemeClr>
                    </a:solidFill>
                    <a:latin typeface="黑体" panose="02010609060101010101" pitchFamily="49" charset="-122"/>
                    <a:ea typeface="黑体" panose="02010609060101010101" pitchFamily="49" charset="-122"/>
                  </a:rPr>
                  <a:t>04</a:t>
                </a:r>
                <a:endParaRPr lang="en-US" altLang="zh-CN" sz="1786" b="1" i="1"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72" name="isľíḑè">
                <a:extLst>
                  <a:ext uri="{FF2B5EF4-FFF2-40B4-BE49-F238E27FC236}">
                    <a16:creationId xmlns:a16="http://schemas.microsoft.com/office/drawing/2014/main" xmlns="" id="{3E626D86-95AE-443C-9450-9640F1484F1D}"/>
                  </a:ext>
                </a:extLst>
              </p:cNvPr>
              <p:cNvSpPr txBox="1"/>
              <p:nvPr/>
            </p:nvSpPr>
            <p:spPr>
              <a:xfrm>
                <a:off x="5924953" y="7373922"/>
                <a:ext cx="5573755" cy="880700"/>
              </a:xfrm>
              <a:prstGeom prst="rect">
                <a:avLst/>
              </a:prstGeom>
              <a:noFill/>
              <a:ln>
                <a:noFill/>
              </a:ln>
            </p:spPr>
            <p:txBody>
              <a:bodyPr wrap="square" lIns="51029" tIns="25514" rIns="51029" bIns="25514"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786" dirty="0" smtClean="0">
                    <a:solidFill>
                      <a:schemeClr val="tx1">
                        <a:lumMod val="65000"/>
                        <a:lumOff val="35000"/>
                      </a:schemeClr>
                    </a:solidFill>
                    <a:latin typeface="黑体" panose="02010609060101010101" pitchFamily="49" charset="-122"/>
                    <a:ea typeface="黑体" panose="02010609060101010101" pitchFamily="49" charset="-122"/>
                  </a:rPr>
                  <a:t>线程</a:t>
                </a:r>
                <a:r>
                  <a:rPr lang="zh-CN" altLang="en-US" sz="1786" dirty="0">
                    <a:solidFill>
                      <a:schemeClr val="tx1">
                        <a:lumMod val="65000"/>
                        <a:lumOff val="35000"/>
                      </a:schemeClr>
                    </a:solidFill>
                    <a:latin typeface="黑体" panose="02010609060101010101" pitchFamily="49" charset="-122"/>
                    <a:ea typeface="黑体" panose="02010609060101010101" pitchFamily="49" charset="-122"/>
                  </a:rPr>
                  <a:t>智能</a:t>
                </a:r>
                <a:r>
                  <a:rPr lang="zh-CN" altLang="en-US" sz="1786" dirty="0" smtClean="0">
                    <a:solidFill>
                      <a:schemeClr val="tx1">
                        <a:lumMod val="65000"/>
                        <a:lumOff val="35000"/>
                      </a:schemeClr>
                    </a:solidFill>
                    <a:latin typeface="黑体" panose="02010609060101010101" pitchFamily="49" charset="-122"/>
                    <a:ea typeface="黑体" panose="02010609060101010101" pitchFamily="49" charset="-122"/>
                  </a:rPr>
                  <a:t>启动详解</a:t>
                </a:r>
                <a:endParaRPr lang="zh-CN" altLang="en-US" sz="1786" dirty="0">
                  <a:solidFill>
                    <a:schemeClr val="tx1">
                      <a:lumMod val="65000"/>
                      <a:lumOff val="35000"/>
                    </a:schemeClr>
                  </a:solidFill>
                  <a:latin typeface="黑体" panose="02010609060101010101" pitchFamily="49" charset="-122"/>
                  <a:ea typeface="黑体" panose="02010609060101010101" pitchFamily="49" charset="-122"/>
                </a:endParaRPr>
              </a:p>
            </p:txBody>
          </p:sp>
        </p:grpSp>
      </p:grpSp>
    </p:spTree>
    <p:extLst>
      <p:ext uri="{BB962C8B-B14F-4D97-AF65-F5344CB8AC3E}">
        <p14:creationId xmlns:p14="http://schemas.microsoft.com/office/powerpoint/2010/main" val="3829396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1318" y="303957"/>
            <a:ext cx="12053898" cy="614405"/>
          </a:xfrm>
        </p:spPr>
        <p:txBody>
          <a:bodyPr/>
          <a:lstStyle/>
          <a:p>
            <a:r>
              <a:rPr lang="zh-CN" altLang="en-US" dirty="0" smtClean="0"/>
              <a:t>为什么要学</a:t>
            </a:r>
            <a:r>
              <a:rPr lang="en-US" altLang="zh-CN" dirty="0" err="1" smtClean="0"/>
              <a:t>HashMap</a:t>
            </a:r>
            <a:endParaRPr lang="zh-CN" altLang="en-US" dirty="0"/>
          </a:p>
        </p:txBody>
      </p:sp>
      <p:pic>
        <p:nvPicPr>
          <p:cNvPr id="10242" name="Picture 2" descr="https://img-blog.csdn.net/201804062238432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03" y="1024037"/>
            <a:ext cx="9241789" cy="614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5647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6687" y="302305"/>
            <a:ext cx="12053898" cy="614405"/>
          </a:xfrm>
        </p:spPr>
        <p:txBody>
          <a:bodyPr/>
          <a:lstStyle/>
          <a:p>
            <a:r>
              <a:rPr lang="zh-CN" altLang="en-US" dirty="0" smtClean="0"/>
              <a:t>如果是你来设计一个</a:t>
            </a:r>
            <a:r>
              <a:rPr lang="en-US" altLang="zh-CN" dirty="0" err="1" smtClean="0"/>
              <a:t>HashMap</a:t>
            </a:r>
            <a:r>
              <a:rPr lang="en-US" altLang="zh-CN" dirty="0" smtClean="0"/>
              <a:t>  </a:t>
            </a:r>
            <a:r>
              <a:rPr lang="zh-CN" altLang="en-US" dirty="0" smtClean="0"/>
              <a:t>你会怎么设计</a:t>
            </a:r>
            <a:endParaRPr lang="zh-CN" altLang="en-US" dirty="0"/>
          </a:p>
        </p:txBody>
      </p:sp>
      <p:sp>
        <p:nvSpPr>
          <p:cNvPr id="13" name="矩形: 圆角 12">
            <a:extLst>
              <a:ext uri="{FF2B5EF4-FFF2-40B4-BE49-F238E27FC236}">
                <a16:creationId xmlns:a16="http://schemas.microsoft.com/office/drawing/2014/main" xmlns="" id="{BF9D7028-D0A1-4512-A862-597CDC3CC558}"/>
              </a:ext>
            </a:extLst>
          </p:cNvPr>
          <p:cNvSpPr/>
          <p:nvPr/>
        </p:nvSpPr>
        <p:spPr>
          <a:xfrm>
            <a:off x="578118" y="1406408"/>
            <a:ext cx="11878229" cy="436960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内容占位符 2">
            <a:extLst>
              <a:ext uri="{FF2B5EF4-FFF2-40B4-BE49-F238E27FC236}">
                <a16:creationId xmlns:a16="http://schemas.microsoft.com/office/drawing/2014/main" xmlns="" id="{1D73E10A-8605-407B-900B-DFE4E639CD2A}"/>
              </a:ext>
            </a:extLst>
          </p:cNvPr>
          <p:cNvSpPr txBox="1">
            <a:spLocks/>
          </p:cNvSpPr>
          <p:nvPr/>
        </p:nvSpPr>
        <p:spPr>
          <a:xfrm>
            <a:off x="2059767" y="2385803"/>
            <a:ext cx="11144807" cy="4074297"/>
          </a:xfrm>
          <a:prstGeom prst="rect">
            <a:avLst/>
          </a:prstGeom>
        </p:spPr>
        <p:txBody>
          <a:bodyPr/>
          <a:lstStyle>
            <a:lvl1pPr marL="431985" indent="-431985" algn="l" defTabSz="1727942" rtl="0" eaLnBrk="1" latinLnBrk="0" hangingPunct="1">
              <a:lnSpc>
                <a:spcPct val="90000"/>
              </a:lnSpc>
              <a:spcBef>
                <a:spcPts val="1890"/>
              </a:spcBef>
              <a:buFont typeface="Arial" panose="020B0604020202020204" pitchFamily="34" charset="0"/>
              <a:buChar char="•"/>
              <a:defRPr sz="5291" kern="1200">
                <a:solidFill>
                  <a:schemeClr val="tx1"/>
                </a:solidFill>
                <a:latin typeface="+mn-lt"/>
                <a:ea typeface="+mn-ea"/>
                <a:cs typeface="+mn-cs"/>
              </a:defRPr>
            </a:lvl1pPr>
            <a:lvl2pPr marL="1295956" indent="-431985" algn="l" defTabSz="1727942" rtl="0" eaLnBrk="1" latinLnBrk="0" hangingPunct="1">
              <a:lnSpc>
                <a:spcPct val="90000"/>
              </a:lnSpc>
              <a:spcBef>
                <a:spcPts val="945"/>
              </a:spcBef>
              <a:buFont typeface="Arial" panose="020B0604020202020204" pitchFamily="34" charset="0"/>
              <a:buChar char="•"/>
              <a:defRPr sz="4535" kern="1200">
                <a:solidFill>
                  <a:schemeClr val="tx1"/>
                </a:solidFill>
                <a:latin typeface="+mn-lt"/>
                <a:ea typeface="+mn-ea"/>
                <a:cs typeface="+mn-cs"/>
              </a:defRPr>
            </a:lvl2pPr>
            <a:lvl3pPr marL="2159927" indent="-431985" algn="l" defTabSz="1727942" rtl="0" eaLnBrk="1" latinLnBrk="0" hangingPunct="1">
              <a:lnSpc>
                <a:spcPct val="90000"/>
              </a:lnSpc>
              <a:spcBef>
                <a:spcPts val="945"/>
              </a:spcBef>
              <a:buFont typeface="Arial" panose="020B0604020202020204" pitchFamily="34" charset="0"/>
              <a:buChar char="•"/>
              <a:defRPr sz="3779" kern="1200">
                <a:solidFill>
                  <a:schemeClr val="tx1"/>
                </a:solidFill>
                <a:latin typeface="+mn-lt"/>
                <a:ea typeface="+mn-ea"/>
                <a:cs typeface="+mn-cs"/>
              </a:defRPr>
            </a:lvl3pPr>
            <a:lvl4pPr marL="3023898"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4pPr>
            <a:lvl5pPr marL="3887869"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5pPr>
            <a:lvl6pPr marL="4751840"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6pPr>
            <a:lvl7pPr marL="5615810"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7pPr>
            <a:lvl8pPr marL="6479781"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8pPr>
            <a:lvl9pPr marL="7343752" indent="-431985" algn="l" defTabSz="1727942" rtl="0" eaLnBrk="1" latinLnBrk="0" hangingPunct="1">
              <a:lnSpc>
                <a:spcPct val="90000"/>
              </a:lnSpc>
              <a:spcBef>
                <a:spcPts val="945"/>
              </a:spcBef>
              <a:buFont typeface="Arial" panose="020B0604020202020204" pitchFamily="34" charset="0"/>
              <a:buChar char="•"/>
              <a:defRPr sz="3401" kern="1200">
                <a:solidFill>
                  <a:schemeClr val="tx1"/>
                </a:solidFill>
                <a:latin typeface="+mn-lt"/>
                <a:ea typeface="+mn-ea"/>
                <a:cs typeface="+mn-cs"/>
              </a:defRPr>
            </a:lvl9pPr>
          </a:lstStyle>
          <a:p>
            <a:pPr marL="414640" indent="-414640" algn="just">
              <a:buFont typeface="+mj-lt"/>
              <a:buAutoNum type="arabicPeriod"/>
            </a:pPr>
            <a:r>
              <a:rPr lang="zh-CN" altLang="en-US" sz="2009" b="1" dirty="0">
                <a:solidFill>
                  <a:srgbClr val="4D4D4D"/>
                </a:solidFill>
                <a:latin typeface="思源黑体 CN Normal" panose="020B0400000000000000" pitchFamily="34" charset="-122"/>
                <a:ea typeface="思源黑体 CN Normal" panose="020B0400000000000000" pitchFamily="34" charset="-122"/>
              </a:rPr>
              <a:t>用数组 实现键值对集合</a:t>
            </a:r>
            <a:endParaRPr lang="en-US" altLang="zh-CN" sz="2009" b="1" dirty="0">
              <a:solidFill>
                <a:srgbClr val="4D4D4D"/>
              </a:solidFill>
              <a:latin typeface="思源黑体 CN Normal" panose="020B0400000000000000" pitchFamily="34" charset="-122"/>
              <a:ea typeface="思源黑体 CN Normal" panose="020B0400000000000000" pitchFamily="34" charset="-122"/>
            </a:endParaRPr>
          </a:p>
          <a:p>
            <a:pPr marL="414640" indent="-414640" algn="just">
              <a:buFont typeface="+mj-lt"/>
              <a:buAutoNum type="arabicPeriod"/>
            </a:pPr>
            <a:endParaRPr lang="en-US" altLang="zh-CN" sz="2009" b="1" dirty="0">
              <a:solidFill>
                <a:srgbClr val="4D4D4D"/>
              </a:solidFill>
              <a:latin typeface="思源黑体 CN Normal" panose="020B0400000000000000" pitchFamily="34" charset="-122"/>
              <a:ea typeface="思源黑体 CN Normal" panose="020B0400000000000000" pitchFamily="34" charset="-122"/>
            </a:endParaRPr>
          </a:p>
          <a:p>
            <a:pPr marL="414640" indent="-414640" algn="just">
              <a:buFont typeface="+mj-lt"/>
              <a:buAutoNum type="arabicPeriod"/>
            </a:pPr>
            <a:endParaRPr lang="en-US" altLang="zh-CN" sz="2009" b="1" dirty="0">
              <a:solidFill>
                <a:srgbClr val="4D4D4D"/>
              </a:solidFill>
              <a:latin typeface="思源黑体 CN Normal" panose="020B0400000000000000" pitchFamily="34" charset="-122"/>
              <a:ea typeface="思源黑体 CN Normal" panose="020B0400000000000000" pitchFamily="34" charset="-122"/>
            </a:endParaRPr>
          </a:p>
          <a:p>
            <a:pPr marL="414640" indent="-414640" algn="just">
              <a:buFont typeface="+mj-lt"/>
              <a:buAutoNum type="arabicPeriod"/>
            </a:pPr>
            <a:r>
              <a:rPr lang="en-US" altLang="zh-CN" sz="2009" b="1" dirty="0">
                <a:solidFill>
                  <a:srgbClr val="4D4D4D"/>
                </a:solidFill>
                <a:latin typeface="思源黑体 CN Normal" panose="020B0400000000000000" pitchFamily="34" charset="-122"/>
                <a:ea typeface="思源黑体 CN Normal" panose="020B0400000000000000" pitchFamily="34" charset="-122"/>
              </a:rPr>
              <a:t> </a:t>
            </a:r>
            <a:r>
              <a:rPr lang="zh-CN" altLang="en-US" sz="2009" b="1" dirty="0">
                <a:solidFill>
                  <a:srgbClr val="4D4D4D"/>
                </a:solidFill>
                <a:latin typeface="思源黑体 CN Normal" panose="020B0400000000000000" pitchFamily="34" charset="-122"/>
                <a:ea typeface="思源黑体 CN Normal" panose="020B0400000000000000" pitchFamily="34" charset="-122"/>
              </a:rPr>
              <a:t>用链表的方式实现键值对集合</a:t>
            </a:r>
            <a:endParaRPr lang="en-US" altLang="zh-CN" sz="2009" b="1" dirty="0">
              <a:solidFill>
                <a:srgbClr val="4D4D4D"/>
              </a:solidFill>
              <a:latin typeface="思源黑体 CN Normal" panose="020B0400000000000000" pitchFamily="34" charset="-122"/>
              <a:ea typeface="思源黑体 CN Normal" panose="020B0400000000000000" pitchFamily="34" charset="-122"/>
            </a:endParaRPr>
          </a:p>
          <a:p>
            <a:pPr marL="414640" indent="-414640" algn="just">
              <a:buFont typeface="+mj-lt"/>
              <a:buAutoNum type="arabicPeriod"/>
            </a:pPr>
            <a:endParaRPr lang="en-US" altLang="zh-CN" sz="2009" b="1" dirty="0">
              <a:solidFill>
                <a:srgbClr val="4D4D4D"/>
              </a:solidFill>
              <a:latin typeface="思源黑体 CN Normal" panose="020B0400000000000000" pitchFamily="34" charset="-122"/>
              <a:ea typeface="思源黑体 CN Normal" panose="020B0400000000000000" pitchFamily="34" charset="-122"/>
            </a:endParaRPr>
          </a:p>
          <a:p>
            <a:pPr marL="414640" indent="-414640" algn="just">
              <a:buFont typeface="+mj-lt"/>
              <a:buAutoNum type="arabicPeriod"/>
            </a:pPr>
            <a:endParaRPr lang="zh-CN" altLang="en-US" sz="2009" dirty="0">
              <a:solidFill>
                <a:srgbClr val="4D4D4D"/>
              </a:solidFill>
              <a:latin typeface="思源黑体 CN Normal" panose="020B0400000000000000" pitchFamily="34" charset="-122"/>
              <a:ea typeface="思源黑体 CN Normal" panose="020B0400000000000000" pitchFamily="34" charset="-122"/>
            </a:endParaRPr>
          </a:p>
        </p:txBody>
      </p:sp>
    </p:spTree>
    <p:extLst>
      <p:ext uri="{BB962C8B-B14F-4D97-AF65-F5344CB8AC3E}">
        <p14:creationId xmlns:p14="http://schemas.microsoft.com/office/powerpoint/2010/main" val="2923602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8695" y="303957"/>
            <a:ext cx="12053898" cy="614405"/>
          </a:xfrm>
        </p:spPr>
        <p:txBody>
          <a:bodyPr/>
          <a:lstStyle/>
          <a:p>
            <a:r>
              <a:rPr lang="zh-CN" altLang="en-US" dirty="0" smtClean="0"/>
              <a:t>什么是</a:t>
            </a:r>
            <a:r>
              <a:rPr lang="en-US" altLang="zh-CN" dirty="0" smtClean="0"/>
              <a:t>Hash</a:t>
            </a:r>
            <a:r>
              <a:rPr lang="zh-CN" altLang="en-US" dirty="0" smtClean="0"/>
              <a:t>函数</a:t>
            </a:r>
            <a:endParaRPr lang="zh-CN" altLang="en-US" dirty="0"/>
          </a:p>
        </p:txBody>
      </p:sp>
      <p:pic>
        <p:nvPicPr>
          <p:cNvPr id="6146" name="Picture 2" descr="å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90" y="1205507"/>
            <a:ext cx="10381198" cy="595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785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8695" y="303957"/>
            <a:ext cx="12053898" cy="614405"/>
          </a:xfrm>
        </p:spPr>
        <p:txBody>
          <a:bodyPr/>
          <a:lstStyle/>
          <a:p>
            <a:r>
              <a:rPr lang="en-US" altLang="zh-CN" dirty="0" err="1"/>
              <a:t>HashMap</a:t>
            </a:r>
            <a:r>
              <a:rPr lang="zh-CN" altLang="en-US" dirty="0"/>
              <a:t>的数据结构</a:t>
            </a:r>
          </a:p>
        </p:txBody>
      </p:sp>
      <p:sp>
        <p:nvSpPr>
          <p:cNvPr id="6" name="矩形 5">
            <a:extLst>
              <a:ext uri="{FF2B5EF4-FFF2-40B4-BE49-F238E27FC236}">
                <a16:creationId xmlns="" xmlns:a16="http://schemas.microsoft.com/office/drawing/2014/main" id="{F7FD57A8-EBC2-4D34-9382-4700749070E5}"/>
              </a:ext>
            </a:extLst>
          </p:cNvPr>
          <p:cNvSpPr/>
          <p:nvPr/>
        </p:nvSpPr>
        <p:spPr>
          <a:xfrm>
            <a:off x="391936" y="1224636"/>
            <a:ext cx="4595622" cy="5600130"/>
          </a:xfrm>
          <a:prstGeom prst="rect">
            <a:avLst/>
          </a:prstGeom>
          <a:solidFill>
            <a:schemeClr val="bg1"/>
          </a:solid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a:extLst>
              <a:ext uri="{FF2B5EF4-FFF2-40B4-BE49-F238E27FC236}">
                <a16:creationId xmlns="" xmlns:a16="http://schemas.microsoft.com/office/drawing/2014/main" id="{B93D995B-8464-41E5-80F3-05607ECF1D1F}"/>
              </a:ext>
            </a:extLst>
          </p:cNvPr>
          <p:cNvSpPr txBox="1"/>
          <p:nvPr/>
        </p:nvSpPr>
        <p:spPr>
          <a:xfrm>
            <a:off x="578118" y="1531971"/>
            <a:ext cx="3992918" cy="3390159"/>
          </a:xfrm>
          <a:prstGeom prst="rect">
            <a:avLst/>
          </a:prstGeom>
          <a:ln w="12700">
            <a:miter lim="400000"/>
          </a:ln>
          <a:extLst>
            <a:ext uri="{C572A759-6A51-4108-AA02-DFA0A04FC94B}">
              <ma14:wrappingTextBoxFlag xmlns:ma14="http://schemas.microsoft.com/office/mac/drawingml/2011/main" xmlns="" val="1"/>
            </a:ext>
          </a:extLst>
        </p:spPr>
        <p:txBody>
          <a:bodyPr wrap="square" lIns="25514" rIns="25514">
            <a:spAutoFit/>
          </a:bodyPr>
          <a:lstStyle/>
          <a:p>
            <a:endParaRPr lang="en-US" altLang="zh-CN" sz="1786" dirty="0"/>
          </a:p>
          <a:p>
            <a:r>
              <a:rPr lang="zh-CN" altLang="en-US" sz="1786" dirty="0">
                <a:solidFill>
                  <a:srgbClr val="FF0000"/>
                </a:solidFill>
              </a:rPr>
              <a:t>说明</a:t>
            </a:r>
            <a:r>
              <a:rPr lang="en-US" altLang="zh-CN" sz="1786" dirty="0">
                <a:solidFill>
                  <a:srgbClr val="FF0000"/>
                </a:solidFill>
              </a:rPr>
              <a:t>: </a:t>
            </a:r>
            <a:r>
              <a:rPr lang="en-US" altLang="zh-CN" sz="1786" dirty="0" err="1"/>
              <a:t>HashMap</a:t>
            </a:r>
            <a:r>
              <a:rPr lang="zh-CN" altLang="en-US" sz="1786" dirty="0"/>
              <a:t>实际上是一个“链表散列”的数据结构，即数组和链表的结合体。</a:t>
            </a:r>
            <a:endParaRPr lang="en-US" altLang="zh-CN" sz="1786" dirty="0"/>
          </a:p>
          <a:p>
            <a:endParaRPr lang="en-US" altLang="zh-CN" sz="1786" dirty="0"/>
          </a:p>
          <a:p>
            <a:r>
              <a:rPr lang="zh-CN" altLang="en-US" sz="1786" dirty="0"/>
              <a:t>每一个</a:t>
            </a:r>
            <a:r>
              <a:rPr lang="en-US" altLang="zh-CN" sz="1786" dirty="0"/>
              <a:t>entry</a:t>
            </a:r>
            <a:r>
              <a:rPr lang="zh-CN" altLang="en-US" sz="1786" dirty="0"/>
              <a:t>都含有以下四个元素</a:t>
            </a:r>
            <a:r>
              <a:rPr lang="en-US" altLang="zh-CN" sz="1786" dirty="0"/>
              <a:t>:key . value . next .hash ,</a:t>
            </a:r>
            <a:r>
              <a:rPr lang="zh-CN" altLang="en-US" sz="1786" dirty="0"/>
              <a:t>不能理解为只是存储了</a:t>
            </a:r>
            <a:r>
              <a:rPr lang="en-US" altLang="zh-CN" sz="1786" dirty="0"/>
              <a:t>key</a:t>
            </a:r>
            <a:r>
              <a:rPr lang="zh-CN" altLang="en-US" sz="1786" dirty="0"/>
              <a:t>的值</a:t>
            </a:r>
            <a:r>
              <a:rPr lang="en-US" altLang="zh-CN" sz="1786" dirty="0"/>
              <a:t>,</a:t>
            </a:r>
            <a:r>
              <a:rPr lang="zh-CN" altLang="en-US" sz="1786" dirty="0"/>
              <a:t>但是我们存储或者取出元素的时候都是利用</a:t>
            </a:r>
            <a:r>
              <a:rPr lang="en-US" altLang="zh-CN" sz="1786" dirty="0"/>
              <a:t>key</a:t>
            </a:r>
            <a:r>
              <a:rPr lang="zh-CN" altLang="en-US" sz="1786" dirty="0"/>
              <a:t>值计算</a:t>
            </a:r>
            <a:r>
              <a:rPr lang="en-US" altLang="zh-CN" sz="1786" dirty="0" err="1"/>
              <a:t>hashcode</a:t>
            </a:r>
            <a:r>
              <a:rPr lang="zh-CN" altLang="en-US" sz="1786" dirty="0"/>
              <a:t>值</a:t>
            </a:r>
            <a:endParaRPr lang="en-US" altLang="zh-CN" sz="1786" dirty="0"/>
          </a:p>
          <a:p>
            <a:endParaRPr lang="zh-CN" altLang="en-US" sz="1786" dirty="0"/>
          </a:p>
          <a:p>
            <a:endParaRPr lang="zh-CN" altLang="en-US" sz="1786" dirty="0"/>
          </a:p>
          <a:p>
            <a:endParaRPr lang="en-US" altLang="zh-CN" sz="1786" dirty="0"/>
          </a:p>
          <a:p>
            <a:endParaRPr lang="zh-CN" altLang="en-US" sz="1786" dirty="0"/>
          </a:p>
        </p:txBody>
      </p:sp>
      <p:pic>
        <p:nvPicPr>
          <p:cNvPr id="1026" name="Picture 2" descr="https://img-blog.csdn.net/20180108115311545?watermark/2/text/aHR0cDovL2Jsb2cuY3Nkbi5uZXQvbGl6aGVuMTExNA==/font/5a6L5L2T/fontsize/400/fill/I0JBQkFCMA==/dissolve/70/gravity/South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431" y="1219972"/>
            <a:ext cx="6641718" cy="527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93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 xmlns:a16="http://schemas.microsoft.com/office/drawing/2014/main" id="{7696DFAD-5D60-4A4E-9357-D1CC052F52E4}"/>
              </a:ext>
            </a:extLst>
          </p:cNvPr>
          <p:cNvSpPr>
            <a:spLocks noGrp="1"/>
          </p:cNvSpPr>
          <p:nvPr>
            <p:ph type="title"/>
          </p:nvPr>
        </p:nvSpPr>
        <p:spPr>
          <a:xfrm>
            <a:off x="402449" y="289633"/>
            <a:ext cx="12053898" cy="614405"/>
          </a:xfrm>
        </p:spPr>
        <p:txBody>
          <a:bodyPr/>
          <a:lstStyle/>
          <a:p>
            <a:r>
              <a:rPr lang="en-US" altLang="zh-CN" dirty="0" err="1" smtClean="0"/>
              <a:t>HashMap</a:t>
            </a:r>
            <a:r>
              <a:rPr lang="zh-CN" altLang="en-US" dirty="0" smtClean="0"/>
              <a:t>数组</a:t>
            </a:r>
            <a:r>
              <a:rPr lang="en-US" altLang="zh-CN" dirty="0" smtClean="0"/>
              <a:t>+</a:t>
            </a:r>
            <a:r>
              <a:rPr lang="zh-CN" altLang="en-US" dirty="0" smtClean="0"/>
              <a:t>链表</a:t>
            </a:r>
            <a:endParaRPr lang="zh-CN" altLang="en-US" dirty="0"/>
          </a:p>
        </p:txBody>
      </p:sp>
      <p:pic>
        <p:nvPicPr>
          <p:cNvPr id="2050" name="Picture 2" descr="https://img-blog.csdn.net/201804070752306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82" y="909270"/>
            <a:ext cx="10420456" cy="623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45426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 xmlns:a16="http://schemas.microsoft.com/office/drawing/2014/main" id="{507807AF-B76F-46E4-B72F-1032A91DD7F2}"/>
              </a:ext>
            </a:extLst>
          </p:cNvPr>
          <p:cNvGrpSpPr/>
          <p:nvPr/>
        </p:nvGrpSpPr>
        <p:grpSpPr>
          <a:xfrm>
            <a:off x="1356613" y="1541984"/>
            <a:ext cx="10145526" cy="3433873"/>
            <a:chOff x="2339695" y="2713929"/>
            <a:chExt cx="18179999" cy="7568381"/>
          </a:xfrm>
        </p:grpSpPr>
        <p:sp>
          <p:nvSpPr>
            <p:cNvPr id="6" name="矩形 5">
              <a:extLst>
                <a:ext uri="{FF2B5EF4-FFF2-40B4-BE49-F238E27FC236}">
                  <a16:creationId xmlns="" xmlns:a16="http://schemas.microsoft.com/office/drawing/2014/main" id="{F7FD57A8-EBC2-4D34-9382-4700749070E5}"/>
                </a:ext>
              </a:extLst>
            </p:cNvPr>
            <p:cNvSpPr/>
            <p:nvPr/>
          </p:nvSpPr>
          <p:spPr>
            <a:xfrm>
              <a:off x="2339695" y="2713929"/>
              <a:ext cx="18179999" cy="7434118"/>
            </a:xfrm>
            <a:prstGeom prst="rect">
              <a:avLst/>
            </a:prstGeom>
            <a:solidFill>
              <a:schemeClr val="bg1"/>
            </a:solidFill>
            <a:ln>
              <a:solidFill>
                <a:schemeClr val="bg1"/>
              </a:solidFill>
            </a:ln>
            <a:effectLst>
              <a:outerShdw blurRad="762000" dist="50800" dir="5400000" sx="101000" sy="101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0">
              <a:extLst>
                <a:ext uri="{FF2B5EF4-FFF2-40B4-BE49-F238E27FC236}">
                  <a16:creationId xmlns="" xmlns:a16="http://schemas.microsoft.com/office/drawing/2014/main" id="{B93D995B-8464-41E5-80F3-05607ECF1D1F}"/>
                </a:ext>
              </a:extLst>
            </p:cNvPr>
            <p:cNvSpPr txBox="1"/>
            <p:nvPr/>
          </p:nvSpPr>
          <p:spPr>
            <a:xfrm>
              <a:off x="2812193" y="3415987"/>
              <a:ext cx="17707501" cy="6866323"/>
            </a:xfrm>
            <a:prstGeom prst="rect">
              <a:avLst/>
            </a:prstGeom>
            <a:ln w="12700">
              <a:miter lim="400000"/>
            </a:ln>
            <a:extLst>
              <a:ext uri="{C572A759-6A51-4108-AA02-DFA0A04FC94B}">
                <ma14:wrappingTextBoxFlag xmlns:ma14="http://schemas.microsoft.com/office/mac/drawingml/2011/main" xmlns="" val="1"/>
              </a:ext>
            </a:extLst>
          </p:spPr>
          <p:txBody>
            <a:bodyPr wrap="square" lIns="25514" rIns="25514">
              <a:spAutoFit/>
            </a:bodyPr>
            <a:lstStyle/>
            <a:p>
              <a:endParaRPr lang="en-US" altLang="zh-CN" sz="1786" dirty="0"/>
            </a:p>
            <a:p>
              <a:r>
                <a:rPr lang="zh-CN" altLang="en-US" sz="1786" dirty="0">
                  <a:solidFill>
                    <a:srgbClr val="FF0000"/>
                  </a:solidFill>
                </a:rPr>
                <a:t>原因</a:t>
              </a:r>
              <a:r>
                <a:rPr lang="en-US" altLang="zh-CN" sz="1786" dirty="0">
                  <a:solidFill>
                    <a:srgbClr val="FF0000"/>
                  </a:solidFill>
                </a:rPr>
                <a:t>: </a:t>
              </a:r>
              <a:r>
                <a:rPr lang="en-US" altLang="zh-CN" sz="1786" dirty="0"/>
                <a:t>App</a:t>
              </a:r>
              <a:r>
                <a:rPr lang="zh-CN" altLang="en-US" sz="1786" dirty="0"/>
                <a:t>升级时数据库非常容易失败，失败的原因有很多（</a:t>
              </a:r>
              <a:r>
                <a:rPr lang="en-US" altLang="zh-CN" sz="1786" dirty="0" err="1"/>
                <a:t>sql</a:t>
              </a:r>
              <a:r>
                <a:rPr lang="zh-CN" altLang="en-US" sz="1786" dirty="0"/>
                <a:t>语句写错，没有可写权限，环境问题）</a:t>
              </a:r>
              <a:endParaRPr lang="en-US" altLang="zh-CN" sz="1786" dirty="0"/>
            </a:p>
            <a:p>
              <a:endParaRPr lang="en-US" altLang="zh-CN" sz="1786" dirty="0"/>
            </a:p>
            <a:p>
              <a:r>
                <a:rPr lang="zh-CN" altLang="en-US" sz="1786" dirty="0"/>
                <a:t>我们必须对数据失败有解决方案。如对原有数据进行备份，然后回滚，不至于失败后 发生数据丢失</a:t>
              </a:r>
              <a:endParaRPr lang="en-US" altLang="zh-CN" sz="1786" dirty="0"/>
            </a:p>
            <a:p>
              <a:endParaRPr lang="en-US" altLang="zh-CN" sz="1786" dirty="0"/>
            </a:p>
            <a:p>
              <a:r>
                <a:rPr lang="zh-CN" altLang="en-US" sz="1786" dirty="0"/>
                <a:t>问题。</a:t>
              </a:r>
              <a:endParaRPr lang="en-US" altLang="zh-CN" sz="1786" dirty="0"/>
            </a:p>
            <a:p>
              <a:endParaRPr lang="en-US" altLang="zh-CN" sz="1786" dirty="0"/>
            </a:p>
            <a:p>
              <a:endParaRPr lang="zh-CN" altLang="en-US" sz="1786" dirty="0"/>
            </a:p>
            <a:p>
              <a:endParaRPr lang="zh-CN" altLang="en-US" sz="1786" dirty="0"/>
            </a:p>
            <a:p>
              <a:endParaRPr lang="en-US" altLang="zh-CN" sz="1786" dirty="0"/>
            </a:p>
            <a:p>
              <a:endParaRPr lang="zh-CN" altLang="en-US" sz="1786" dirty="0"/>
            </a:p>
          </p:txBody>
        </p:sp>
      </p:grpSp>
      <p:sp>
        <p:nvSpPr>
          <p:cNvPr id="9" name="标题 1">
            <a:extLst>
              <a:ext uri="{FF2B5EF4-FFF2-40B4-BE49-F238E27FC236}">
                <a16:creationId xmlns="" xmlns:a16="http://schemas.microsoft.com/office/drawing/2014/main" id="{7696DFAD-5D60-4A4E-9357-D1CC052F52E4}"/>
              </a:ext>
            </a:extLst>
          </p:cNvPr>
          <p:cNvSpPr>
            <a:spLocks noGrp="1"/>
          </p:cNvSpPr>
          <p:nvPr>
            <p:ph type="title"/>
          </p:nvPr>
        </p:nvSpPr>
        <p:spPr>
          <a:xfrm>
            <a:off x="402449" y="289633"/>
            <a:ext cx="12053898" cy="614405"/>
          </a:xfrm>
        </p:spPr>
        <p:txBody>
          <a:bodyPr/>
          <a:lstStyle/>
          <a:p>
            <a:r>
              <a:rPr lang="zh-CN" altLang="en-US" dirty="0" smtClean="0"/>
              <a:t>为什么会有散列</a:t>
            </a:r>
            <a:endParaRPr lang="zh-CN" altLang="en-US" dirty="0"/>
          </a:p>
        </p:txBody>
      </p:sp>
    </p:spTree>
    <p:extLst>
      <p:ext uri="{BB962C8B-B14F-4D97-AF65-F5344CB8AC3E}">
        <p14:creationId xmlns:p14="http://schemas.microsoft.com/office/powerpoint/2010/main" val="13987826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18.pptx"/>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622</Words>
  <Application>Microsoft Office PowerPoint</Application>
  <PresentationFormat>自定义</PresentationFormat>
  <Paragraphs>96</Paragraphs>
  <Slides>22</Slides>
  <Notes>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Source Han Sans CN Normal</vt:lpstr>
      <vt:lpstr>黑体</vt:lpstr>
      <vt:lpstr>思源黑体 CN Bold</vt:lpstr>
      <vt:lpstr>思源黑体 CN Medium</vt:lpstr>
      <vt:lpstr>思源黑体 CN Normal</vt:lpstr>
      <vt:lpstr>宋体</vt:lpstr>
      <vt:lpstr>微软雅黑</vt:lpstr>
      <vt:lpstr>Arial</vt:lpstr>
      <vt:lpstr>Calibri</vt:lpstr>
      <vt:lpstr>Calibri Light</vt:lpstr>
      <vt:lpstr>Times New Roman</vt:lpstr>
      <vt:lpstr>第一PPT，www.1ppt.com</vt:lpstr>
      <vt:lpstr>PowerPoint 演示文稿</vt:lpstr>
      <vt:lpstr>PowerPoint 演示文稿</vt:lpstr>
      <vt:lpstr>PowerPoint 演示文稿</vt:lpstr>
      <vt:lpstr>为什么要学HashMap</vt:lpstr>
      <vt:lpstr>如果是你来设计一个HashMap  你会怎么设计</vt:lpstr>
      <vt:lpstr>什么是Hash函数</vt:lpstr>
      <vt:lpstr>HashMap的数据结构</vt:lpstr>
      <vt:lpstr>HashMap数组+链表</vt:lpstr>
      <vt:lpstr>为什么会有散列</vt:lpstr>
      <vt:lpstr>为什么会有散列</vt:lpstr>
      <vt:lpstr>散列算法</vt:lpstr>
      <vt:lpstr>PowerPoint 演示文稿</vt:lpstr>
      <vt:lpstr>启动优化的瓶颈在哪里</vt:lpstr>
      <vt:lpstr>启动优化的瓶颈在哪里</vt:lpstr>
      <vt:lpstr>HashMap1.8原理(HashMap 在 JDK 1.8 中新增的数据结构 – 红黑树)</vt:lpstr>
      <vt:lpstr>红黑树算法</vt:lpstr>
      <vt:lpstr>红黑树查找算法</vt:lpstr>
      <vt:lpstr>红黑树插入算法</vt:lpstr>
      <vt:lpstr>红黑树插入算法</vt:lpstr>
      <vt:lpstr>红黑树插入算法</vt:lpstr>
      <vt:lpstr>PowerPoint 演示文稿</vt:lpstr>
      <vt:lpstr>谢谢观看</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四月你好</dc:title>
  <dc:creator/>
  <cp:keywords>www.1ppt.com</cp:keywords>
  <dc:description>www.1ppt.com</dc:description>
  <cp:lastModifiedBy/>
  <cp:revision>1</cp:revision>
  <dcterms:created xsi:type="dcterms:W3CDTF">2016-09-17T14:09:48Z</dcterms:created>
  <dcterms:modified xsi:type="dcterms:W3CDTF">2020-06-22T12:29:54Z</dcterms:modified>
</cp:coreProperties>
</file>