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34"/>
  </p:notesMasterIdLst>
  <p:handoutMasterIdLst>
    <p:handoutMasterId r:id="rId35"/>
  </p:handoutMasterIdLst>
  <p:sldIdLst>
    <p:sldId id="321" r:id="rId2"/>
    <p:sldId id="669" r:id="rId3"/>
    <p:sldId id="670" r:id="rId4"/>
    <p:sldId id="671" r:id="rId5"/>
    <p:sldId id="701" r:id="rId6"/>
    <p:sldId id="675" r:id="rId7"/>
    <p:sldId id="715" r:id="rId8"/>
    <p:sldId id="729" r:id="rId9"/>
    <p:sldId id="716" r:id="rId10"/>
    <p:sldId id="717" r:id="rId11"/>
    <p:sldId id="718" r:id="rId12"/>
    <p:sldId id="719" r:id="rId13"/>
    <p:sldId id="720" r:id="rId14"/>
    <p:sldId id="721" r:id="rId15"/>
    <p:sldId id="722" r:id="rId16"/>
    <p:sldId id="723" r:id="rId17"/>
    <p:sldId id="724" r:id="rId18"/>
    <p:sldId id="725" r:id="rId19"/>
    <p:sldId id="726" r:id="rId20"/>
    <p:sldId id="727" r:id="rId21"/>
    <p:sldId id="728" r:id="rId22"/>
    <p:sldId id="714" r:id="rId23"/>
    <p:sldId id="683" r:id="rId24"/>
    <p:sldId id="684" r:id="rId25"/>
    <p:sldId id="685" r:id="rId26"/>
    <p:sldId id="686" r:id="rId27"/>
    <p:sldId id="687" r:id="rId28"/>
    <p:sldId id="688" r:id="rId29"/>
    <p:sldId id="689" r:id="rId30"/>
    <p:sldId id="690" r:id="rId31"/>
    <p:sldId id="693" r:id="rId32"/>
    <p:sldId id="694" r:id="rId33"/>
  </p:sldIdLst>
  <p:sldSz cx="23039388" cy="1296035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8CA6741-D517-47A3-B4C6-5CB7F7DC5A2E}">
          <p14:sldIdLst>
            <p14:sldId id="321"/>
            <p14:sldId id="669"/>
            <p14:sldId id="670"/>
            <p14:sldId id="671"/>
            <p14:sldId id="701"/>
            <p14:sldId id="675"/>
            <p14:sldId id="715"/>
            <p14:sldId id="729"/>
            <p14:sldId id="716"/>
            <p14:sldId id="717"/>
            <p14:sldId id="718"/>
            <p14:sldId id="719"/>
            <p14:sldId id="720"/>
            <p14:sldId id="721"/>
            <p14:sldId id="722"/>
            <p14:sldId id="723"/>
            <p14:sldId id="724"/>
            <p14:sldId id="725"/>
            <p14:sldId id="726"/>
            <p14:sldId id="727"/>
            <p14:sldId id="728"/>
            <p14:sldId id="714"/>
            <p14:sldId id="683"/>
            <p14:sldId id="684"/>
            <p14:sldId id="685"/>
            <p14:sldId id="686"/>
            <p14:sldId id="687"/>
            <p14:sldId id="688"/>
            <p14:sldId id="689"/>
            <p14:sldId id="690"/>
            <p14:sldId id="693"/>
            <p14:sldId id="6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693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A896"/>
    <a:srgbClr val="4D4D4D"/>
    <a:srgbClr val="297FD5"/>
    <a:srgbClr val="7F8FA9"/>
    <a:srgbClr val="000000"/>
    <a:srgbClr val="1577BA"/>
    <a:srgbClr val="2B5259"/>
    <a:srgbClr val="090A3C"/>
    <a:srgbClr val="6F7378"/>
    <a:srgbClr val="0F10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41" autoAdjust="0"/>
    <p:restoredTop sz="95896" autoAdjust="0"/>
  </p:normalViewPr>
  <p:slideViewPr>
    <p:cSldViewPr>
      <p:cViewPr varScale="1">
        <p:scale>
          <a:sx n="44" d="100"/>
          <a:sy n="44" d="100"/>
        </p:scale>
        <p:origin x="182" y="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-802"/>
    </p:cViewPr>
  </p:sorterViewPr>
  <p:notesViewPr>
    <p:cSldViewPr>
      <p:cViewPr varScale="1">
        <p:scale>
          <a:sx n="87" d="100"/>
          <a:sy n="87" d="100"/>
        </p:scale>
        <p:origin x="3840" y="72"/>
      </p:cViewPr>
      <p:guideLst>
        <p:guide orient="horz" pos="2693"/>
        <p:guide pos="2160"/>
      </p:guideLst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9DAC0-913F-4CFB-852F-43CCF0357516}" type="datetimeFigureOut">
              <a:rPr lang="zh-CN" altLang="en-US" smtClean="0"/>
              <a:t>2020/6/8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91DBA-2A2E-4F32-BB14-713FAEE65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62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B019A-55AE-4BF7-B4D3-0D825A3F122A}" type="datetimeFigureOut">
              <a:rPr lang="zh-CN" altLang="en-US" smtClean="0"/>
              <a:t>2020/6/8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846743-8D4B-4DFC-A9C0-210E1C1A60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37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、 开场白</a:t>
            </a:r>
          </a:p>
        </p:txBody>
      </p:sp>
    </p:spTree>
    <p:extLst>
      <p:ext uri="{BB962C8B-B14F-4D97-AF65-F5344CB8AC3E}">
        <p14:creationId xmlns:p14="http://schemas.microsoft.com/office/powerpoint/2010/main" val="7872267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9351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37693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78895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1808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0733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3741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3518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4559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8873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683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3922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9142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1312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2528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068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161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4</a:t>
            </a:r>
            <a:r>
              <a:rPr lang="zh-CN" altLang="en-US"/>
              <a:t>、 课程目标</a:t>
            </a:r>
          </a:p>
        </p:txBody>
      </p:sp>
    </p:spTree>
    <p:extLst>
      <p:ext uri="{BB962C8B-B14F-4D97-AF65-F5344CB8AC3E}">
        <p14:creationId xmlns:p14="http://schemas.microsoft.com/office/powerpoint/2010/main" val="6624892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1516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1975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870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49282E3-8B8D-4B1F-84B1-46FA92F431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79924" y="2121058"/>
            <a:ext cx="17279541" cy="4512122"/>
          </a:xfrm>
        </p:spPr>
        <p:txBody>
          <a:bodyPr anchor="b"/>
          <a:lstStyle>
            <a:lvl1pPr algn="ctr">
              <a:defRPr sz="11338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8D8608C2-ED2A-4C6A-AB89-F46CC8C997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79924" y="6807185"/>
            <a:ext cx="17279541" cy="3129084"/>
          </a:xfrm>
        </p:spPr>
        <p:txBody>
          <a:bodyPr/>
          <a:lstStyle>
            <a:lvl1pPr marL="0" indent="0" algn="ctr">
              <a:buNone/>
              <a:defRPr sz="4535"/>
            </a:lvl1pPr>
            <a:lvl2pPr marL="863971" indent="0" algn="ctr">
              <a:buNone/>
              <a:defRPr sz="3779"/>
            </a:lvl2pPr>
            <a:lvl3pPr marL="1727942" indent="0" algn="ctr">
              <a:buNone/>
              <a:defRPr sz="3401"/>
            </a:lvl3pPr>
            <a:lvl4pPr marL="2591913" indent="0" algn="ctr">
              <a:buNone/>
              <a:defRPr sz="3024"/>
            </a:lvl4pPr>
            <a:lvl5pPr marL="3455883" indent="0" algn="ctr">
              <a:buNone/>
              <a:defRPr sz="3024"/>
            </a:lvl5pPr>
            <a:lvl6pPr marL="4319854" indent="0" algn="ctr">
              <a:buNone/>
              <a:defRPr sz="3024"/>
            </a:lvl6pPr>
            <a:lvl7pPr marL="5183825" indent="0" algn="ctr">
              <a:buNone/>
              <a:defRPr sz="3024"/>
            </a:lvl7pPr>
            <a:lvl8pPr marL="6047796" indent="0" algn="ctr">
              <a:buNone/>
              <a:defRPr sz="3024"/>
            </a:lvl8pPr>
            <a:lvl9pPr marL="6911767" indent="0" algn="ctr">
              <a:buNone/>
              <a:defRPr sz="3024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91B1BE7-D128-4C61-B201-3867EF753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3376C00-A104-44DC-9EB5-3DCD8170C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EFECE43-707A-439E-A27B-426A9A608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767552"/>
      </p:ext>
    </p:extLst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826C720-706C-4EBD-A492-E3A7844D9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C86093E-9668-4FF4-8E5F-172B604EF2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9CA1FC3-9C94-4F50-A644-E0FFD7AF6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F256C60-BD93-4EBE-A077-8B1204013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44FF5A8-525D-428B-9A46-34F5DA935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693782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5C3DA0C8-80A6-408C-9302-8C70D7B1C0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6487562" y="690018"/>
            <a:ext cx="4967868" cy="109832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02EDC558-6C06-4A6E-A7A9-955BE0470F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583958" y="690018"/>
            <a:ext cx="14615612" cy="1098329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6D4AB11-9001-493C-AE64-B98D46ED22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4E83C42-6CAC-4E87-B5F3-3EB403F7B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90B83C1-2E73-4B31-9F61-4616310B1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425917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3815185" y="12067752"/>
            <a:ext cx="8895440" cy="806509"/>
            <a:chOff x="13815185" y="12067752"/>
            <a:chExt cx="8895440" cy="806509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9BA6A0B2-7212-4940-B20B-F4D59FD12162}"/>
                </a:ext>
              </a:extLst>
            </p:cNvPr>
            <p:cNvGrpSpPr/>
            <p:nvPr userDrawn="1"/>
          </p:nvGrpSpPr>
          <p:grpSpPr>
            <a:xfrm>
              <a:off x="14759692" y="12228510"/>
              <a:ext cx="7950933" cy="475658"/>
              <a:chOff x="15969848" y="12230840"/>
              <a:chExt cx="6480820" cy="475658"/>
            </a:xfrm>
          </p:grpSpPr>
          <p:sp>
            <p:nvSpPr>
              <p:cNvPr id="6" name="文本框 5">
                <a:extLst>
                  <a:ext uri="{FF2B5EF4-FFF2-40B4-BE49-F238E27FC236}">
                    <a16:creationId xmlns="" xmlns:a16="http://schemas.microsoft.com/office/drawing/2014/main" id="{C1BD0C29-A1CB-432B-BD72-BD1C560C6B22}"/>
                  </a:ext>
                </a:extLst>
              </p:cNvPr>
              <p:cNvSpPr txBox="1"/>
              <p:nvPr userDrawn="1"/>
            </p:nvSpPr>
            <p:spPr>
              <a:xfrm>
                <a:off x="15969848" y="12244833"/>
                <a:ext cx="341725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| </a:t>
                </a:r>
                <a:r>
                  <a:rPr lang="en-US" altLang="zh-CN" sz="2400" b="1" dirty="0" smtClean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android</a:t>
                </a:r>
                <a:r>
                  <a:rPr lang="zh-CN" altLang="en-US" sz="2400" b="1" dirty="0" smtClean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移动互联网高级开发</a:t>
                </a:r>
                <a:endParaRPr lang="en-US" sz="2400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="" xmlns:a16="http://schemas.microsoft.com/office/drawing/2014/main" id="{AA59E0D3-D086-4C73-A629-108E4B253682}"/>
                  </a:ext>
                </a:extLst>
              </p:cNvPr>
              <p:cNvSpPr txBox="1"/>
              <p:nvPr userDrawn="1"/>
            </p:nvSpPr>
            <p:spPr>
              <a:xfrm>
                <a:off x="19264890" y="12230840"/>
                <a:ext cx="318577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| </a:t>
                </a:r>
                <a:r>
                  <a:rPr lang="zh-CN" altLang="en-US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官方</a:t>
                </a:r>
                <a:r>
                  <a:rPr lang="zh-CN" altLang="en-US" sz="2400" b="1" dirty="0" smtClean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客服</a:t>
                </a:r>
                <a:r>
                  <a:rPr lang="en-US" altLang="zh-CN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QQ</a:t>
                </a:r>
                <a:r>
                  <a:rPr lang="zh-CN" altLang="en-US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：</a:t>
                </a:r>
                <a:r>
                  <a:rPr lang="en-US" altLang="zh-CN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 </a:t>
                </a:r>
                <a:r>
                  <a:rPr lang="en-US" altLang="zh-CN" sz="2400" b="1" dirty="0" smtClean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1979846055</a:t>
                </a:r>
                <a:endParaRPr lang="en-US" sz="2400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15185" y="12067752"/>
              <a:ext cx="806509" cy="8065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510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3"/>
          </a:p>
        </p:txBody>
      </p:sp>
      <p:sp>
        <p:nvSpPr>
          <p:cNvPr id="2" name="矩形 1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3"/>
          </a:p>
        </p:txBody>
      </p:sp>
      <p:sp>
        <p:nvSpPr>
          <p:cNvPr id="11" name="标题占位符 1">
            <a:extLst>
              <a:ext uri="{FF2B5EF4-FFF2-40B4-BE49-F238E27FC236}">
                <a16:creationId xmlns="" xmlns:a16="http://schemas.microsoft.com/office/drawing/2014/main" id="{EA6C54D6-C8C8-4305-995F-2B10D81B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08" y="519000"/>
            <a:ext cx="21599654" cy="11009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600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13815185" y="12067752"/>
            <a:ext cx="8895440" cy="806509"/>
            <a:chOff x="13815185" y="12067752"/>
            <a:chExt cx="8895440" cy="806509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9BA6A0B2-7212-4940-B20B-F4D59FD12162}"/>
                </a:ext>
              </a:extLst>
            </p:cNvPr>
            <p:cNvGrpSpPr/>
            <p:nvPr userDrawn="1"/>
          </p:nvGrpSpPr>
          <p:grpSpPr>
            <a:xfrm>
              <a:off x="14759692" y="12228510"/>
              <a:ext cx="7950933" cy="475658"/>
              <a:chOff x="15969848" y="12230840"/>
              <a:chExt cx="6480820" cy="475658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="" xmlns:a16="http://schemas.microsoft.com/office/drawing/2014/main" id="{C1BD0C29-A1CB-432B-BD72-BD1C560C6B22}"/>
                  </a:ext>
                </a:extLst>
              </p:cNvPr>
              <p:cNvSpPr txBox="1"/>
              <p:nvPr userDrawn="1"/>
            </p:nvSpPr>
            <p:spPr>
              <a:xfrm>
                <a:off x="15969848" y="12244833"/>
                <a:ext cx="341725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| </a:t>
                </a:r>
                <a:r>
                  <a:rPr lang="en-US" altLang="zh-CN" sz="2400" b="1" dirty="0" smtClean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android</a:t>
                </a:r>
                <a:r>
                  <a:rPr lang="zh-CN" altLang="en-US" sz="2400" b="1" dirty="0" smtClean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移动互联网高级开发</a:t>
                </a:r>
                <a:endParaRPr lang="en-US" sz="2400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="" xmlns:a16="http://schemas.microsoft.com/office/drawing/2014/main" id="{AA59E0D3-D086-4C73-A629-108E4B253682}"/>
                  </a:ext>
                </a:extLst>
              </p:cNvPr>
              <p:cNvSpPr txBox="1"/>
              <p:nvPr userDrawn="1"/>
            </p:nvSpPr>
            <p:spPr>
              <a:xfrm>
                <a:off x="19264890" y="12230840"/>
                <a:ext cx="318577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| </a:t>
                </a:r>
                <a:r>
                  <a:rPr lang="zh-CN" altLang="en-US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官方</a:t>
                </a:r>
                <a:r>
                  <a:rPr lang="zh-CN" altLang="en-US" sz="2400" b="1" dirty="0" smtClean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客服</a:t>
                </a:r>
                <a:r>
                  <a:rPr lang="en-US" altLang="zh-CN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QQ</a:t>
                </a:r>
                <a:r>
                  <a:rPr lang="zh-CN" altLang="en-US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：</a:t>
                </a:r>
                <a:r>
                  <a:rPr lang="en-US" altLang="zh-CN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 </a:t>
                </a:r>
                <a:r>
                  <a:rPr lang="en-US" altLang="zh-CN" sz="2400" b="1" dirty="0" smtClean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1979846055</a:t>
                </a:r>
                <a:endParaRPr lang="en-US" sz="2400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15185" y="12067752"/>
              <a:ext cx="806509" cy="8065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339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33483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33904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68287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15022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39625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427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B5593B8-22E2-46F9-91A6-F313B2034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5554BED-F445-4F0E-9891-BC3CE9C04D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AA24DFD-E769-4DCE-BA8F-B26DA0982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15AD33A-AD5E-4623-B0D2-824106B43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4B2FBED-DC87-44FE-B2C7-60CFDB3E5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705722"/>
      </p:ext>
    </p:extLst>
  </p:cSld>
  <p:clrMapOvr>
    <a:masterClrMapping/>
  </p:clrMapOvr>
  <p:hf sldNum="0"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41791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747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85317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02116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85316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47824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80339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3314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/>
          </a:p>
        </p:txBody>
      </p:sp>
      <p:sp>
        <p:nvSpPr>
          <p:cNvPr id="2" name="矩形 1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/>
          </a:p>
        </p:txBody>
      </p:sp>
      <p:sp>
        <p:nvSpPr>
          <p:cNvPr id="11" name="标题占位符 1"/>
          <p:cNvSpPr>
            <a:spLocks noGrp="1"/>
          </p:cNvSpPr>
          <p:nvPr>
            <p:ph type="title" hasCustomPrompt="1"/>
          </p:nvPr>
        </p:nvSpPr>
        <p:spPr>
          <a:xfrm>
            <a:off x="719908" y="519000"/>
            <a:ext cx="21599654" cy="11009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单击此处编辑标题样式</a:t>
            </a:r>
          </a:p>
        </p:txBody>
      </p:sp>
      <p:sp>
        <p:nvSpPr>
          <p:cNvPr id="6" name="文本占位符 10"/>
          <p:cNvSpPr>
            <a:spLocks noGrp="1"/>
          </p:cNvSpPr>
          <p:nvPr>
            <p:ph type="body" sz="quarter" idx="12" hasCustomPrompt="1"/>
          </p:nvPr>
        </p:nvSpPr>
        <p:spPr>
          <a:xfrm>
            <a:off x="1695662" y="2232004"/>
            <a:ext cx="19648063" cy="9828172"/>
          </a:xfrm>
          <a:prstGeom prst="rect">
            <a:avLst/>
          </a:prstGeom>
        </p:spPr>
        <p:txBody>
          <a:bodyPr/>
          <a:lstStyle>
            <a:lvl1pPr marL="863600" indent="-863600">
              <a:buClr>
                <a:srgbClr val="1577BA"/>
              </a:buClr>
              <a:buFont typeface="Arial" panose="020B0604020202020204" pitchFamily="34" charset="0"/>
              <a:buChar char="•"/>
              <a:defRPr lang="zh-CN" altLang="en-US" sz="6400" b="0" kern="1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defRPr>
            </a:lvl1pPr>
            <a:lvl2pPr>
              <a:defRPr sz="4800"/>
            </a:lvl2pPr>
          </a:lstStyle>
          <a:p>
            <a:pPr marL="863600" lvl="0" indent="-86360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编辑文本样式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42272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6ACD073-5CB6-421F-90FF-73B57945A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1958" y="3231089"/>
            <a:ext cx="19871472" cy="5391145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266875B-E1A3-4C2A-BE3C-AADFC7AD74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71958" y="8673236"/>
            <a:ext cx="19871472" cy="2835076"/>
          </a:xfrm>
        </p:spPr>
        <p:txBody>
          <a:bodyPr/>
          <a:lstStyle>
            <a:lvl1pPr marL="0" indent="0">
              <a:buNone/>
              <a:defRPr sz="4535">
                <a:solidFill>
                  <a:schemeClr val="tx1">
                    <a:tint val="75000"/>
                  </a:schemeClr>
                </a:solidFill>
              </a:defRPr>
            </a:lvl1pPr>
            <a:lvl2pPr marL="863971" indent="0">
              <a:buNone/>
              <a:defRPr sz="3779">
                <a:solidFill>
                  <a:schemeClr val="tx1">
                    <a:tint val="75000"/>
                  </a:schemeClr>
                </a:solidFill>
              </a:defRPr>
            </a:lvl2pPr>
            <a:lvl3pPr marL="1727942" indent="0">
              <a:buNone/>
              <a:defRPr sz="3401">
                <a:solidFill>
                  <a:schemeClr val="tx1">
                    <a:tint val="75000"/>
                  </a:schemeClr>
                </a:solidFill>
              </a:defRPr>
            </a:lvl3pPr>
            <a:lvl4pPr marL="2591913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4pPr>
            <a:lvl5pPr marL="3455883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5pPr>
            <a:lvl6pPr marL="4319854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6pPr>
            <a:lvl7pPr marL="5183825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7pPr>
            <a:lvl8pPr marL="6047796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8pPr>
            <a:lvl9pPr marL="6911767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0DDD003-20AD-47C5-B54D-1C682F1F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64A3E55-3CD2-42CD-A501-15AC6AA37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0722275-D3FC-4596-9770-D08573D68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570436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1698859-49B0-4B7F-869E-032F79FBA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577CB95-0C20-4B37-9414-CFB3785954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83958" y="3450093"/>
            <a:ext cx="9791740" cy="822322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68682EB9-268D-4B57-BD9A-3D61C88ECE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663690" y="3450093"/>
            <a:ext cx="9791740" cy="822322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1ACC0AAD-2071-4B38-AA7D-1FBE7E149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E74A773-31D7-4D75-A372-1C064CD94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4CBEE25-D204-4471-9438-961B0B57C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571392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EE5502C-3B0C-4B02-A414-81DF1905A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959" y="690019"/>
            <a:ext cx="19871472" cy="250506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DF04704-7C32-4246-AC18-8CDD9BF6DF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86960" y="3177087"/>
            <a:ext cx="9746740" cy="1557041"/>
          </a:xfrm>
        </p:spPr>
        <p:txBody>
          <a:bodyPr anchor="b"/>
          <a:lstStyle>
            <a:lvl1pPr marL="0" indent="0">
              <a:buNone/>
              <a:defRPr sz="4535" b="1"/>
            </a:lvl1pPr>
            <a:lvl2pPr marL="863971" indent="0">
              <a:buNone/>
              <a:defRPr sz="3779" b="1"/>
            </a:lvl2pPr>
            <a:lvl3pPr marL="1727942" indent="0">
              <a:buNone/>
              <a:defRPr sz="3401" b="1"/>
            </a:lvl3pPr>
            <a:lvl4pPr marL="2591913" indent="0">
              <a:buNone/>
              <a:defRPr sz="3024" b="1"/>
            </a:lvl4pPr>
            <a:lvl5pPr marL="3455883" indent="0">
              <a:buNone/>
              <a:defRPr sz="3024" b="1"/>
            </a:lvl5pPr>
            <a:lvl6pPr marL="4319854" indent="0">
              <a:buNone/>
              <a:defRPr sz="3024" b="1"/>
            </a:lvl6pPr>
            <a:lvl7pPr marL="5183825" indent="0">
              <a:buNone/>
              <a:defRPr sz="3024" b="1"/>
            </a:lvl7pPr>
            <a:lvl8pPr marL="6047796" indent="0">
              <a:buNone/>
              <a:defRPr sz="3024" b="1"/>
            </a:lvl8pPr>
            <a:lvl9pPr marL="6911767" indent="0">
              <a:buNone/>
              <a:defRPr sz="3024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1BB3DEA-BFC9-4231-BFBE-80499F2466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86960" y="4734128"/>
            <a:ext cx="9746740" cy="696318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C4E6BD28-5582-43AE-AB67-34F9DFDF88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663690" y="3177087"/>
            <a:ext cx="9794741" cy="1557041"/>
          </a:xfrm>
        </p:spPr>
        <p:txBody>
          <a:bodyPr anchor="b"/>
          <a:lstStyle>
            <a:lvl1pPr marL="0" indent="0">
              <a:buNone/>
              <a:defRPr sz="4535" b="1"/>
            </a:lvl1pPr>
            <a:lvl2pPr marL="863971" indent="0">
              <a:buNone/>
              <a:defRPr sz="3779" b="1"/>
            </a:lvl2pPr>
            <a:lvl3pPr marL="1727942" indent="0">
              <a:buNone/>
              <a:defRPr sz="3401" b="1"/>
            </a:lvl3pPr>
            <a:lvl4pPr marL="2591913" indent="0">
              <a:buNone/>
              <a:defRPr sz="3024" b="1"/>
            </a:lvl4pPr>
            <a:lvl5pPr marL="3455883" indent="0">
              <a:buNone/>
              <a:defRPr sz="3024" b="1"/>
            </a:lvl5pPr>
            <a:lvl6pPr marL="4319854" indent="0">
              <a:buNone/>
              <a:defRPr sz="3024" b="1"/>
            </a:lvl6pPr>
            <a:lvl7pPr marL="5183825" indent="0">
              <a:buNone/>
              <a:defRPr sz="3024" b="1"/>
            </a:lvl7pPr>
            <a:lvl8pPr marL="6047796" indent="0">
              <a:buNone/>
              <a:defRPr sz="3024" b="1"/>
            </a:lvl8pPr>
            <a:lvl9pPr marL="6911767" indent="0">
              <a:buNone/>
              <a:defRPr sz="3024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2B281AAB-BCF6-4291-8D7E-269AFF698E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1663690" y="4734128"/>
            <a:ext cx="9794741" cy="696318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EFC1F4C6-ACD2-431A-BEA9-029F7D547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C5CC6F6B-08B8-4D46-B033-7C43DF4D4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3B5ED0D3-8140-474A-947D-5BC47A342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527947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E74FC1-9D17-4335-8A63-F3D799BF5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8ED7DFC0-A498-48BE-9043-E9B9DB5CA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CAC06C-48CB-4A7B-9023-AB77F499C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68FCC90-490C-4729-8D6A-72FE62CD3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40B7B46-19A4-418B-868F-CF0AE3E3B52D}"/>
              </a:ext>
            </a:extLst>
          </p:cNvPr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3"/>
          </a:p>
        </p:txBody>
      </p:sp>
    </p:spTree>
    <p:extLst>
      <p:ext uri="{BB962C8B-B14F-4D97-AF65-F5344CB8AC3E}">
        <p14:creationId xmlns:p14="http://schemas.microsoft.com/office/powerpoint/2010/main" val="3235285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CCCE6601-4BCE-4FD4-96B8-F48FD1753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B55EDDF-5AC2-43CC-B9FE-7C3027548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9B0BA2A-93D5-4242-BABF-F51590BE0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84814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4BDD72A-7666-49A9-A019-DCEECA876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960" y="864023"/>
            <a:ext cx="7430802" cy="3024082"/>
          </a:xfrm>
        </p:spPr>
        <p:txBody>
          <a:bodyPr anchor="b"/>
          <a:lstStyle>
            <a:lvl1pPr>
              <a:defRPr sz="6047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49F0111-5005-41FE-977E-174BF4C9B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94741" y="1866051"/>
            <a:ext cx="11663690" cy="9210249"/>
          </a:xfrm>
        </p:spPr>
        <p:txBody>
          <a:bodyPr/>
          <a:lstStyle>
            <a:lvl1pPr>
              <a:defRPr sz="6047"/>
            </a:lvl1pPr>
            <a:lvl2pPr>
              <a:defRPr sz="5291"/>
            </a:lvl2pPr>
            <a:lvl3pPr>
              <a:defRPr sz="4535"/>
            </a:lvl3pPr>
            <a:lvl4pPr>
              <a:defRPr sz="3779"/>
            </a:lvl4pPr>
            <a:lvl5pPr>
              <a:defRPr sz="3779"/>
            </a:lvl5pPr>
            <a:lvl6pPr>
              <a:defRPr sz="3779"/>
            </a:lvl6pPr>
            <a:lvl7pPr>
              <a:defRPr sz="3779"/>
            </a:lvl7pPr>
            <a:lvl8pPr>
              <a:defRPr sz="3779"/>
            </a:lvl8pPr>
            <a:lvl9pPr>
              <a:defRPr sz="3779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1D415857-2CA1-4655-8977-C2302B7DAF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86960" y="3888105"/>
            <a:ext cx="7430802" cy="7203195"/>
          </a:xfrm>
        </p:spPr>
        <p:txBody>
          <a:bodyPr/>
          <a:lstStyle>
            <a:lvl1pPr marL="0" indent="0">
              <a:buNone/>
              <a:defRPr sz="3024"/>
            </a:lvl1pPr>
            <a:lvl2pPr marL="863971" indent="0">
              <a:buNone/>
              <a:defRPr sz="2646"/>
            </a:lvl2pPr>
            <a:lvl3pPr marL="1727942" indent="0">
              <a:buNone/>
              <a:defRPr sz="2268"/>
            </a:lvl3pPr>
            <a:lvl4pPr marL="2591913" indent="0">
              <a:buNone/>
              <a:defRPr sz="1890"/>
            </a:lvl4pPr>
            <a:lvl5pPr marL="3455883" indent="0">
              <a:buNone/>
              <a:defRPr sz="1890"/>
            </a:lvl5pPr>
            <a:lvl6pPr marL="4319854" indent="0">
              <a:buNone/>
              <a:defRPr sz="1890"/>
            </a:lvl6pPr>
            <a:lvl7pPr marL="5183825" indent="0">
              <a:buNone/>
              <a:defRPr sz="1890"/>
            </a:lvl7pPr>
            <a:lvl8pPr marL="6047796" indent="0">
              <a:buNone/>
              <a:defRPr sz="1890"/>
            </a:lvl8pPr>
            <a:lvl9pPr marL="6911767" indent="0">
              <a:buNone/>
              <a:defRPr sz="189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2EF10C8-2A42-4A49-AA6D-7227F4C1E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B60FFEB-B3FB-4500-A47E-89686716E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B3CB5BE-70CA-4DFA-87B4-6848EB2A9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704684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35D32AE-5CD1-4370-B86F-075669EA4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960" y="864023"/>
            <a:ext cx="7430802" cy="3024082"/>
          </a:xfrm>
        </p:spPr>
        <p:txBody>
          <a:bodyPr anchor="b"/>
          <a:lstStyle>
            <a:lvl1pPr>
              <a:defRPr sz="6047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D65391CF-B324-4F3C-B0BE-265226F4CB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794741" y="1866051"/>
            <a:ext cx="11663690" cy="9210249"/>
          </a:xfrm>
        </p:spPr>
        <p:txBody>
          <a:bodyPr/>
          <a:lstStyle>
            <a:lvl1pPr marL="0" indent="0">
              <a:buNone/>
              <a:defRPr sz="6047"/>
            </a:lvl1pPr>
            <a:lvl2pPr marL="863971" indent="0">
              <a:buNone/>
              <a:defRPr sz="5291"/>
            </a:lvl2pPr>
            <a:lvl3pPr marL="1727942" indent="0">
              <a:buNone/>
              <a:defRPr sz="4535"/>
            </a:lvl3pPr>
            <a:lvl4pPr marL="2591913" indent="0">
              <a:buNone/>
              <a:defRPr sz="3779"/>
            </a:lvl4pPr>
            <a:lvl5pPr marL="3455883" indent="0">
              <a:buNone/>
              <a:defRPr sz="3779"/>
            </a:lvl5pPr>
            <a:lvl6pPr marL="4319854" indent="0">
              <a:buNone/>
              <a:defRPr sz="3779"/>
            </a:lvl6pPr>
            <a:lvl7pPr marL="5183825" indent="0">
              <a:buNone/>
              <a:defRPr sz="3779"/>
            </a:lvl7pPr>
            <a:lvl8pPr marL="6047796" indent="0">
              <a:buNone/>
              <a:defRPr sz="3779"/>
            </a:lvl8pPr>
            <a:lvl9pPr marL="6911767" indent="0">
              <a:buNone/>
              <a:defRPr sz="3779"/>
            </a:lvl9pPr>
          </a:lstStyle>
          <a:p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6A6D082-052D-40EE-B78C-68C0C43570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86960" y="3888105"/>
            <a:ext cx="7430802" cy="7203195"/>
          </a:xfrm>
        </p:spPr>
        <p:txBody>
          <a:bodyPr/>
          <a:lstStyle>
            <a:lvl1pPr marL="0" indent="0">
              <a:buNone/>
              <a:defRPr sz="3024"/>
            </a:lvl1pPr>
            <a:lvl2pPr marL="863971" indent="0">
              <a:buNone/>
              <a:defRPr sz="2646"/>
            </a:lvl2pPr>
            <a:lvl3pPr marL="1727942" indent="0">
              <a:buNone/>
              <a:defRPr sz="2268"/>
            </a:lvl3pPr>
            <a:lvl4pPr marL="2591913" indent="0">
              <a:buNone/>
              <a:defRPr sz="1890"/>
            </a:lvl4pPr>
            <a:lvl5pPr marL="3455883" indent="0">
              <a:buNone/>
              <a:defRPr sz="1890"/>
            </a:lvl5pPr>
            <a:lvl6pPr marL="4319854" indent="0">
              <a:buNone/>
              <a:defRPr sz="1890"/>
            </a:lvl6pPr>
            <a:lvl7pPr marL="5183825" indent="0">
              <a:buNone/>
              <a:defRPr sz="1890"/>
            </a:lvl7pPr>
            <a:lvl8pPr marL="6047796" indent="0">
              <a:buNone/>
              <a:defRPr sz="1890"/>
            </a:lvl8pPr>
            <a:lvl9pPr marL="6911767" indent="0">
              <a:buNone/>
              <a:defRPr sz="189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B13C8BF-75CB-4319-ACE4-7D77AD299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B63A3AF-9AFF-4D55-8C2B-32FB8FDE6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77B6167-A360-4368-BEA0-23F5DDA01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534623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BC0F57BF-37FB-4CB6-903B-464CA7EB6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958" y="690019"/>
            <a:ext cx="19871472" cy="25050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431A91A-5BFA-4DF1-8581-DC86148A1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83958" y="3450093"/>
            <a:ext cx="19871472" cy="8223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894281D-B287-407A-9369-7378652F3F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83958" y="12012325"/>
            <a:ext cx="5183862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717A8E9-48DA-4B1F-8856-7C50D36813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631798" y="12012325"/>
            <a:ext cx="7775793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313D997-5809-42E4-9558-8E9B47FB5E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71568" y="12012325"/>
            <a:ext cx="5183862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102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67" r:id="rId14"/>
    <p:sldLayoutId id="2147483668" r:id="rId15"/>
    <p:sldLayoutId id="2147483669" r:id="rId16"/>
    <p:sldLayoutId id="2147483670" r:id="rId17"/>
    <p:sldLayoutId id="2147483672" r:id="rId18"/>
    <p:sldLayoutId id="2147483673" r:id="rId19"/>
    <p:sldLayoutId id="2147483674" r:id="rId20"/>
    <p:sldLayoutId id="2147483675" r:id="rId21"/>
    <p:sldLayoutId id="2147483676" r:id="rId22"/>
    <p:sldLayoutId id="2147483677" r:id="rId23"/>
    <p:sldLayoutId id="2147483678" r:id="rId24"/>
    <p:sldLayoutId id="2147483679" r:id="rId25"/>
    <p:sldLayoutId id="2147483680" r:id="rId26"/>
    <p:sldLayoutId id="2147483681" r:id="rId27"/>
    <p:sldLayoutId id="2147483682" r:id="rId28"/>
  </p:sldLayoutIdLst>
  <p:hf sldNum="0" hdr="0" dt="0"/>
  <p:txStyles>
    <p:titleStyle>
      <a:lvl1pPr algn="l" defTabSz="1727942" rtl="0" eaLnBrk="1" latinLnBrk="0" hangingPunct="1">
        <a:lnSpc>
          <a:spcPct val="90000"/>
        </a:lnSpc>
        <a:spcBef>
          <a:spcPct val="0"/>
        </a:spcBef>
        <a:buNone/>
        <a:defRPr sz="831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1985" indent="-431985" algn="l" defTabSz="1727942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5291" kern="1200">
          <a:solidFill>
            <a:schemeClr val="tx1"/>
          </a:solidFill>
          <a:latin typeface="+mn-lt"/>
          <a:ea typeface="+mn-ea"/>
          <a:cs typeface="+mn-cs"/>
        </a:defRPr>
      </a:lvl1pPr>
      <a:lvl2pPr marL="1295956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4535" kern="1200">
          <a:solidFill>
            <a:schemeClr val="tx1"/>
          </a:solidFill>
          <a:latin typeface="+mn-lt"/>
          <a:ea typeface="+mn-ea"/>
          <a:cs typeface="+mn-cs"/>
        </a:defRPr>
      </a:lvl2pPr>
      <a:lvl3pPr marL="2159927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779" kern="1200">
          <a:solidFill>
            <a:schemeClr val="tx1"/>
          </a:solidFill>
          <a:latin typeface="+mn-lt"/>
          <a:ea typeface="+mn-ea"/>
          <a:cs typeface="+mn-cs"/>
        </a:defRPr>
      </a:lvl3pPr>
      <a:lvl4pPr marL="3023898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4pPr>
      <a:lvl5pPr marL="3887869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5pPr>
      <a:lvl6pPr marL="4751840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6pPr>
      <a:lvl7pPr marL="5615810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7pPr>
      <a:lvl8pPr marL="6479781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8pPr>
      <a:lvl9pPr marL="7343752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1pPr>
      <a:lvl2pPr marL="863971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2pPr>
      <a:lvl3pPr marL="1727942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3pPr>
      <a:lvl4pPr marL="2591913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4pPr>
      <a:lvl5pPr marL="3455883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5pPr>
      <a:lvl6pPr marL="4319854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6pPr>
      <a:lvl7pPr marL="5183825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7pPr>
      <a:lvl8pPr marL="6047796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8pPr>
      <a:lvl9pPr marL="6911767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9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media1.mp3"/><Relationship Id="rId7" Type="http://schemas.openxmlformats.org/officeDocument/2006/relationships/image" Target="../media/image20.png"/><Relationship Id="rId2" Type="http://schemas.microsoft.com/office/2007/relationships/media" Target="../media/media1.mp3"/><Relationship Id="rId1" Type="http://schemas.openxmlformats.org/officeDocument/2006/relationships/tags" Target="../tags/tag10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media1.mp3"/><Relationship Id="rId7" Type="http://schemas.openxmlformats.org/officeDocument/2006/relationships/image" Target="../media/image23.png"/><Relationship Id="rId2" Type="http://schemas.microsoft.com/office/2007/relationships/media" Target="../media/media1.mp3"/><Relationship Id="rId1" Type="http://schemas.openxmlformats.org/officeDocument/2006/relationships/tags" Target="../tags/tag11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1.xml"/><Relationship Id="rId9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../media/media1.mp3"/><Relationship Id="rId7" Type="http://schemas.openxmlformats.org/officeDocument/2006/relationships/image" Target="../media/image26.png"/><Relationship Id="rId2" Type="http://schemas.microsoft.com/office/2007/relationships/media" Target="../media/media1.mp3"/><Relationship Id="rId1" Type="http://schemas.openxmlformats.org/officeDocument/2006/relationships/tags" Target="../tags/tag12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audio" Target="../media/media1.mp3"/><Relationship Id="rId7" Type="http://schemas.openxmlformats.org/officeDocument/2006/relationships/image" Target="../media/image28.png"/><Relationship Id="rId2" Type="http://schemas.microsoft.com/office/2007/relationships/media" Target="../media/media1.mp3"/><Relationship Id="rId1" Type="http://schemas.openxmlformats.org/officeDocument/2006/relationships/tags" Target="../tags/tag13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7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6.xml"/><Relationship Id="rId4" Type="http://schemas.openxmlformats.org/officeDocument/2006/relationships/audio" Target="../media/media1.mp3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过程 15"/>
          <p:cNvSpPr/>
          <p:nvPr/>
        </p:nvSpPr>
        <p:spPr>
          <a:xfrm>
            <a:off x="0" y="10260439"/>
            <a:ext cx="23039469" cy="2699911"/>
          </a:xfrm>
          <a:prstGeom prst="flowChartProcess">
            <a:avLst/>
          </a:prstGeom>
          <a:solidFill>
            <a:srgbClr val="87A8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3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97D501F0-FA97-4424-A9C8-A6EA4D49898C}"/>
              </a:ext>
            </a:extLst>
          </p:cNvPr>
          <p:cNvGrpSpPr/>
          <p:nvPr/>
        </p:nvGrpSpPr>
        <p:grpSpPr>
          <a:xfrm>
            <a:off x="3836180" y="4500175"/>
            <a:ext cx="15367028" cy="4980305"/>
            <a:chOff x="5266365" y="4481724"/>
            <a:chExt cx="13633330" cy="4980305"/>
          </a:xfrm>
        </p:grpSpPr>
        <p:sp>
          <p:nvSpPr>
            <p:cNvPr id="10" name="TextBox 29">
              <a:extLst>
                <a:ext uri="{FF2B5EF4-FFF2-40B4-BE49-F238E27FC236}">
                  <a16:creationId xmlns="" xmlns:a16="http://schemas.microsoft.com/office/drawing/2014/main" id="{F9D43B12-AC98-4BB4-933D-F127548715CE}"/>
                </a:ext>
              </a:extLst>
            </p:cNvPr>
            <p:cNvSpPr txBox="1"/>
            <p:nvPr/>
          </p:nvSpPr>
          <p:spPr>
            <a:xfrm>
              <a:off x="5266365" y="4481724"/>
              <a:ext cx="13633330" cy="1585153"/>
            </a:xfrm>
            <a:prstGeom prst="rect">
              <a:avLst/>
            </a:prstGeom>
            <a:noFill/>
          </p:spPr>
          <p:txBody>
            <a:bodyPr wrap="square" rtlCol="0" anchor="t" anchorCtr="0">
              <a:noAutofit/>
            </a:bodyPr>
            <a:lstStyle/>
            <a:p>
              <a:pPr algn="ctr">
                <a:lnSpc>
                  <a:spcPct val="105000"/>
                </a:lnSpc>
              </a:pPr>
              <a:r>
                <a:rPr lang="en-US" altLang="zh-CN" sz="8000" b="1" dirty="0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《android</a:t>
              </a:r>
              <a:r>
                <a:rPr lang="zh-CN" altLang="en-US" sz="8000" b="1" dirty="0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移动互联网高级开发</a:t>
              </a:r>
              <a:r>
                <a:rPr lang="en-US" altLang="zh-CN" sz="8000" b="1" dirty="0" smtClean="0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》</a:t>
              </a:r>
              <a:endParaRPr lang="zh-CN" altLang="en-US" sz="8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53">
              <a:extLst>
                <a:ext uri="{FF2B5EF4-FFF2-40B4-BE49-F238E27FC236}">
                  <a16:creationId xmlns="" xmlns:a16="http://schemas.microsoft.com/office/drawing/2014/main" id="{371E43EE-F17E-4BD8-91BC-7673B2926E02}"/>
                </a:ext>
              </a:extLst>
            </p:cNvPr>
            <p:cNvSpPr txBox="1"/>
            <p:nvPr/>
          </p:nvSpPr>
          <p:spPr>
            <a:xfrm>
              <a:off x="6460865" y="6385171"/>
              <a:ext cx="109350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 err="1" smtClean="0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Noto Sans CJK SC Medium" charset="-122"/>
                </a:rPr>
                <a:t>AndroidVip</a:t>
              </a:r>
              <a:r>
                <a:rPr lang="zh-CN" altLang="en-US" sz="6600" dirty="0" smtClean="0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Noto Sans CJK SC Medium" charset="-122"/>
                </a:rPr>
                <a:t>正式</a:t>
              </a:r>
              <a:r>
                <a:rPr lang="zh-CN" altLang="en-US" sz="6600" dirty="0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Noto Sans CJK SC Medium" charset="-122"/>
                </a:rPr>
                <a:t>课</a:t>
              </a:r>
              <a:endParaRPr lang="zh-CN" altLang="en-US" sz="66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Noto Sans CJK SC Medium" charset="-122"/>
              </a:endParaRPr>
            </a:p>
          </p:txBody>
        </p:sp>
        <p:sp>
          <p:nvSpPr>
            <p:cNvPr id="17" name="TextBox 53">
              <a:extLst>
                <a:ext uri="{FF2B5EF4-FFF2-40B4-BE49-F238E27FC236}">
                  <a16:creationId xmlns="" xmlns:a16="http://schemas.microsoft.com/office/drawing/2014/main" id="{F9DF0C96-B9CE-45CD-B3CE-CD65703A3DCD}"/>
                </a:ext>
              </a:extLst>
            </p:cNvPr>
            <p:cNvSpPr txBox="1"/>
            <p:nvPr/>
          </p:nvSpPr>
          <p:spPr>
            <a:xfrm>
              <a:off x="6615530" y="8815698"/>
              <a:ext cx="1093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Noto Sans CJK SC Medium" charset="-122"/>
                </a:rPr>
                <a:t>用代码码出自己牛逼的人生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Noto Sans CJK SC Medium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39803" y="1465187"/>
            <a:ext cx="10453405" cy="1729988"/>
            <a:chOff x="7039803" y="1465187"/>
            <a:chExt cx="10453405" cy="1729988"/>
          </a:xfrm>
        </p:grpSpPr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5C12BDFC-3B32-44E8-B922-9E5F28858A76}"/>
                </a:ext>
              </a:extLst>
            </p:cNvPr>
            <p:cNvGrpSpPr/>
            <p:nvPr/>
          </p:nvGrpSpPr>
          <p:grpSpPr>
            <a:xfrm>
              <a:off x="7039803" y="1715925"/>
              <a:ext cx="4845398" cy="1276993"/>
              <a:chOff x="5624694" y="1705372"/>
              <a:chExt cx="4845398" cy="1276993"/>
            </a:xfrm>
          </p:grpSpPr>
          <p:pic>
            <p:nvPicPr>
              <p:cNvPr id="13" name="图片 12">
                <a:extLst>
                  <a:ext uri="{FF2B5EF4-FFF2-40B4-BE49-F238E27FC236}">
                    <a16:creationId xmlns="" xmlns:a16="http://schemas.microsoft.com/office/drawing/2014/main" id="{7CFD3F3B-22A9-43D9-92D9-0F4143BD87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24694" y="1705372"/>
                <a:ext cx="3800574" cy="1276993"/>
              </a:xfrm>
              <a:prstGeom prst="rect">
                <a:avLst/>
              </a:prstGeom>
            </p:spPr>
          </p:pic>
          <p:sp>
            <p:nvSpPr>
              <p:cNvPr id="14" name="十字形 13">
                <a:extLst>
                  <a:ext uri="{FF2B5EF4-FFF2-40B4-BE49-F238E27FC236}">
                    <a16:creationId xmlns="" xmlns:a16="http://schemas.microsoft.com/office/drawing/2014/main" id="{14A66B0D-B6B1-4CA2-A936-35E77C56E115}"/>
                  </a:ext>
                </a:extLst>
              </p:cNvPr>
              <p:cNvSpPr/>
              <p:nvPr/>
            </p:nvSpPr>
            <p:spPr>
              <a:xfrm>
                <a:off x="9930092" y="2073868"/>
                <a:ext cx="540000" cy="540000"/>
              </a:xfrm>
              <a:prstGeom prst="plus">
                <a:avLst>
                  <a:gd name="adj" fmla="val 42882"/>
                </a:avLst>
              </a:prstGeom>
              <a:solidFill>
                <a:srgbClr val="1577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1577BA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8" name="图片 17" descr="logo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390025" y="1465187"/>
              <a:ext cx="1729988" cy="1729988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2779694" y="1610361"/>
              <a:ext cx="4713514" cy="127699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600" b="1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码牛学院</a:t>
              </a:r>
              <a:endParaRPr lang="en-US" altLang="zh-CN" sz="3600" b="1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代码成就人生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/>
        </p:nvSpPr>
        <p:spPr>
          <a:xfrm>
            <a:off x="1578748" y="402534"/>
            <a:ext cx="21599655" cy="1100941"/>
          </a:xfrm>
          <a:prstGeom prst="rect">
            <a:avLst/>
          </a:prstGeom>
        </p:spPr>
        <p:txBody>
          <a:bodyPr vert="horz" lIns="121917" tIns="60959" rIns="121917" bIns="60959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5335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课程小结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9908" y="519000"/>
            <a:ext cx="21599654" cy="1100967"/>
          </a:xfrm>
        </p:spPr>
        <p:txBody>
          <a:bodyPr/>
          <a:lstStyle/>
          <a:p>
            <a:r>
              <a:rPr lang="zh-CN" altLang="en-US" dirty="0">
                <a:solidFill>
                  <a:srgbClr val="00B05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动态编程解决什么问题</a:t>
            </a:r>
            <a:r>
              <a:rPr lang="en-US" altLang="zh-CN" dirty="0">
                <a:solidFill>
                  <a:srgbClr val="00B05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?</a:t>
            </a:r>
            <a:endParaRPr lang="en-US" altLang="zh-CN" dirty="0" smtClean="0">
              <a:solidFill>
                <a:srgbClr val="00B05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1034415" y="2564765"/>
            <a:ext cx="21035010" cy="878713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内容占位符 2"/>
          <p:cNvSpPr txBox="1"/>
          <p:nvPr/>
        </p:nvSpPr>
        <p:spPr>
          <a:xfrm>
            <a:off x="1691558" y="3484750"/>
            <a:ext cx="19970633" cy="523082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+mj-lt"/>
              <a:buNone/>
            </a:pPr>
            <a:endParaRPr lang="en-US" altLang="zh-CN" sz="36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0" indent="0" algn="just">
              <a:buFont typeface="+mj-lt"/>
              <a:buNone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动态修改编译后的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Class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字节码 实现了对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APP</a:t>
            </a:r>
            <a:r>
              <a:rPr lang="zh-CN" altLang="en-US" sz="36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实现了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修改的无限可能</a:t>
            </a:r>
          </a:p>
          <a:p>
            <a:pPr marL="0" indent="0" algn="just">
              <a:buFont typeface="+mj-lt"/>
              <a:buNone/>
            </a:pP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 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组件化</a:t>
            </a:r>
          </a:p>
          <a:p>
            <a:pPr marL="0" indent="0" algn="just">
              <a:buFont typeface="+mj-lt"/>
              <a:buNone/>
            </a:pP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 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热修复</a:t>
            </a:r>
          </a:p>
          <a:p>
            <a:pPr marL="0" indent="0" algn="just">
              <a:buFont typeface="+mj-lt"/>
              <a:buNone/>
            </a:pP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 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增量升级</a:t>
            </a:r>
          </a:p>
          <a:p>
            <a:pPr marL="0" indent="0" algn="just">
              <a:buFont typeface="+mj-lt"/>
              <a:buNone/>
            </a:pP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 AndroidStudio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插件</a:t>
            </a:r>
          </a:p>
          <a:p>
            <a:pPr marL="0" indent="0" algn="just">
              <a:buFont typeface="+mj-lt"/>
              <a:buNone/>
            </a:pPr>
            <a:endParaRPr lang="zh-CN" altLang="en-US" sz="36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0" indent="0" algn="just">
              <a:buFont typeface="+mj-lt"/>
              <a:buNone/>
            </a:pPr>
            <a:endParaRPr lang="zh-CN" altLang="en-US" sz="3600" dirty="0">
              <a:solidFill>
                <a:schemeClr val="bg2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0" indent="0" algn="just">
              <a:buFont typeface="+mj-lt"/>
              <a:buNone/>
            </a:pPr>
            <a:endParaRPr lang="zh-CN" altLang="en-US" sz="3600" dirty="0">
              <a:solidFill>
                <a:schemeClr val="bg2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09154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9908" y="541860"/>
            <a:ext cx="21599654" cy="1100967"/>
          </a:xfrm>
        </p:spPr>
        <p:txBody>
          <a:bodyPr/>
          <a:lstStyle/>
          <a:p>
            <a:r>
              <a:rPr lang="en-US" altLang="zh-CN" dirty="0" smtClean="0"/>
              <a:t>Groovy</a:t>
            </a:r>
            <a:r>
              <a:rPr lang="zh-CN" altLang="en-US" dirty="0" smtClean="0"/>
              <a:t>工程编写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429695" y="2763116"/>
            <a:ext cx="18179999" cy="6044077"/>
            <a:chOff x="2339695" y="2713929"/>
            <a:chExt cx="18179999" cy="7434118"/>
          </a:xfrm>
        </p:grpSpPr>
        <p:sp>
          <p:nvSpPr>
            <p:cNvPr id="6" name="矩形 5"/>
            <p:cNvSpPr/>
            <p:nvPr/>
          </p:nvSpPr>
          <p:spPr>
            <a:xfrm>
              <a:off x="2339695" y="2713929"/>
              <a:ext cx="18179999" cy="74341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762000" dist="50800" dir="5400000" sx="101000" sy="101000" algn="ctr" rotWithShape="0">
                <a:srgbClr val="000000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10"/>
            <p:cNvSpPr txBox="1"/>
            <p:nvPr/>
          </p:nvSpPr>
          <p:spPr>
            <a:xfrm>
              <a:off x="2812193" y="3415988"/>
              <a:ext cx="17707501" cy="311713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/>
            <a:p>
              <a:pPr marL="514350" indent="-514350">
                <a:buFont typeface="+mj-lt"/>
                <a:buAutoNum type="arabicPeriod"/>
              </a:pPr>
              <a:r>
                <a:rPr sz="3200" dirty="0" smtClean="0"/>
                <a:t>打开src/main目录，修改java文件名称为groovy</a:t>
              </a:r>
            </a:p>
            <a:p>
              <a:pPr marL="514350" indent="-514350">
                <a:buFont typeface="+mj-lt"/>
                <a:buAutoNum type="arabicPeriod"/>
              </a:pPr>
              <a:endParaRPr sz="3200" dirty="0" smtClean="0"/>
            </a:p>
            <a:p>
              <a:pPr marL="514350" indent="-514350">
                <a:buFont typeface="+mj-lt"/>
                <a:buAutoNum type="arabicPeriod"/>
              </a:pPr>
              <a:r>
                <a:rPr sz="3200" dirty="0" smtClean="0"/>
                <a:t>src/main下，仅保留groovy文件夹，删除其他文件夹</a:t>
              </a:r>
            </a:p>
            <a:p>
              <a:pPr marL="514350" indent="-514350">
                <a:buFont typeface="+mj-lt"/>
                <a:buAutoNum type="arabicPeriod"/>
              </a:pPr>
              <a:endParaRPr sz="3200" dirty="0" smtClean="0"/>
            </a:p>
            <a:p>
              <a:pPr marL="514350" indent="-514350">
                <a:buFont typeface="+mj-lt"/>
                <a:buAutoNum type="arabicPeriod"/>
              </a:pPr>
              <a:r>
                <a:rPr sz="3200" dirty="0" smtClean="0"/>
                <a:t>删除无用的libs文件夹、proguard-rules.pro文件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1275" y="3515995"/>
            <a:ext cx="8937625" cy="3641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99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9908" y="541860"/>
            <a:ext cx="21599654" cy="1100967"/>
          </a:xfrm>
        </p:spPr>
        <p:txBody>
          <a:bodyPr/>
          <a:lstStyle/>
          <a:p>
            <a:r>
              <a:rPr lang="en-US" altLang="zh-CN" dirty="0" smtClean="0"/>
              <a:t>Groovy</a:t>
            </a:r>
            <a:r>
              <a:rPr lang="zh-CN" altLang="en-US" dirty="0" smtClean="0"/>
              <a:t>配置文件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429695" y="2763116"/>
            <a:ext cx="18179999" cy="6044077"/>
            <a:chOff x="2339695" y="2713929"/>
            <a:chExt cx="18179999" cy="7434118"/>
          </a:xfrm>
        </p:grpSpPr>
        <p:sp>
          <p:nvSpPr>
            <p:cNvPr id="6" name="矩形 5"/>
            <p:cNvSpPr/>
            <p:nvPr/>
          </p:nvSpPr>
          <p:spPr>
            <a:xfrm>
              <a:off x="2339695" y="2713929"/>
              <a:ext cx="18179999" cy="74341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762000" dist="50800" dir="5400000" sx="101000" sy="101000" algn="ctr" rotWithShape="0">
                <a:srgbClr val="000000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10"/>
            <p:cNvSpPr txBox="1"/>
            <p:nvPr/>
          </p:nvSpPr>
          <p:spPr>
            <a:xfrm>
              <a:off x="2812193" y="3415988"/>
              <a:ext cx="17707501" cy="311713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/>
            <a:p>
              <a:pPr marL="514350" indent="-514350">
                <a:buFont typeface="+mj-lt"/>
                <a:buAutoNum type="arabicPeriod"/>
              </a:pPr>
              <a:r>
                <a:rPr sz="3200" dirty="0" smtClean="0"/>
                <a:t>打开src/main目录，修改java文件名称为groovy</a:t>
              </a:r>
            </a:p>
            <a:p>
              <a:pPr marL="514350" indent="-514350">
                <a:buFont typeface="+mj-lt"/>
                <a:buAutoNum type="arabicPeriod"/>
              </a:pPr>
              <a:endParaRPr sz="3200" dirty="0" smtClean="0"/>
            </a:p>
            <a:p>
              <a:pPr marL="514350" indent="-514350">
                <a:buFont typeface="+mj-lt"/>
                <a:buAutoNum type="arabicPeriod"/>
              </a:pPr>
              <a:r>
                <a:rPr sz="3200" dirty="0" smtClean="0"/>
                <a:t>src/main下，仅保留groovy文件夹，删除其他文件夹</a:t>
              </a:r>
            </a:p>
            <a:p>
              <a:pPr marL="514350" indent="-514350">
                <a:buFont typeface="+mj-lt"/>
                <a:buAutoNum type="arabicPeriod"/>
              </a:pPr>
              <a:endParaRPr sz="3200" dirty="0" smtClean="0"/>
            </a:p>
            <a:p>
              <a:pPr marL="514350" indent="-514350">
                <a:buFont typeface="+mj-lt"/>
                <a:buAutoNum type="arabicPeriod"/>
              </a:pPr>
              <a:r>
                <a:rPr sz="3200" dirty="0" smtClean="0"/>
                <a:t>删除无用的libs文件夹、proguard-rules.pro文件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1275" y="3515995"/>
            <a:ext cx="8937625" cy="3641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84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ClassPool</a:t>
            </a:r>
            <a:r>
              <a:rPr lang="zh-CN" dirty="0" smtClean="0"/>
              <a:t>详解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429695" y="2763116"/>
            <a:ext cx="18179999" cy="6044077"/>
            <a:chOff x="2339695" y="2713929"/>
            <a:chExt cx="18179999" cy="7434118"/>
          </a:xfrm>
        </p:grpSpPr>
        <p:sp>
          <p:nvSpPr>
            <p:cNvPr id="6" name="矩形 5"/>
            <p:cNvSpPr/>
            <p:nvPr/>
          </p:nvSpPr>
          <p:spPr>
            <a:xfrm>
              <a:off x="2339695" y="2713929"/>
              <a:ext cx="18179999" cy="74341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762000" dist="50800" dir="5400000" sx="101000" sy="101000" algn="ctr" rotWithShape="0">
                <a:srgbClr val="000000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10"/>
            <p:cNvSpPr txBox="1"/>
            <p:nvPr/>
          </p:nvSpPr>
          <p:spPr>
            <a:xfrm>
              <a:off x="2812193" y="3415988"/>
              <a:ext cx="17707501" cy="551648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/>
            <a:p>
              <a:pPr marL="514350" indent="-514350">
                <a:buFont typeface="+mj-lt"/>
                <a:buAutoNum type="arabicPeriod"/>
              </a:pPr>
              <a:r>
                <a:rPr lang="en-US" altLang="zh-CN" sz="3200" dirty="0" smtClean="0"/>
                <a:t>ClassPool </a:t>
              </a:r>
              <a:r>
                <a:rPr lang="zh-CN" altLang="en-US" sz="3200" dirty="0" smtClean="0"/>
                <a:t>称为字节码容器池</a:t>
              </a:r>
            </a:p>
            <a:p>
              <a:pPr marL="514350" indent="-514350">
                <a:buFont typeface="+mj-lt"/>
                <a:buAutoNum type="arabicPeriod"/>
              </a:pPr>
              <a:endParaRPr lang="zh-CN" altLang="en-US" sz="3200" dirty="0" smtClean="0"/>
            </a:p>
            <a:p>
              <a:pPr marL="514350" indent="-514350">
                <a:buFont typeface="+mj-lt"/>
                <a:buAutoNum type="arabicPeriod"/>
              </a:pPr>
              <a:r>
                <a:rPr lang="zh-CN" altLang="en-US" sz="3200" dirty="0" smtClean="0"/>
                <a:t>ClassPool是缓存Class</a:t>
              </a:r>
              <a:r>
                <a:rPr lang="zh-CN" altLang="en-US" sz="3200" dirty="0" smtClean="0">
                  <a:sym typeface="+mn-ea"/>
                </a:rPr>
                <a:t>字节码</a:t>
              </a:r>
              <a:r>
                <a:rPr lang="zh-CN" altLang="en-US" sz="3200" dirty="0" smtClean="0"/>
                <a:t>对象的容器，所有的Class字节码对象都在ClassPool中。</a:t>
              </a:r>
            </a:p>
            <a:p>
              <a:pPr marL="514350" indent="-514350">
                <a:buFont typeface="+mj-lt"/>
                <a:buAutoNum type="arabicPeriod"/>
              </a:pPr>
              <a:endParaRPr lang="zh-CN" altLang="en-US" sz="3200" dirty="0" smtClean="0"/>
            </a:p>
            <a:p>
              <a:pPr marL="514350" indent="-514350">
                <a:buFont typeface="+mj-lt"/>
                <a:buAutoNum type="arabicPeriod"/>
              </a:pPr>
              <a:r>
                <a:rPr lang="zh-CN" altLang="en-US" sz="3200" dirty="0" smtClean="0"/>
                <a:t>CtClass对象很多时，ClassPool会消耗很大的内存，为了避免内存的消耗，创建ClassPool对象时可以使用单例模式，</a:t>
              </a:r>
            </a:p>
            <a:p>
              <a:pPr marL="514350" indent="-514350">
                <a:buFont typeface="+mj-lt"/>
                <a:buAutoNum type="arabicPeriod"/>
              </a:pPr>
              <a:endParaRPr lang="zh-CN" altLang="en-US" sz="3200" dirty="0" smtClean="0"/>
            </a:p>
            <a:p>
              <a:pPr marL="514350" indent="-514350">
                <a:buFont typeface="+mj-lt"/>
                <a:buAutoNum type="arabicPeriod"/>
              </a:pPr>
              <a:r>
                <a:rPr lang="zh-CN" altLang="en-US" sz="3200" dirty="0" smtClean="0"/>
                <a:t>或者对于CtClass对象，调用detach方法将其从ClassPool中移除</a:t>
              </a:r>
            </a:p>
            <a:p>
              <a:pPr marL="514350" indent="-514350">
                <a:buFont typeface="+mj-lt"/>
                <a:buAutoNum type="arabicPeriod"/>
              </a:pPr>
              <a:endParaRPr lang="zh-CN" altLang="en-US" sz="32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57314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9273" y="519000"/>
            <a:ext cx="21599654" cy="1100967"/>
          </a:xfrm>
        </p:spPr>
        <p:txBody>
          <a:bodyPr/>
          <a:lstStyle/>
          <a:p>
            <a:r>
              <a:rPr lang="zh-CN" dirty="0" smtClean="0"/>
              <a:t>编译原理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7410" y="894715"/>
            <a:ext cx="9935845" cy="111702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0120" y="1841500"/>
            <a:ext cx="9229725" cy="993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0" dist="50800" dir="5400000" sx="101000" sy="101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1432560" y="2412365"/>
            <a:ext cx="7236460" cy="645414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CN" sz="3200" dirty="0" smtClean="0"/>
              <a:t>右</a:t>
            </a:r>
            <a:r>
              <a:rPr sz="3200" dirty="0" smtClean="0"/>
              <a:t>图是谷歌官网给出的一个典型的apk构建的过程，</a:t>
            </a:r>
          </a:p>
          <a:p>
            <a:pPr marL="514350" indent="-514350">
              <a:buFont typeface="+mj-lt"/>
              <a:buAutoNum type="arabicPeriod"/>
            </a:pPr>
            <a:endParaRPr sz="3200" dirty="0" smtClean="0"/>
          </a:p>
          <a:p>
            <a:pPr marL="514350" indent="-514350">
              <a:buFont typeface="+mj-lt"/>
              <a:buAutoNum type="arabicPeriod"/>
            </a:pPr>
            <a:r>
              <a:rPr sz="3200" dirty="0" smtClean="0"/>
              <a:t>概括</a:t>
            </a:r>
            <a:r>
              <a:rPr lang="zh-CN" sz="3200" dirty="0" smtClean="0"/>
              <a:t>为</a:t>
            </a:r>
            <a:r>
              <a:rPr sz="3200" dirty="0" smtClean="0"/>
              <a:t>两个过程，</a:t>
            </a:r>
          </a:p>
          <a:p>
            <a:pPr marL="514350" indent="-514350">
              <a:buFont typeface="+mj-lt"/>
              <a:buAutoNum type="arabicPeriod"/>
            </a:pPr>
            <a:endParaRPr sz="3200" dirty="0" smtClean="0"/>
          </a:p>
          <a:p>
            <a:pPr marL="514350" indent="-514350">
              <a:buFont typeface="+mj-lt"/>
              <a:buAutoNum type="arabicPeriod"/>
            </a:pPr>
            <a:r>
              <a:rPr sz="3200" dirty="0" smtClean="0"/>
              <a:t>编译过程，编译的内容包括本工程的文件以及依赖的各种库文件，编译的输出包括dex文件和编译后的资源文件。</a:t>
            </a:r>
          </a:p>
          <a:p>
            <a:pPr marL="514350" indent="-514350">
              <a:buFont typeface="+mj-lt"/>
              <a:buAutoNum type="arabicPeriod"/>
            </a:pPr>
            <a:endParaRPr sz="3200" dirty="0" smtClean="0"/>
          </a:p>
          <a:p>
            <a:pPr marL="514350" indent="-514350">
              <a:buFont typeface="+mj-lt"/>
              <a:buAutoNum type="arabicPeriod"/>
            </a:pPr>
            <a:r>
              <a:rPr sz="3200" dirty="0" smtClean="0"/>
              <a:t>打包过程。配合Keystore对第一步的输出进行签名对齐，生成最终的apk文件。</a:t>
            </a:r>
          </a:p>
        </p:txBody>
      </p:sp>
    </p:spTree>
    <p:extLst>
      <p:ext uri="{BB962C8B-B14F-4D97-AF65-F5344CB8AC3E}">
        <p14:creationId xmlns:p14="http://schemas.microsoft.com/office/powerpoint/2010/main" val="174144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dirty="0" smtClean="0"/>
              <a:t>Transform详解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429695" y="2763116"/>
            <a:ext cx="18179999" cy="6044077"/>
            <a:chOff x="2339695" y="2713929"/>
            <a:chExt cx="18179999" cy="7434118"/>
          </a:xfrm>
        </p:grpSpPr>
        <p:sp>
          <p:nvSpPr>
            <p:cNvPr id="6" name="矩形 5"/>
            <p:cNvSpPr/>
            <p:nvPr/>
          </p:nvSpPr>
          <p:spPr>
            <a:xfrm>
              <a:off x="2339695" y="2713929"/>
              <a:ext cx="18179999" cy="74341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762000" dist="50800" dir="5400000" sx="101000" sy="101000" algn="ctr" rotWithShape="0">
                <a:srgbClr val="000000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10"/>
            <p:cNvSpPr txBox="1"/>
            <p:nvPr/>
          </p:nvSpPr>
          <p:spPr>
            <a:xfrm>
              <a:off x="2812193" y="3415988"/>
              <a:ext cx="17707501" cy="251729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/>
            <a:p>
              <a:pPr indent="0">
                <a:buFont typeface="+mj-lt"/>
                <a:buNone/>
              </a:pPr>
              <a:r>
                <a:rPr sz="3200" dirty="0" smtClean="0"/>
                <a:t>从android-build-tool:gradle:1.5开始，gradle插件包含了一个叫Transform的API，</a:t>
              </a:r>
            </a:p>
            <a:p>
              <a:pPr marL="514350" indent="-514350">
                <a:buFont typeface="+mj-lt"/>
                <a:buAutoNum type="arabicPeriod"/>
              </a:pPr>
              <a:endParaRPr sz="3200" dirty="0" smtClean="0"/>
            </a:p>
            <a:p>
              <a:pPr indent="0">
                <a:buFont typeface="+mj-lt"/>
                <a:buNone/>
              </a:pPr>
              <a:r>
                <a:rPr sz="3200" dirty="0" smtClean="0"/>
                <a:t>这个API允许第三方插件在class文件转为为dex文件前</a:t>
              </a:r>
              <a:r>
                <a:rPr sz="3200" dirty="0" smtClean="0">
                  <a:solidFill>
                    <a:srgbClr val="00B050"/>
                  </a:solidFill>
                </a:rPr>
                <a:t>操作编译好</a:t>
              </a:r>
              <a:r>
                <a:rPr sz="3200" dirty="0" smtClean="0"/>
                <a:t>的class文件，</a:t>
              </a:r>
            </a:p>
            <a:p>
              <a:pPr indent="0">
                <a:buFont typeface="+mj-lt"/>
                <a:buNone/>
              </a:pPr>
              <a:endParaRPr sz="3200" dirty="0" smtClean="0"/>
            </a:p>
          </p:txBody>
        </p:sp>
      </p:grpSp>
      <p:sp>
        <p:nvSpPr>
          <p:cNvPr id="4" name="文本框 10"/>
          <p:cNvSpPr txBox="1"/>
          <p:nvPr/>
        </p:nvSpPr>
        <p:spPr>
          <a:xfrm>
            <a:off x="2902193" y="6057418"/>
            <a:ext cx="17707501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 indent="0">
              <a:buFont typeface="+mj-lt"/>
              <a:buNone/>
            </a:pPr>
            <a:r>
              <a:rPr lang="zh-CN" sz="3200" dirty="0" smtClean="0"/>
              <a:t>理解</a:t>
            </a:r>
            <a:r>
              <a:rPr lang="en-US" altLang="zh-CN" sz="3200" dirty="0" smtClean="0"/>
              <a:t>:   </a:t>
            </a:r>
            <a:r>
              <a:rPr lang="zh-CN" altLang="en-US" sz="3200" dirty="0" smtClean="0"/>
              <a:t>内部暴露出一个修改的接口，供开发者使用</a:t>
            </a:r>
          </a:p>
        </p:txBody>
      </p:sp>
    </p:spTree>
    <p:extLst>
      <p:ext uri="{BB962C8B-B14F-4D97-AF65-F5344CB8AC3E}">
        <p14:creationId xmlns:p14="http://schemas.microsoft.com/office/powerpoint/2010/main" val="258732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dirty="0" smtClean="0"/>
              <a:t>Transform责任链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4195" y="105410"/>
            <a:ext cx="10526395" cy="127495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60120" y="1841500"/>
            <a:ext cx="9229725" cy="993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0" dist="50800" dir="5400000" sx="101000" sy="101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10"/>
          <p:cNvSpPr txBox="1"/>
          <p:nvPr/>
        </p:nvSpPr>
        <p:spPr>
          <a:xfrm>
            <a:off x="1432560" y="2412365"/>
            <a:ext cx="8512175" cy="643572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sz="3200" dirty="0" smtClean="0"/>
              <a:t>每个Transform其实都是一个gradle task，Android编译器中的TaskManager将每个Transform串连起来</a:t>
            </a:r>
          </a:p>
          <a:p>
            <a:pPr marL="514350" indent="-514350">
              <a:buFont typeface="+mj-lt"/>
              <a:buAutoNum type="arabicPeriod"/>
            </a:pPr>
            <a:endParaRPr sz="3200" dirty="0" smtClean="0"/>
          </a:p>
          <a:p>
            <a:pPr marL="514350" indent="-514350">
              <a:buFont typeface="+mj-lt"/>
              <a:buAutoNum type="arabicPeriod"/>
            </a:pPr>
            <a:r>
              <a:rPr sz="3200" dirty="0" smtClean="0"/>
              <a:t>原生就带了一系列Transform</a:t>
            </a:r>
          </a:p>
          <a:p>
            <a:pPr marL="514350" indent="-514350">
              <a:buFont typeface="+mj-lt"/>
              <a:buAutoNum type="arabicPeriod"/>
            </a:pPr>
            <a:endParaRPr lang="zh-CN" sz="3200" dirty="0" smtClean="0"/>
          </a:p>
          <a:p>
            <a:pPr marL="514350" indent="-514350">
              <a:buFont typeface="+mj-lt"/>
              <a:buAutoNum type="arabicPeriod"/>
            </a:pPr>
            <a:endParaRPr lang="zh-CN" sz="3200" dirty="0" smtClean="0"/>
          </a:p>
          <a:p>
            <a:pPr marL="514350" indent="-514350">
              <a:buFont typeface="+mj-lt"/>
              <a:buAutoNum type="arabicPeriod"/>
            </a:pPr>
            <a:r>
              <a:rPr lang="zh-CN" sz="3200" dirty="0" smtClean="0"/>
              <a:t>比如  transformClassesWithDexBuilderForDebug</a:t>
            </a:r>
          </a:p>
          <a:p>
            <a:pPr indent="0">
              <a:buFont typeface="+mj-lt"/>
              <a:buNone/>
            </a:pPr>
            <a:r>
              <a:rPr lang="zh-CN" sz="3200" dirty="0" smtClean="0"/>
              <a:t>      transformDexArchiveWithDexMergerForDebug</a:t>
            </a:r>
          </a:p>
          <a:p>
            <a:pPr indent="0">
              <a:buFont typeface="+mj-lt"/>
              <a:buNone/>
            </a:pPr>
            <a:r>
              <a:rPr lang="zh-CN" sz="3200" dirty="0" smtClean="0"/>
              <a:t>     transformNativeLibsWithMergeJniLibsForDebug</a:t>
            </a:r>
          </a:p>
          <a:p>
            <a:pPr indent="0">
              <a:buFont typeface="+mj-lt"/>
              <a:buNone/>
            </a:pPr>
            <a:r>
              <a:rPr lang="zh-CN" sz="3200" dirty="0" smtClean="0"/>
              <a:t>     tansformResourcesWithMergeJavaResForDebug</a:t>
            </a:r>
          </a:p>
          <a:p>
            <a:pPr marL="514350" indent="-514350">
              <a:buFont typeface="+mj-lt"/>
              <a:buAutoNum type="arabicPeriod"/>
            </a:pPr>
            <a:endParaRPr sz="3200" dirty="0" smtClean="0"/>
          </a:p>
        </p:txBody>
      </p:sp>
    </p:spTree>
    <p:extLst>
      <p:ext uri="{BB962C8B-B14F-4D97-AF65-F5344CB8AC3E}">
        <p14:creationId xmlns:p14="http://schemas.microsoft.com/office/powerpoint/2010/main" val="391948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dirty="0" smtClean="0"/>
              <a:t>Transform编写</a:t>
            </a:r>
            <a:r>
              <a:rPr lang="en-US" altLang="zh-CN" sz="2800" dirty="0" smtClean="0"/>
              <a:t>(我们首先先定义一个自定义的Transform，需要实现如下方法。)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429695" y="2763116"/>
            <a:ext cx="18179999" cy="6044077"/>
            <a:chOff x="2339695" y="2713929"/>
            <a:chExt cx="18179999" cy="7434118"/>
          </a:xfrm>
        </p:grpSpPr>
        <p:sp>
          <p:nvSpPr>
            <p:cNvPr id="6" name="矩形 5"/>
            <p:cNvSpPr/>
            <p:nvPr/>
          </p:nvSpPr>
          <p:spPr>
            <a:xfrm>
              <a:off x="2339695" y="2713929"/>
              <a:ext cx="18179999" cy="74341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762000" dist="50800" dir="5400000" sx="101000" sy="101000" algn="ctr" rotWithShape="0">
                <a:srgbClr val="000000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10"/>
            <p:cNvSpPr txBox="1"/>
            <p:nvPr/>
          </p:nvSpPr>
          <p:spPr>
            <a:xfrm>
              <a:off x="2812193" y="3415988"/>
              <a:ext cx="17707501" cy="251729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/>
            <a:p>
              <a:pPr indent="0">
                <a:buFont typeface="+mj-lt"/>
                <a:buNone/>
              </a:pPr>
              <a:r>
                <a:rPr sz="3200" dirty="0" smtClean="0"/>
                <a:t>从android-build-tool:gradle:1.5开始，gradle插件包含了一个叫Transform的API，</a:t>
              </a:r>
            </a:p>
            <a:p>
              <a:pPr marL="514350" indent="-514350">
                <a:buFont typeface="+mj-lt"/>
                <a:buAutoNum type="arabicPeriod"/>
              </a:pPr>
              <a:endParaRPr sz="3200" dirty="0" smtClean="0"/>
            </a:p>
            <a:p>
              <a:pPr indent="0">
                <a:buFont typeface="+mj-lt"/>
                <a:buNone/>
              </a:pPr>
              <a:r>
                <a:rPr sz="3200" dirty="0" smtClean="0"/>
                <a:t>这个API允许第三方插件在class文件转为为dex文件前</a:t>
              </a:r>
              <a:r>
                <a:rPr sz="3200" dirty="0" smtClean="0">
                  <a:solidFill>
                    <a:srgbClr val="00B050"/>
                  </a:solidFill>
                </a:rPr>
                <a:t>操作编译好</a:t>
              </a:r>
              <a:r>
                <a:rPr sz="3200" dirty="0" smtClean="0"/>
                <a:t>的class文件，</a:t>
              </a:r>
            </a:p>
            <a:p>
              <a:pPr indent="0">
                <a:buFont typeface="+mj-lt"/>
                <a:buNone/>
              </a:pPr>
              <a:endParaRPr sz="3200" dirty="0" smtClean="0"/>
            </a:p>
          </p:txBody>
        </p:sp>
      </p:grpSp>
      <p:sp>
        <p:nvSpPr>
          <p:cNvPr id="4" name="文本框 10"/>
          <p:cNvSpPr txBox="1"/>
          <p:nvPr/>
        </p:nvSpPr>
        <p:spPr>
          <a:xfrm>
            <a:off x="2902193" y="6057418"/>
            <a:ext cx="17707501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 indent="0">
              <a:buFont typeface="+mj-lt"/>
              <a:buNone/>
            </a:pPr>
            <a:r>
              <a:rPr lang="zh-CN" sz="3200" dirty="0" smtClean="0"/>
              <a:t>理解</a:t>
            </a:r>
            <a:r>
              <a:rPr lang="en-US" altLang="zh-CN" sz="3200" dirty="0" smtClean="0"/>
              <a:t>:   </a:t>
            </a:r>
            <a:r>
              <a:rPr lang="zh-CN" altLang="en-US" sz="3200" dirty="0" smtClean="0"/>
              <a:t>内部暴露出一个修改的接口，供开发者使用</a:t>
            </a:r>
          </a:p>
        </p:txBody>
      </p:sp>
    </p:spTree>
    <p:extLst>
      <p:ext uri="{BB962C8B-B14F-4D97-AF65-F5344CB8AC3E}">
        <p14:creationId xmlns:p14="http://schemas.microsoft.com/office/powerpoint/2010/main" val="401092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dirty="0" smtClean="0"/>
              <a:t>Transform编写</a:t>
            </a:r>
            <a:r>
              <a:rPr lang="en-US" altLang="zh-CN" sz="2800" dirty="0" smtClean="0"/>
              <a:t>(我们首先先定义一个自定义的Transform，需要实现如下方法。)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0895" y="1619885"/>
            <a:ext cx="13637260" cy="1116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65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dirty="0" smtClean="0"/>
              <a:t>Transform每个方法分析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429695" y="2763116"/>
            <a:ext cx="18179999" cy="6044077"/>
            <a:chOff x="2339695" y="2713929"/>
            <a:chExt cx="18179999" cy="7434118"/>
          </a:xfrm>
        </p:grpSpPr>
        <p:sp>
          <p:nvSpPr>
            <p:cNvPr id="6" name="矩形 5"/>
            <p:cNvSpPr/>
            <p:nvPr/>
          </p:nvSpPr>
          <p:spPr>
            <a:xfrm>
              <a:off x="2339695" y="2713929"/>
              <a:ext cx="18179999" cy="74341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762000" dist="50800" dir="5400000" sx="101000" sy="101000" algn="ctr" rotWithShape="0">
                <a:srgbClr val="000000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10"/>
            <p:cNvSpPr txBox="1"/>
            <p:nvPr/>
          </p:nvSpPr>
          <p:spPr>
            <a:xfrm>
              <a:off x="2812193" y="3415988"/>
              <a:ext cx="17707501" cy="251729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/>
            <a:p>
              <a:pPr indent="0">
                <a:buFont typeface="+mj-lt"/>
                <a:buNone/>
              </a:pPr>
              <a:r>
                <a:rPr sz="3200" dirty="0" smtClean="0"/>
                <a:t>  @Override</a:t>
              </a:r>
            </a:p>
            <a:p>
              <a:pPr indent="0">
                <a:buFont typeface="+mj-lt"/>
                <a:buNone/>
              </a:pPr>
              <a:r>
                <a:rPr sz="3200" dirty="0" smtClean="0"/>
                <a:t>    String getName() {</a:t>
              </a:r>
            </a:p>
            <a:p>
              <a:pPr indent="0">
                <a:buFont typeface="+mj-lt"/>
                <a:buNone/>
              </a:pPr>
              <a:r>
                <a:rPr sz="3200" dirty="0" smtClean="0"/>
                <a:t>        return NAME</a:t>
              </a:r>
            </a:p>
            <a:p>
              <a:pPr indent="0">
                <a:buFont typeface="+mj-lt"/>
                <a:buNone/>
              </a:pPr>
              <a:r>
                <a:rPr sz="3200" dirty="0" smtClean="0"/>
                <a:t>    }</a:t>
              </a:r>
            </a:p>
          </p:txBody>
        </p:sp>
      </p:grpSp>
      <p:sp>
        <p:nvSpPr>
          <p:cNvPr id="4" name="文本框 10"/>
          <p:cNvSpPr txBox="1"/>
          <p:nvPr/>
        </p:nvSpPr>
        <p:spPr>
          <a:xfrm>
            <a:off x="2902193" y="6057418"/>
            <a:ext cx="17707501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 indent="0">
              <a:buFont typeface="+mj-lt"/>
              <a:buNone/>
            </a:pPr>
            <a:r>
              <a:rPr sz="3200" dirty="0" smtClean="0"/>
              <a:t>Name顾名思义，就是我们的Transform名称，再回到我们刚刚Build的流程里：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0" y="7539990"/>
            <a:ext cx="13716000" cy="79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45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5218661" y="3960176"/>
            <a:ext cx="166960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8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移动互联网高级开发</a:t>
            </a:r>
            <a:endParaRPr lang="zh-CN" altLang="zh-CN" sz="8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14967202" y="5881392"/>
            <a:ext cx="4286286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用代码码出精彩的人生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9694" y="3150175"/>
            <a:ext cx="3525506" cy="352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8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dirty="0" smtClean="0"/>
              <a:t>Transform每个方法分析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362710" y="2785110"/>
            <a:ext cx="9297670" cy="6498590"/>
            <a:chOff x="2340330" y="2741265"/>
            <a:chExt cx="18179999" cy="7434118"/>
          </a:xfrm>
        </p:grpSpPr>
        <p:sp>
          <p:nvSpPr>
            <p:cNvPr id="6" name="矩形 5"/>
            <p:cNvSpPr/>
            <p:nvPr/>
          </p:nvSpPr>
          <p:spPr>
            <a:xfrm>
              <a:off x="2340330" y="2741265"/>
              <a:ext cx="18179999" cy="74341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762000" dist="50800" dir="5400000" sx="101000" sy="101000" algn="ctr" rotWithShape="0">
                <a:srgbClr val="000000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10"/>
            <p:cNvSpPr txBox="1"/>
            <p:nvPr/>
          </p:nvSpPr>
          <p:spPr>
            <a:xfrm>
              <a:off x="2812193" y="3415988"/>
              <a:ext cx="17707501" cy="234123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/>
            <a:p>
              <a:pPr indent="0">
                <a:buFont typeface="+mj-lt"/>
                <a:buNone/>
              </a:pPr>
              <a:r>
                <a:rPr sz="3200" dirty="0" smtClean="0"/>
                <a:t>Set&lt;QualifiedContent.ContentType&gt; getInputTypes()     {</a:t>
              </a:r>
            </a:p>
            <a:p>
              <a:pPr indent="0">
                <a:buFont typeface="+mj-lt"/>
                <a:buNone/>
              </a:pPr>
              <a:r>
                <a:rPr sz="3200" dirty="0" smtClean="0"/>
                <a:t>        return TransformManager.CONTENT_CLASS</a:t>
              </a:r>
            </a:p>
            <a:p>
              <a:pPr indent="0">
                <a:buFont typeface="+mj-lt"/>
                <a:buNone/>
              </a:pPr>
              <a:r>
                <a:rPr sz="3200" dirty="0" smtClean="0"/>
                <a:t>    }</a:t>
              </a:r>
            </a:p>
          </p:txBody>
        </p:sp>
      </p:grpSp>
      <p:sp>
        <p:nvSpPr>
          <p:cNvPr id="4" name="文本框 10"/>
          <p:cNvSpPr txBox="1"/>
          <p:nvPr/>
        </p:nvSpPr>
        <p:spPr>
          <a:xfrm>
            <a:off x="1986280" y="6057265"/>
            <a:ext cx="8049895" cy="155448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 indent="0">
              <a:buFont typeface="+mj-lt"/>
              <a:buNone/>
            </a:pPr>
            <a:r>
              <a:rPr sz="3200" dirty="0" smtClean="0"/>
              <a:t>注释写的很清晰了，必须是CLASSES(0x01),RESOURCES(0x02)之一，</a:t>
            </a:r>
          </a:p>
          <a:p>
            <a:pPr indent="0">
              <a:buFont typeface="+mj-lt"/>
              <a:buNone/>
            </a:pPr>
            <a:r>
              <a:rPr sz="3200" dirty="0" smtClean="0"/>
              <a:t>相当于Transform需要处理的类型。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2235" y="2197100"/>
            <a:ext cx="11120120" cy="8247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83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dirty="0" smtClean="0"/>
              <a:t>Transform方法</a:t>
            </a:r>
            <a:r>
              <a:rPr dirty="0" smtClean="0">
                <a:sym typeface="+mn-ea"/>
              </a:rPr>
              <a:t>getScopes</a:t>
            </a:r>
            <a:r>
              <a:rPr lang="zh-CN" dirty="0" smtClean="0"/>
              <a:t>分析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96215" y="2646680"/>
            <a:ext cx="12190095" cy="7887335"/>
            <a:chOff x="2339695" y="2713929"/>
            <a:chExt cx="18179999" cy="7434118"/>
          </a:xfrm>
        </p:grpSpPr>
        <p:sp>
          <p:nvSpPr>
            <p:cNvPr id="6" name="矩形 5"/>
            <p:cNvSpPr/>
            <p:nvPr/>
          </p:nvSpPr>
          <p:spPr>
            <a:xfrm>
              <a:off x="2339695" y="2713929"/>
              <a:ext cx="18179999" cy="74341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762000" dist="50800" dir="5400000" sx="101000" sy="101000" algn="ctr" rotWithShape="0">
                <a:srgbClr val="000000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10"/>
            <p:cNvSpPr txBox="1"/>
            <p:nvPr/>
          </p:nvSpPr>
          <p:spPr>
            <a:xfrm>
              <a:off x="2812193" y="3415988"/>
              <a:ext cx="17707501" cy="146934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/>
            <a:p>
              <a:pPr indent="0">
                <a:buFont typeface="+mj-lt"/>
                <a:buNone/>
              </a:pPr>
              <a:r>
                <a:rPr sz="3200" dirty="0" smtClean="0"/>
                <a:t>Set&lt;? super QualifiedContent.Scope&gt; getScopes() {</a:t>
              </a:r>
            </a:p>
            <a:p>
              <a:pPr indent="0">
                <a:buFont typeface="+mj-lt"/>
                <a:buNone/>
              </a:pPr>
              <a:r>
                <a:rPr sz="3200" dirty="0" smtClean="0"/>
                <a:t>        return TransformManager.SCOPE_FULL_PROJECT</a:t>
              </a:r>
            </a:p>
            <a:p>
              <a:pPr indent="0">
                <a:buFont typeface="+mj-lt"/>
                <a:buNone/>
              </a:pPr>
              <a:r>
                <a:rPr sz="3200" dirty="0" smtClean="0"/>
                <a:t>}</a:t>
              </a:r>
            </a:p>
          </p:txBody>
        </p:sp>
      </p:grpSp>
      <p:sp>
        <p:nvSpPr>
          <p:cNvPr id="4" name="文本框 10"/>
          <p:cNvSpPr txBox="1"/>
          <p:nvPr/>
        </p:nvSpPr>
        <p:spPr>
          <a:xfrm>
            <a:off x="513080" y="6307455"/>
            <a:ext cx="8234680" cy="106680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 indent="0">
              <a:buFont typeface="+mj-lt"/>
              <a:buNone/>
            </a:pPr>
            <a:r>
              <a:rPr sz="3200" dirty="0" smtClean="0"/>
              <a:t>先来看源码注释，这个的作用相当于用来Transform表明作用域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6655" y="2209800"/>
            <a:ext cx="10399395" cy="854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01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1248" y="10531662"/>
            <a:ext cx="2369510" cy="2427632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1248" y="7900824"/>
            <a:ext cx="2369510" cy="2427632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1248" y="5266353"/>
            <a:ext cx="2369510" cy="2427632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1248" y="2631885"/>
            <a:ext cx="2369510" cy="2427632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1248" y="1050"/>
            <a:ext cx="2369510" cy="242400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22347034" y="10531662"/>
            <a:ext cx="691108" cy="2427632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22347034" y="7900824"/>
            <a:ext cx="691108" cy="2427632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22347034" y="5266353"/>
            <a:ext cx="691108" cy="2427632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22347034" y="2631885"/>
            <a:ext cx="691108" cy="2427632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22347034" y="1050"/>
            <a:ext cx="691108" cy="242400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02645" y="8453102"/>
            <a:ext cx="559961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00" dirty="0"/>
              <a:t>叮当老师的</a:t>
            </a:r>
            <a:r>
              <a:rPr lang="en-US" altLang="zh-CN" sz="3400" dirty="0"/>
              <a:t>QQ</a:t>
            </a:r>
            <a:r>
              <a:rPr lang="zh-CN" altLang="en-US" sz="3400" dirty="0"/>
              <a:t>：</a:t>
            </a:r>
            <a:r>
              <a:rPr lang="en-US" altLang="zh-CN" sz="3400" dirty="0"/>
              <a:t>1979846055</a:t>
            </a:r>
          </a:p>
        </p:txBody>
      </p:sp>
      <p:pic>
        <p:nvPicPr>
          <p:cNvPr id="17" name="图片 16" descr="叮当老师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02399" y="2631885"/>
            <a:ext cx="5399856" cy="53998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758" y="-134825"/>
            <a:ext cx="8644297" cy="1296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6810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3" y="10532101"/>
            <a:ext cx="236976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3" y="7900976"/>
            <a:ext cx="236976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3" y="5266220"/>
            <a:ext cx="236976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3" y="2631466"/>
            <a:ext cx="236976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3" y="347"/>
            <a:ext cx="236976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22348206" y="10532101"/>
            <a:ext cx="691182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22348206" y="7900976"/>
            <a:ext cx="691182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22348206" y="5266220"/>
            <a:ext cx="691182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22348206" y="2631466"/>
            <a:ext cx="691182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22348206" y="347"/>
            <a:ext cx="691182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2370293" y="759"/>
            <a:ext cx="7167347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课程配套服务</a:t>
            </a:r>
          </a:p>
        </p:txBody>
      </p:sp>
      <p:sp>
        <p:nvSpPr>
          <p:cNvPr id="157" name="ïśľîḍè"/>
          <p:cNvSpPr txBox="1"/>
          <p:nvPr/>
        </p:nvSpPr>
        <p:spPr>
          <a:xfrm>
            <a:off x="3971895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8" name="íṥlîḍe"/>
          <p:cNvSpPr txBox="1"/>
          <p:nvPr/>
        </p:nvSpPr>
        <p:spPr>
          <a:xfrm>
            <a:off x="3971895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答疑服务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71894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专门的答疑老师替学员解答问题</a:t>
            </a:r>
          </a:p>
        </p:txBody>
      </p:sp>
      <p:sp>
        <p:nvSpPr>
          <p:cNvPr id="6" name="ïśľîḍè"/>
          <p:cNvSpPr txBox="1"/>
          <p:nvPr/>
        </p:nvSpPr>
        <p:spPr>
          <a:xfrm>
            <a:off x="8274980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íṥlîḍe"/>
          <p:cNvSpPr txBox="1"/>
          <p:nvPr/>
        </p:nvSpPr>
        <p:spPr>
          <a:xfrm>
            <a:off x="8274980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学习计划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74980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1V1</a:t>
            </a:r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为你定制专属的学习计划</a:t>
            </a:r>
          </a:p>
        </p:txBody>
      </p:sp>
      <p:sp>
        <p:nvSpPr>
          <p:cNvPr id="9" name="ïśľîḍè"/>
          <p:cNvSpPr txBox="1"/>
          <p:nvPr/>
        </p:nvSpPr>
        <p:spPr>
          <a:xfrm>
            <a:off x="12444869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íṥlîḍe"/>
          <p:cNvSpPr txBox="1"/>
          <p:nvPr/>
        </p:nvSpPr>
        <p:spPr>
          <a:xfrm>
            <a:off x="12444869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考核与作业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444869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考核与作业意义在于理论与实践并行</a:t>
            </a:r>
            <a:endParaRPr lang="en-US" altLang="zh-CN" sz="264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ïśľîḍè"/>
          <p:cNvSpPr txBox="1"/>
          <p:nvPr/>
        </p:nvSpPr>
        <p:spPr>
          <a:xfrm>
            <a:off x="17080346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íṥlîḍe"/>
          <p:cNvSpPr txBox="1"/>
          <p:nvPr/>
        </p:nvSpPr>
        <p:spPr>
          <a:xfrm>
            <a:off x="17080346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专属班级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080346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专属班级打开你的人际交流圈</a:t>
            </a:r>
          </a:p>
        </p:txBody>
      </p:sp>
      <p:sp>
        <p:nvSpPr>
          <p:cNvPr id="16" name="ïśľîḍè"/>
          <p:cNvSpPr txBox="1"/>
          <p:nvPr/>
        </p:nvSpPr>
        <p:spPr>
          <a:xfrm>
            <a:off x="3971895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íṥlîḍe"/>
          <p:cNvSpPr txBox="1"/>
          <p:nvPr/>
        </p:nvSpPr>
        <p:spPr>
          <a:xfrm>
            <a:off x="3971895" y="5613799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新技术分享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71894" y="6579773"/>
            <a:ext cx="3323912" cy="131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时刻关注国际市场新技术的动态，分享给学员</a:t>
            </a:r>
            <a:endParaRPr lang="en-US" altLang="zh-CN" sz="264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ïśľîḍè"/>
          <p:cNvSpPr txBox="1"/>
          <p:nvPr/>
        </p:nvSpPr>
        <p:spPr>
          <a:xfrm>
            <a:off x="8274980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íṥlîḍe"/>
          <p:cNvSpPr txBox="1"/>
          <p:nvPr/>
        </p:nvSpPr>
        <p:spPr>
          <a:xfrm>
            <a:off x="8274980" y="5635398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就业指导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74980" y="6564174"/>
            <a:ext cx="3323912" cy="131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简历指导和面试指导并行，让你的岗位不侮辱你的能力</a:t>
            </a:r>
          </a:p>
        </p:txBody>
      </p:sp>
      <p:sp>
        <p:nvSpPr>
          <p:cNvPr id="22" name="ïśľîḍè"/>
          <p:cNvSpPr txBox="1"/>
          <p:nvPr/>
        </p:nvSpPr>
        <p:spPr>
          <a:xfrm>
            <a:off x="12444869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íṥlîḍe"/>
          <p:cNvSpPr txBox="1"/>
          <p:nvPr/>
        </p:nvSpPr>
        <p:spPr>
          <a:xfrm>
            <a:off x="12444869" y="5613799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企业内推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444869" y="6642171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众多一线企业的内推岗位等你拿</a:t>
            </a:r>
          </a:p>
        </p:txBody>
      </p:sp>
      <p:sp>
        <p:nvSpPr>
          <p:cNvPr id="25" name="ïśľîḍè"/>
          <p:cNvSpPr txBox="1"/>
          <p:nvPr/>
        </p:nvSpPr>
        <p:spPr>
          <a:xfrm>
            <a:off x="17080346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íṥlîḍe"/>
          <p:cNvSpPr txBox="1"/>
          <p:nvPr/>
        </p:nvSpPr>
        <p:spPr>
          <a:xfrm>
            <a:off x="17080346" y="5613799"/>
            <a:ext cx="3395910" cy="9443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升级更新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080346" y="6642172"/>
            <a:ext cx="3323912" cy="49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最新技术一直免费学</a:t>
            </a:r>
          </a:p>
        </p:txBody>
      </p:sp>
      <p:sp>
        <p:nvSpPr>
          <p:cNvPr id="28" name="ïśľîḍè"/>
          <p:cNvSpPr txBox="1"/>
          <p:nvPr/>
        </p:nvSpPr>
        <p:spPr>
          <a:xfrm>
            <a:off x="3971895" y="9774088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íṥlîḍe"/>
          <p:cNvSpPr txBox="1"/>
          <p:nvPr/>
        </p:nvSpPr>
        <p:spPr>
          <a:xfrm>
            <a:off x="3971895" y="8829713"/>
            <a:ext cx="3395910" cy="9443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钱程无忧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71894" y="9858086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Toppro</a:t>
            </a:r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优先权，告别死工资</a:t>
            </a:r>
          </a:p>
        </p:txBody>
      </p:sp>
      <p:sp>
        <p:nvSpPr>
          <p:cNvPr id="31" name="ïśľîḍè"/>
          <p:cNvSpPr txBox="1"/>
          <p:nvPr/>
        </p:nvSpPr>
        <p:spPr>
          <a:xfrm>
            <a:off x="8274980" y="9774088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íṥlîḍe"/>
          <p:cNvSpPr txBox="1"/>
          <p:nvPr/>
        </p:nvSpPr>
        <p:spPr>
          <a:xfrm>
            <a:off x="8274980" y="8829713"/>
            <a:ext cx="3395910" cy="9443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涨薪无忧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274980" y="9795688"/>
            <a:ext cx="3323912" cy="131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毕业不满三年的学员学完课程不涨</a:t>
            </a:r>
            <a:r>
              <a:rPr lang="en-US" altLang="zh-CN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5K</a:t>
            </a:r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，全额退款</a:t>
            </a:r>
          </a:p>
        </p:txBody>
      </p:sp>
    </p:spTree>
    <p:extLst>
      <p:ext uri="{BB962C8B-B14F-4D97-AF65-F5344CB8AC3E}">
        <p14:creationId xmlns:p14="http://schemas.microsoft.com/office/powerpoint/2010/main" val="1711990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8566319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</a:t>
            </a:r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4357" y="2587479"/>
            <a:ext cx="9376551" cy="76113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0908" y="2587479"/>
            <a:ext cx="5635050" cy="7611398"/>
          </a:xfrm>
          <a:prstGeom prst="rect">
            <a:avLst/>
          </a:prstGeom>
        </p:spPr>
      </p:pic>
      <p:sp>
        <p:nvSpPr>
          <p:cNvPr id="6" name="FLYING IMPRESSION FID FEIZHAO    qq:1964271550"/>
          <p:cNvSpPr txBox="1"/>
          <p:nvPr/>
        </p:nvSpPr>
        <p:spPr>
          <a:xfrm>
            <a:off x="17290341" y="9048108"/>
            <a:ext cx="5071065" cy="12266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注：贝塞尔曲线，动画，布局原理不仅仅只是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上可以使用，其他语言在实现这些效果时大同小异；</a:t>
            </a:r>
          </a:p>
        </p:txBody>
      </p:sp>
      <p:sp>
        <p:nvSpPr>
          <p:cNvPr id="7" name="矩形 6"/>
          <p:cNvSpPr/>
          <p:nvPr/>
        </p:nvSpPr>
        <p:spPr>
          <a:xfrm>
            <a:off x="17153544" y="2587479"/>
            <a:ext cx="5375857" cy="39454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290341" y="2888671"/>
            <a:ext cx="5071065" cy="3268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UI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绘制流程    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：事件分发机制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Paint/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贝塞尔曲线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：动画源码，进阶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：屏幕适配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</a:p>
        </p:txBody>
      </p:sp>
    </p:spTree>
    <p:extLst>
      <p:ext uri="{BB962C8B-B14F-4D97-AF65-F5344CB8AC3E}">
        <p14:creationId xmlns:p14="http://schemas.microsoft.com/office/powerpoint/2010/main" val="410466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10847393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高级架构师</a:t>
            </a:r>
            <a:endParaRPr lang="en-US" altLang="zh-CN" sz="9071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508735" y="9422497"/>
            <a:ext cx="5071065" cy="84856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注：架构不管在哪门语言都是需要的，架构不单单是代码，更是思路；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80"/>
            <a:ext cx="5375857" cy="32963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1"/>
            <a:ext cx="5071065" cy="236090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架构概述</a:t>
            </a:r>
            <a:endParaRPr 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：设计原则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Framework/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启动等源码分析</a:t>
            </a:r>
            <a:endParaRPr lang="zh-CN" alt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最新推出的组件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：常见第三方框架分析手写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1171" y="2587479"/>
            <a:ext cx="9899737" cy="761139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80909" y="2587479"/>
            <a:ext cx="6049039" cy="306351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80909" y="5649797"/>
            <a:ext cx="6049039" cy="454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99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5" y="444747"/>
            <a:ext cx="12254830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深层进阶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477536" y="8668917"/>
            <a:ext cx="5071065" cy="16047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4G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时代出来了抖音等大量音视频应用，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时代必然会涌现更多的需要大数据量的应用，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的学习迫在眉睫；而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C/C+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语言也将成为加密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防反编译的趋势；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79"/>
            <a:ext cx="5375857" cy="36359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2"/>
            <a:ext cx="5071065" cy="281461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NDK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C/C++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进阶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：脚本语法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/Linux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：音视频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WebRtc/OPENGL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6767" y="2541880"/>
            <a:ext cx="8936162" cy="76557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42928" y="5372605"/>
            <a:ext cx="6811019" cy="482507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42928" y="2541880"/>
            <a:ext cx="6811019" cy="282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08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9683613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性能优化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477536" y="8606518"/>
            <a:ext cx="5071065" cy="16047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注：当应用开发不再有技术难题，如何保证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在大量用户下依然稳定，高效，无惧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的冲击，性能优化无疑是最大利器，更是你能一直跟随前进的脚步</a:t>
            </a:r>
            <a:r>
              <a:rPr lang="zh-CN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79"/>
            <a:ext cx="5375857" cy="36359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1"/>
            <a:ext cx="5071065" cy="281461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性能优化概述</a:t>
            </a:r>
            <a:endParaRPr 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UI/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启动优化    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：稳定性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：内存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电量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：安全性</a:t>
            </a:r>
            <a:endParaRPr lang="en-US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：附加项目实战优化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1970" y="2541881"/>
            <a:ext cx="7023413" cy="762579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05382" y="2541881"/>
            <a:ext cx="8831765" cy="762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69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7356053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其他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477536" y="8949710"/>
            <a:ext cx="5071065" cy="12266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所有技术难题不再是问题，如何自动化编译打包，混合式开发，小程序等新技术也需要有所涉猎</a:t>
            </a:r>
            <a:r>
              <a:rPr lang="zh-CN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79"/>
            <a:ext cx="5375857" cy="32303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2"/>
            <a:ext cx="5071065" cy="236090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其他概述</a:t>
            </a:r>
            <a:endParaRPr 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Gradle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Flutter</a:t>
            </a:r>
            <a:endParaRPr lang="zh-CN" alt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：小程序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项目实战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7973" y="2587480"/>
            <a:ext cx="7925789" cy="751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93762" y="2587479"/>
            <a:ext cx="7572999" cy="751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594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LYING IMPRESSION FID FEIZHAO    qq:1964271550"/>
          <p:cNvSpPr txBox="1"/>
          <p:nvPr/>
        </p:nvSpPr>
        <p:spPr>
          <a:xfrm>
            <a:off x="14792582" y="3372600"/>
            <a:ext cx="2075928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1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</a:p>
        </p:txBody>
      </p:sp>
      <p:sp>
        <p:nvSpPr>
          <p:cNvPr id="42" name="FLYING IMPRESSION FID FEIZHAO    qq:1964271550"/>
          <p:cNvSpPr txBox="1"/>
          <p:nvPr/>
        </p:nvSpPr>
        <p:spPr>
          <a:xfrm>
            <a:off x="14792582" y="4036932"/>
            <a:ext cx="5274918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不再仅限于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死工资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，技术价值最大化。</a:t>
            </a:r>
          </a:p>
        </p:txBody>
      </p:sp>
      <p:sp>
        <p:nvSpPr>
          <p:cNvPr id="43" name="FLYING IMPRESSION FID FEIZHAO    qq:1964271550"/>
          <p:cNvSpPr txBox="1"/>
          <p:nvPr/>
        </p:nvSpPr>
        <p:spPr>
          <a:xfrm>
            <a:off x="14792582" y="8174672"/>
            <a:ext cx="2075928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340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44" name="FLYING IMPRESSION FID FEIZHAO    qq:1964271550"/>
          <p:cNvSpPr txBox="1"/>
          <p:nvPr/>
        </p:nvSpPr>
        <p:spPr>
          <a:xfrm>
            <a:off x="14792582" y="8872604"/>
            <a:ext cx="5274918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年工作经验的人学习完本课程未涨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，全额退费。</a:t>
            </a:r>
          </a:p>
        </p:txBody>
      </p:sp>
      <p:sp>
        <p:nvSpPr>
          <p:cNvPr id="45" name="FLYING IMPRESSION FID FEIZHAO    qq:1964271550"/>
          <p:cNvSpPr txBox="1"/>
          <p:nvPr/>
        </p:nvSpPr>
        <p:spPr>
          <a:xfrm>
            <a:off x="4918670" y="3372258"/>
            <a:ext cx="3379110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40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</p:txBody>
      </p:sp>
      <p:sp>
        <p:nvSpPr>
          <p:cNvPr id="46" name="FLYING IMPRESSION FID FEIZHAO    qq:1964271550"/>
          <p:cNvSpPr txBox="1"/>
          <p:nvPr/>
        </p:nvSpPr>
        <p:spPr>
          <a:xfrm>
            <a:off x="2971883" y="4070532"/>
            <a:ext cx="5325961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凡是基于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平台的应用开发都不再有技术壁垒。</a:t>
            </a:r>
          </a:p>
        </p:txBody>
      </p:sp>
      <p:sp>
        <p:nvSpPr>
          <p:cNvPr id="47" name="FLYING IMPRESSION FID FEIZHAO    qq:1964271550"/>
          <p:cNvSpPr txBox="1"/>
          <p:nvPr/>
        </p:nvSpPr>
        <p:spPr>
          <a:xfrm>
            <a:off x="6221917" y="8174672"/>
            <a:ext cx="2075928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401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</a:p>
        </p:txBody>
      </p:sp>
      <p:sp>
        <p:nvSpPr>
          <p:cNvPr id="48" name="FLYING IMPRESSION FID FEIZHAO    qq:1964271550"/>
          <p:cNvSpPr txBox="1"/>
          <p:nvPr/>
        </p:nvSpPr>
        <p:spPr>
          <a:xfrm>
            <a:off x="2971883" y="8872605"/>
            <a:ext cx="5325961" cy="1680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不管是公司还是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都有机会，能力接触到更高端的圈子，增加新的机遇。</a:t>
            </a: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rot="2700000">
            <a:off x="8527914" y="4297186"/>
            <a:ext cx="3449908" cy="2762927"/>
          </a:xfrm>
          <a:prstGeom prst="roundRect">
            <a:avLst/>
          </a:prstGeom>
          <a:solidFill>
            <a:srgbClr val="EB5F56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schemeClr val="bg1"/>
              </a:solidFill>
            </a:endParaRPr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rot="2700000">
            <a:off x="11444937" y="3952633"/>
            <a:ext cx="2759927" cy="3449908"/>
          </a:xfrm>
          <a:prstGeom prst="roundRect">
            <a:avLst/>
          </a:prstGeom>
          <a:solidFill>
            <a:srgbClr val="33C3AB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schemeClr val="bg1"/>
              </a:solidFill>
            </a:endParaRPr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rot="2700000">
            <a:off x="11098886" y="6868156"/>
            <a:ext cx="3449908" cy="2762927"/>
          </a:xfrm>
          <a:prstGeom prst="roundRect">
            <a:avLst/>
          </a:prstGeom>
          <a:solidFill>
            <a:srgbClr val="364555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schemeClr val="bg1"/>
              </a:solidFill>
            </a:endParaRPr>
          </a:p>
        </p:txBody>
      </p:sp>
      <p:sp>
        <p:nvSpPr>
          <p:cNvPr id="54" name="FLYING IMPRESSION FID FEIZHAO    qq:1964271550"/>
          <p:cNvSpPr/>
          <p:nvPr/>
        </p:nvSpPr>
        <p:spPr bwMode="auto">
          <a:xfrm rot="2700000">
            <a:off x="8827049" y="6570520"/>
            <a:ext cx="2759927" cy="3449908"/>
          </a:xfrm>
          <a:prstGeom prst="roundRect">
            <a:avLst/>
          </a:prstGeom>
          <a:solidFill>
            <a:srgbClr val="FCB030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schemeClr val="bg1"/>
              </a:solidFill>
            </a:endParaRPr>
          </a:p>
        </p:txBody>
      </p:sp>
      <p:sp>
        <p:nvSpPr>
          <p:cNvPr id="58" name="FLYING IMPRESSION FID FEIZHAO    qq:1964271550"/>
          <p:cNvSpPr txBox="1"/>
          <p:nvPr/>
        </p:nvSpPr>
        <p:spPr>
          <a:xfrm>
            <a:off x="11951544" y="5059783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77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</a:p>
        </p:txBody>
      </p:sp>
      <p:sp>
        <p:nvSpPr>
          <p:cNvPr id="60" name="FLYING IMPRESSION FID FEIZHAO    qq:1964271550"/>
          <p:cNvSpPr/>
          <p:nvPr/>
        </p:nvSpPr>
        <p:spPr>
          <a:xfrm>
            <a:off x="9059784" y="6271815"/>
            <a:ext cx="2593307" cy="1472204"/>
          </a:xfrm>
          <a:custGeom>
            <a:avLst/>
            <a:gdLst>
              <a:gd name="connsiteX0" fmla="*/ 0 w 1624676"/>
              <a:gd name="connsiteY0" fmla="*/ 0 h 711399"/>
              <a:gd name="connsiteX1" fmla="*/ 1624676 w 1624676"/>
              <a:gd name="connsiteY1" fmla="*/ 0 h 711399"/>
              <a:gd name="connsiteX2" fmla="*/ 984649 w 1624676"/>
              <a:gd name="connsiteY2" fmla="*/ 640026 h 711399"/>
              <a:gd name="connsiteX3" fmla="*/ 640025 w 1624676"/>
              <a:gd name="connsiteY3" fmla="*/ 640026 h 711399"/>
              <a:gd name="connsiteX4" fmla="*/ 0 w 1624676"/>
              <a:gd name="connsiteY4" fmla="*/ 0 h 711399"/>
              <a:gd name="connsiteX0-1" fmla="*/ 0 w 1624676"/>
              <a:gd name="connsiteY0-2" fmla="*/ 67663 h 779062"/>
              <a:gd name="connsiteX1-3" fmla="*/ 778439 w 1624676"/>
              <a:gd name="connsiteY1-4" fmla="*/ 0 h 779062"/>
              <a:gd name="connsiteX2-5" fmla="*/ 1624676 w 1624676"/>
              <a:gd name="connsiteY2-6" fmla="*/ 67663 h 779062"/>
              <a:gd name="connsiteX3-7" fmla="*/ 984649 w 1624676"/>
              <a:gd name="connsiteY3-8" fmla="*/ 707689 h 779062"/>
              <a:gd name="connsiteX4-9" fmla="*/ 640025 w 1624676"/>
              <a:gd name="connsiteY4-10" fmla="*/ 707689 h 779062"/>
              <a:gd name="connsiteX5" fmla="*/ 0 w 1624676"/>
              <a:gd name="connsiteY5" fmla="*/ 67663 h 779062"/>
              <a:gd name="connsiteX0-11" fmla="*/ 0 w 1624676"/>
              <a:gd name="connsiteY0-12" fmla="*/ 67663 h 779062"/>
              <a:gd name="connsiteX1-13" fmla="*/ 778439 w 1624676"/>
              <a:gd name="connsiteY1-14" fmla="*/ 0 h 779062"/>
              <a:gd name="connsiteX2-15" fmla="*/ 1624676 w 1624676"/>
              <a:gd name="connsiteY2-16" fmla="*/ 67663 h 779062"/>
              <a:gd name="connsiteX3-17" fmla="*/ 1372328 w 1624676"/>
              <a:gd name="connsiteY3-18" fmla="*/ 311085 h 779062"/>
              <a:gd name="connsiteX4-19" fmla="*/ 984649 w 1624676"/>
              <a:gd name="connsiteY4-20" fmla="*/ 707689 h 779062"/>
              <a:gd name="connsiteX5-21" fmla="*/ 640025 w 1624676"/>
              <a:gd name="connsiteY5-22" fmla="*/ 707689 h 779062"/>
              <a:gd name="connsiteX6" fmla="*/ 0 w 1624676"/>
              <a:gd name="connsiteY6" fmla="*/ 67663 h 779062"/>
              <a:gd name="connsiteX0-23" fmla="*/ 0 w 1624676"/>
              <a:gd name="connsiteY0-24" fmla="*/ 67663 h 779062"/>
              <a:gd name="connsiteX1-25" fmla="*/ 778439 w 1624676"/>
              <a:gd name="connsiteY1-26" fmla="*/ 0 h 779062"/>
              <a:gd name="connsiteX2-27" fmla="*/ 1624676 w 1624676"/>
              <a:gd name="connsiteY2-28" fmla="*/ 67663 h 779062"/>
              <a:gd name="connsiteX3-29" fmla="*/ 1372328 w 1624676"/>
              <a:gd name="connsiteY3-30" fmla="*/ 311085 h 779062"/>
              <a:gd name="connsiteX4-31" fmla="*/ 984649 w 1624676"/>
              <a:gd name="connsiteY4-32" fmla="*/ 707689 h 779062"/>
              <a:gd name="connsiteX5-33" fmla="*/ 640025 w 1624676"/>
              <a:gd name="connsiteY5-34" fmla="*/ 707689 h 779062"/>
              <a:gd name="connsiteX6-35" fmla="*/ 0 w 1624676"/>
              <a:gd name="connsiteY6-36" fmla="*/ 67663 h 779062"/>
              <a:gd name="connsiteX0-37" fmla="*/ 0 w 1372328"/>
              <a:gd name="connsiteY0-38" fmla="*/ 67663 h 779062"/>
              <a:gd name="connsiteX1-39" fmla="*/ 778439 w 1372328"/>
              <a:gd name="connsiteY1-40" fmla="*/ 0 h 779062"/>
              <a:gd name="connsiteX2-41" fmla="*/ 1115629 w 1372328"/>
              <a:gd name="connsiteY2-42" fmla="*/ 114797 h 779062"/>
              <a:gd name="connsiteX3-43" fmla="*/ 1372328 w 1372328"/>
              <a:gd name="connsiteY3-44" fmla="*/ 311085 h 779062"/>
              <a:gd name="connsiteX4-45" fmla="*/ 984649 w 1372328"/>
              <a:gd name="connsiteY4-46" fmla="*/ 707689 h 779062"/>
              <a:gd name="connsiteX5-47" fmla="*/ 640025 w 1372328"/>
              <a:gd name="connsiteY5-48" fmla="*/ 707689 h 779062"/>
              <a:gd name="connsiteX6-49" fmla="*/ 0 w 1372328"/>
              <a:gd name="connsiteY6-50" fmla="*/ 67663 h 779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372328" h="779062">
                <a:moveTo>
                  <a:pt x="0" y="67663"/>
                </a:moveTo>
                <a:cubicBezTo>
                  <a:pt x="272049" y="67105"/>
                  <a:pt x="506390" y="558"/>
                  <a:pt x="778439" y="0"/>
                </a:cubicBezTo>
                <a:lnTo>
                  <a:pt x="1115629" y="114797"/>
                </a:lnTo>
                <a:cubicBezTo>
                  <a:pt x="1031513" y="195938"/>
                  <a:pt x="1098226" y="220517"/>
                  <a:pt x="1372328" y="311085"/>
                </a:cubicBezTo>
                <a:lnTo>
                  <a:pt x="984649" y="707689"/>
                </a:lnTo>
                <a:cubicBezTo>
                  <a:pt x="889484" y="802854"/>
                  <a:pt x="735191" y="802854"/>
                  <a:pt x="640025" y="707689"/>
                </a:cubicBezTo>
                <a:lnTo>
                  <a:pt x="0" y="67663"/>
                </a:lnTo>
                <a:close/>
              </a:path>
            </a:pathLst>
          </a:custGeom>
          <a:solidFill>
            <a:srgbClr val="EB5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33" name="FLYING IMPRESSION FID FEIZHAO    qq:1964271550"/>
          <p:cNvSpPr/>
          <p:nvPr/>
        </p:nvSpPr>
        <p:spPr bwMode="auto">
          <a:xfrm>
            <a:off x="22682701" y="348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>
            <a:off x="22682701" y="2631474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>
            <a:off x="22682701" y="5266229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9" name="FLYING IMPRESSION FID FEIZHAO    qq:1964271550"/>
          <p:cNvSpPr/>
          <p:nvPr/>
        </p:nvSpPr>
        <p:spPr bwMode="auto">
          <a:xfrm>
            <a:off x="22682701" y="7900983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1" name="FLYING IMPRESSION FID FEIZHAO    qq:1964271550"/>
          <p:cNvSpPr/>
          <p:nvPr/>
        </p:nvSpPr>
        <p:spPr bwMode="auto">
          <a:xfrm>
            <a:off x="22682701" y="1053573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2" name="FLYING IMPRESSION FID FEIZHAO    qq:1964271550"/>
          <p:cNvSpPr/>
          <p:nvPr/>
        </p:nvSpPr>
        <p:spPr bwMode="auto">
          <a:xfrm flipV="1">
            <a:off x="0" y="10532107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3" name="FLYING IMPRESSION FID FEIZHAO    qq:1964271550"/>
          <p:cNvSpPr/>
          <p:nvPr/>
        </p:nvSpPr>
        <p:spPr bwMode="auto">
          <a:xfrm flipV="1">
            <a:off x="0" y="7900981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/>
          <p:nvPr/>
        </p:nvSpPr>
        <p:spPr bwMode="auto">
          <a:xfrm flipV="1">
            <a:off x="0" y="5266226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5" name="FLYING IMPRESSION FID FEIZHAO    qq:1964271550"/>
          <p:cNvSpPr/>
          <p:nvPr/>
        </p:nvSpPr>
        <p:spPr bwMode="auto">
          <a:xfrm flipV="1">
            <a:off x="0" y="2631472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6" name="FLYING IMPRESSION FID FEIZHAO    qq:1964271550"/>
          <p:cNvSpPr/>
          <p:nvPr/>
        </p:nvSpPr>
        <p:spPr bwMode="auto">
          <a:xfrm flipV="1">
            <a:off x="0" y="34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" name="FLYING IMPRESSION FID FEIZHAO    qq:1964271550"/>
          <p:cNvSpPr txBox="1"/>
          <p:nvPr/>
        </p:nvSpPr>
        <p:spPr>
          <a:xfrm>
            <a:off x="12295934" y="8054905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77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377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5" name="FLYING IMPRESSION FID FEIZHAO    qq:1964271550"/>
          <p:cNvSpPr txBox="1"/>
          <p:nvPr/>
        </p:nvSpPr>
        <p:spPr>
          <a:xfrm>
            <a:off x="8854426" y="5044184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7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012822" y="8070503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7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356746" y="759"/>
            <a:ext cx="4839786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良性循环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501588" y="12187223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</a:p>
        </p:txBody>
      </p:sp>
    </p:spTree>
    <p:extLst>
      <p:ext uri="{BB962C8B-B14F-4D97-AF65-F5344CB8AC3E}">
        <p14:creationId xmlns:p14="http://schemas.microsoft.com/office/powerpoint/2010/main" val="219450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bldLvl="0" animBg="1"/>
      <p:bldP spid="52" grpId="0" bldLvl="0" animBg="1"/>
      <p:bldP spid="53" grpId="0" bldLvl="0" animBg="1"/>
      <p:bldP spid="54" grpId="0" bldLvl="0" animBg="1"/>
      <p:bldP spid="58" grpId="0"/>
      <p:bldP spid="60" grpId="0" bldLvl="0" animBg="1"/>
      <p:bldP spid="4" grpId="0"/>
      <p:bldP spid="5" grpId="0"/>
      <p:bldP spid="6" grpId="0"/>
      <p:bldP spid="7" grpId="0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LYING IMPRESSION FID FEIZHAO    qq:1964271550"/>
          <p:cNvSpPr txBox="1"/>
          <p:nvPr/>
        </p:nvSpPr>
        <p:spPr>
          <a:xfrm>
            <a:off x="2370293" y="759"/>
            <a:ext cx="13994087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讲师介绍</a:t>
            </a:r>
          </a:p>
        </p:txBody>
      </p:sp>
      <p:pic>
        <p:nvPicPr>
          <p:cNvPr id="2" name="图片 1" descr="davi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086" y="2229889"/>
            <a:ext cx="3823098" cy="324831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31089" y="5928190"/>
            <a:ext cx="4443482" cy="533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024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David 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复旦大学工程硕士，</a:t>
            </a:r>
            <a:r>
              <a:rPr lang="zh-CN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Oppo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资深研发工程师，网易特邀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讲师，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专注技术十年，产品控、代码控，拥有丰富的项目经验，主持研发了多个成功上线的大型互联网项目。热爱互联网，热衷于各种Android底层技术，精通NDK  架构和前端开发，擅长移动互联网高并发、可维护性架构设计，有丰富的实战经验。愿意和他人分享自己对技术的理解和感悟，讲课逻辑清晰，生动幽默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。</a:t>
            </a:r>
            <a:endParaRPr lang="en-US" altLang="zh-CN" sz="2268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3024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3024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80371" y="5918591"/>
            <a:ext cx="4443482" cy="4292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024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River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《Android开发入门与实战第二版》作者之一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，《NFC：Arduino、Android与PhoneGap近场通信》译者，国内首批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开发，曾任职于银联，华夏幸福等知名公司，擅长项目重构，架构，以及性能优化，拥有多年的项目开发以及管理经验，原网易特邀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讲师。授课风格幽默风趣，有激情，注重站在学员的角度考虑问题。</a:t>
            </a:r>
            <a:endParaRPr lang="en-US" altLang="zh-CN" sz="189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89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9" name="图片 8" descr="river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80371" y="2227488"/>
            <a:ext cx="4316285" cy="323511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244129" y="5918591"/>
            <a:ext cx="4443482" cy="3652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024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Zee 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中南大学计算机信息专业毕业，前新浪架构师，58同城项目负责人。8年Android行业从业经验，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丰富的项目研发以及管理经验，原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网易特邀Android讲师，对架构方面有深入的研究。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授课激情有活力，能耐心帮助学员解决项目中遇到的问题。</a:t>
            </a:r>
            <a:endParaRPr lang="en-US" altLang="zh-CN" sz="2268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3024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24518" y="2231089"/>
            <a:ext cx="3530306" cy="3248314"/>
          </a:xfrm>
          <a:prstGeom prst="rect">
            <a:avLst/>
          </a:prstGeom>
        </p:spPr>
      </p:pic>
      <p:sp>
        <p:nvSpPr>
          <p:cNvPr id="8" name="FLYING IMPRESSION FID FEIZHAO    qq:1964271550"/>
          <p:cNvSpPr txBox="1"/>
          <p:nvPr/>
        </p:nvSpPr>
        <p:spPr>
          <a:xfrm>
            <a:off x="4240383" y="10676842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89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David</a:t>
            </a:r>
            <a:r>
              <a:rPr lang="zh-CN" altLang="en-US" sz="189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89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89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1051917835</a:t>
            </a:r>
            <a:endParaRPr lang="zh-CN" altLang="en-US" sz="189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6691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YING IMPRESSION FID FEIZHAO    qq:1964271550"/>
          <p:cNvSpPr/>
          <p:nvPr/>
        </p:nvSpPr>
        <p:spPr>
          <a:xfrm>
            <a:off x="-1888218" y="975935"/>
            <a:ext cx="12295790" cy="12295790"/>
          </a:xfrm>
          <a:prstGeom prst="blockArc">
            <a:avLst>
              <a:gd name="adj1" fmla="val 18900000"/>
              <a:gd name="adj2" fmla="val 2700000"/>
              <a:gd name="adj3" fmla="val 393"/>
            </a:avLst>
          </a:prstGeom>
          <a:ln w="38100">
            <a:solidFill>
              <a:srgbClr val="364555"/>
            </a:solidFill>
          </a:ln>
        </p:spPr>
        <p:style>
          <a:lnRef idx="2">
            <a:scrgbClr r="0" g="0" b="0"/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FLYING IMPRESSION FID FEIZHAO    qq:1964271550"/>
          <p:cNvGrpSpPr/>
          <p:nvPr/>
        </p:nvGrpSpPr>
        <p:grpSpPr>
          <a:xfrm>
            <a:off x="8477963" y="2258071"/>
            <a:ext cx="10579718" cy="1929609"/>
            <a:chOff x="4527649" y="1472239"/>
            <a:chExt cx="5598583" cy="1021112"/>
          </a:xfrm>
        </p:grpSpPr>
        <p:sp>
          <p:nvSpPr>
            <p:cNvPr id="16" name="FLYING IMPRESSION FID FEIZHAO    qq:1964271550"/>
            <p:cNvSpPr/>
            <p:nvPr/>
          </p:nvSpPr>
          <p:spPr>
            <a:xfrm>
              <a:off x="5242970" y="1574334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LYING IMPRESSION FID FEIZHAO    qq:1964271550"/>
            <p:cNvSpPr/>
            <p:nvPr/>
          </p:nvSpPr>
          <p:spPr>
            <a:xfrm>
              <a:off x="4527649" y="1472239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EB5F5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LYING IMPRESSION FID FEIZHAO    qq:1964271550"/>
            <p:cNvSpPr txBox="1"/>
            <p:nvPr/>
          </p:nvSpPr>
          <p:spPr>
            <a:xfrm>
              <a:off x="4661187" y="1621782"/>
              <a:ext cx="754036" cy="725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28" name="FLYING IMPRESSION FID FEIZHAO    qq:1964271550"/>
            <p:cNvSpPr txBox="1"/>
            <p:nvPr/>
          </p:nvSpPr>
          <p:spPr>
            <a:xfrm>
              <a:off x="5722509" y="1598750"/>
              <a:ext cx="3792293" cy="649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40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Android</a:t>
              </a:r>
              <a:r>
                <a:rPr lang="zh-CN" altLang="en-US" sz="340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高级</a:t>
              </a:r>
              <a:r>
                <a:rPr lang="en-US" altLang="zh-CN" sz="340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UI</a:t>
              </a:r>
              <a:endParaRPr lang="zh-CN" altLang="en-US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268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学习周期</a:t>
              </a:r>
              <a:r>
                <a:rPr lang="en-US" altLang="zh-CN" sz="2268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1.5</a:t>
              </a:r>
              <a:r>
                <a:rPr lang="zh-CN" altLang="en-US" sz="2268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3" name="FLYING IMPRESSION FID FEIZHAO    qq:1964271550"/>
          <p:cNvGrpSpPr/>
          <p:nvPr/>
        </p:nvGrpSpPr>
        <p:grpSpPr>
          <a:xfrm>
            <a:off x="9370955" y="4824693"/>
            <a:ext cx="10579718" cy="1929609"/>
            <a:chOff x="4990678" y="3085716"/>
            <a:chExt cx="5598583" cy="1021112"/>
          </a:xfrm>
        </p:grpSpPr>
        <p:sp>
          <p:nvSpPr>
            <p:cNvPr id="18" name="FLYING IMPRESSION FID FEIZHAO    qq:1964271550"/>
            <p:cNvSpPr/>
            <p:nvPr/>
          </p:nvSpPr>
          <p:spPr>
            <a:xfrm>
              <a:off x="5705999" y="3187811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FLYING IMPRESSION FID FEIZHAO    qq:1964271550"/>
            <p:cNvSpPr/>
            <p:nvPr/>
          </p:nvSpPr>
          <p:spPr>
            <a:xfrm>
              <a:off x="4990678" y="3085716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LYING IMPRESSION FID FEIZHAO    qq:1964271550"/>
            <p:cNvSpPr txBox="1"/>
            <p:nvPr/>
          </p:nvSpPr>
          <p:spPr>
            <a:xfrm>
              <a:off x="5124216" y="3235259"/>
              <a:ext cx="754036" cy="725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grpSp>
        <p:nvGrpSpPr>
          <p:cNvPr id="4" name="FLYING IMPRESSION FID FEIZHAO    qq:1964271550"/>
          <p:cNvGrpSpPr/>
          <p:nvPr/>
        </p:nvGrpSpPr>
        <p:grpSpPr>
          <a:xfrm>
            <a:off x="9242343" y="7561712"/>
            <a:ext cx="10579718" cy="1929609"/>
            <a:chOff x="4527649" y="4699193"/>
            <a:chExt cx="5598583" cy="1021112"/>
          </a:xfrm>
        </p:grpSpPr>
        <p:sp>
          <p:nvSpPr>
            <p:cNvPr id="25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FLYING IMPRESSION FID FEIZHAO    qq:1964271550"/>
            <p:cNvSpPr/>
            <p:nvPr/>
          </p:nvSpPr>
          <p:spPr>
            <a:xfrm>
              <a:off x="45276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FCB03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FLYING IMPRESSION FID FEIZHAO    qq:1964271550"/>
            <p:cNvSpPr txBox="1"/>
            <p:nvPr/>
          </p:nvSpPr>
          <p:spPr>
            <a:xfrm>
              <a:off x="4661912" y="4825011"/>
              <a:ext cx="754036" cy="72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41" name="FLYING IMPRESSION FID FEIZHAO    qq:1964271550"/>
          <p:cNvSpPr txBox="1"/>
          <p:nvPr/>
        </p:nvSpPr>
        <p:spPr>
          <a:xfrm>
            <a:off x="1215569" y="6542574"/>
            <a:ext cx="7580198" cy="1139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803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6803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6803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>
            <a:off x="22682701" y="348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22682701" y="2631474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22682701" y="5266229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22682701" y="7900983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22682701" y="1053573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10532107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7900981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266226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2631472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34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11706680" y="5102271"/>
            <a:ext cx="7166347" cy="122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</a:t>
            </a:r>
          </a:p>
          <a:p>
            <a:pPr>
              <a:lnSpc>
                <a:spcPct val="130000"/>
              </a:lnSpc>
            </a:pP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11531485" y="7857398"/>
            <a:ext cx="7166347" cy="122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NDK</a:t>
            </a:r>
            <a:endParaRPr lang="zh-CN" altLang="en-US" sz="340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grpSp>
        <p:nvGrpSpPr>
          <p:cNvPr id="9" name="FLYING IMPRESSION FID FEIZHAO    qq:1964271550"/>
          <p:cNvGrpSpPr/>
          <p:nvPr/>
        </p:nvGrpSpPr>
        <p:grpSpPr>
          <a:xfrm>
            <a:off x="8360366" y="10135644"/>
            <a:ext cx="10459721" cy="1929609"/>
            <a:chOff x="4591149" y="4699193"/>
            <a:chExt cx="5535083" cy="1021112"/>
          </a:xfrm>
        </p:grpSpPr>
        <p:sp>
          <p:nvSpPr>
            <p:cNvPr id="10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LYING IMPRESSION FID FEIZHAO    qq:1964271550"/>
            <p:cNvSpPr/>
            <p:nvPr/>
          </p:nvSpPr>
          <p:spPr>
            <a:xfrm>
              <a:off x="45911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LYING IMPRESSION FID FEIZHAO    qq:1964271550"/>
            <p:cNvSpPr txBox="1"/>
            <p:nvPr/>
          </p:nvSpPr>
          <p:spPr>
            <a:xfrm>
              <a:off x="4694932" y="4825011"/>
              <a:ext cx="754036" cy="72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sp>
        <p:nvSpPr>
          <p:cNvPr id="13" name="FLYING IMPRESSION FID FEIZHAO    qq:1964271550"/>
          <p:cNvSpPr txBox="1"/>
          <p:nvPr/>
        </p:nvSpPr>
        <p:spPr>
          <a:xfrm>
            <a:off x="10827104" y="10415730"/>
            <a:ext cx="7166347" cy="122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</a:p>
          <a:p>
            <a:pPr>
              <a:lnSpc>
                <a:spcPct val="130000"/>
              </a:lnSpc>
            </a:pP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356747" y="759"/>
            <a:ext cx="12986247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技术基础</a:t>
            </a:r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多久能破？</a:t>
            </a:r>
          </a:p>
        </p:txBody>
      </p:sp>
      <p:sp>
        <p:nvSpPr>
          <p:cNvPr id="53" name="FLYING IMPRESSION FID FEIZHAO    qq:1964271550"/>
          <p:cNvSpPr txBox="1"/>
          <p:nvPr/>
        </p:nvSpPr>
        <p:spPr>
          <a:xfrm>
            <a:off x="519587" y="12301220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</a:p>
        </p:txBody>
      </p:sp>
    </p:spTree>
    <p:extLst>
      <p:ext uri="{BB962C8B-B14F-4D97-AF65-F5344CB8AC3E}">
        <p14:creationId xmlns:p14="http://schemas.microsoft.com/office/powerpoint/2010/main" val="3517380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4" grpId="0"/>
      <p:bldP spid="5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LYING IMPRESSION FID FEIZHAO    qq:1964271550"/>
          <p:cNvSpPr/>
          <p:nvPr/>
        </p:nvSpPr>
        <p:spPr bwMode="auto">
          <a:xfrm>
            <a:off x="22682701" y="348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22682701" y="2631474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22682701" y="5266229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22682701" y="7900983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22682701" y="1053573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10532107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7900981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266226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2631472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34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356746" y="759"/>
            <a:ext cx="4839786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8090186" y="9279701"/>
            <a:ext cx="6531426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叮当老师微信</a:t>
            </a:r>
          </a:p>
          <a:p>
            <a:pPr algn="ctr">
              <a:lnSpc>
                <a:spcPct val="130000"/>
              </a:lnSpc>
            </a:pP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叮当老师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QQ:1979846055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923976" y="11812833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321163715</a:t>
            </a:r>
            <a:endParaRPr lang="zh-CN" altLang="en-US" sz="189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叮当老师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9766" y="3780247"/>
            <a:ext cx="5399856" cy="539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919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8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8358784" y="5116424"/>
            <a:ext cx="10268034" cy="18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338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11338" dirty="0">
                <a:solidFill>
                  <a:srgbClr val="309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338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11338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8323985" y="7035334"/>
            <a:ext cx="8776124" cy="458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984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码牛学院</a:t>
            </a:r>
            <a:r>
              <a:rPr lang="en-US" altLang="zh-CN" sz="1984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984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用代码码出牛逼人生</a:t>
            </a:r>
            <a:endParaRPr lang="zh-CN" altLang="en-US" sz="1984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9107" y="4069439"/>
            <a:ext cx="4415883" cy="441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9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58080" y="11591281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3830523" y="2938518"/>
            <a:ext cx="247557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/>
              <a:t>千万级应用美团</a:t>
            </a:r>
            <a:r>
              <a:rPr lang="en-US" altLang="zh-CN" sz="6600" dirty="0"/>
              <a:t>Robust</a:t>
            </a:r>
            <a:r>
              <a:rPr lang="zh-CN" altLang="en-US" sz="6600" dirty="0"/>
              <a:t>修复</a:t>
            </a:r>
            <a:r>
              <a:rPr lang="zh-CN" altLang="en-US" sz="6600" dirty="0" smtClean="0"/>
              <a:t>原理 </a:t>
            </a:r>
            <a:endParaRPr lang="en-US" altLang="zh-CN" sz="6600" dirty="0" smtClean="0"/>
          </a:p>
          <a:p>
            <a:r>
              <a:rPr lang="en-US" altLang="zh-CN" sz="5400" dirty="0" err="1"/>
              <a:t>javassist</a:t>
            </a:r>
            <a:r>
              <a:rPr lang="zh-CN" altLang="en-US" sz="5400" dirty="0"/>
              <a:t>字节码插件技术</a:t>
            </a:r>
            <a:endParaRPr lang="zh-CN" altLang="en-US" sz="24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5" y="444747"/>
            <a:ext cx="4839786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今晚课题</a:t>
            </a:r>
          </a:p>
        </p:txBody>
      </p:sp>
      <p:sp>
        <p:nvSpPr>
          <p:cNvPr id="22" name="FLYING IMPRESSION FID FEIZHAO    qq:1964271550"/>
          <p:cNvSpPr/>
          <p:nvPr/>
        </p:nvSpPr>
        <p:spPr bwMode="auto">
          <a:xfrm>
            <a:off x="18529" y="11766547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</p:spTree>
    <p:extLst>
      <p:ext uri="{BB962C8B-B14F-4D97-AF65-F5344CB8AC3E}">
        <p14:creationId xmlns:p14="http://schemas.microsoft.com/office/powerpoint/2010/main" val="12678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2" grpId="0"/>
      <p:bldP spid="64" grpId="0"/>
      <p:bldP spid="51" grpId="0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YING IMPRESSION FID FEIZHAO    qq:1964271550"/>
          <p:cNvSpPr/>
          <p:nvPr/>
        </p:nvSpPr>
        <p:spPr bwMode="auto">
          <a:xfrm>
            <a:off x="18385047" y="348"/>
            <a:ext cx="4654344" cy="330779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3798961" y="348"/>
            <a:ext cx="4654344" cy="330779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217973" y="348"/>
            <a:ext cx="4598605" cy="330779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586077" y="348"/>
            <a:ext cx="4654344" cy="330779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348"/>
            <a:ext cx="4654344" cy="330779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9" name="FLYING IMPRESSION FID FEIZHAO    qq:1964271550"/>
          <p:cNvSpPr>
            <a:spLocks noChangeArrowheads="1"/>
          </p:cNvSpPr>
          <p:nvPr/>
        </p:nvSpPr>
        <p:spPr bwMode="auto">
          <a:xfrm>
            <a:off x="10203468" y="636429"/>
            <a:ext cx="2632451" cy="1895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83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目 录</a:t>
            </a:r>
            <a:endParaRPr lang="en-US" altLang="zh-CN" sz="831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zh-CN" altLang="en-US" sz="340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LYING IMPRESSION FID FEIZHAO    qq:1964271550"/>
          <p:cNvSpPr/>
          <p:nvPr/>
        </p:nvSpPr>
        <p:spPr bwMode="auto">
          <a:xfrm>
            <a:off x="0" y="12714986"/>
            <a:ext cx="4326038" cy="245016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38" name="FLYING IMPRESSION FID FEIZHAO    qq:1964271550"/>
          <p:cNvSpPr/>
          <p:nvPr/>
        </p:nvSpPr>
        <p:spPr bwMode="auto">
          <a:xfrm>
            <a:off x="4667973" y="12714986"/>
            <a:ext cx="4326038" cy="245016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39" name="FLYING IMPRESSION FID FEIZHAO    qq:1964271550"/>
          <p:cNvSpPr/>
          <p:nvPr/>
        </p:nvSpPr>
        <p:spPr bwMode="auto">
          <a:xfrm>
            <a:off x="9382577" y="12714986"/>
            <a:ext cx="4274230" cy="245016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0" name="FLYING IMPRESSION FID FEIZHAO    qq:1964271550"/>
          <p:cNvSpPr/>
          <p:nvPr/>
        </p:nvSpPr>
        <p:spPr bwMode="auto">
          <a:xfrm>
            <a:off x="14045372" y="12714986"/>
            <a:ext cx="4326038" cy="245016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1" name="FLYING IMPRESSION FID FEIZHAO    qq:1964271550"/>
          <p:cNvSpPr/>
          <p:nvPr/>
        </p:nvSpPr>
        <p:spPr bwMode="auto">
          <a:xfrm>
            <a:off x="18713350" y="12714986"/>
            <a:ext cx="4326038" cy="245016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grpSp>
        <p:nvGrpSpPr>
          <p:cNvPr id="22" name="FLYING IMPRESSION FID FEIZHAO    qq:1964271550"/>
          <p:cNvGrpSpPr/>
          <p:nvPr>
            <p:custDataLst>
              <p:tags r:id="rId1"/>
            </p:custDataLst>
          </p:nvPr>
        </p:nvGrpSpPr>
        <p:grpSpPr>
          <a:xfrm>
            <a:off x="4486573" y="4626880"/>
            <a:ext cx="19601107" cy="1282310"/>
            <a:chOff x="1878908" y="2616819"/>
            <a:chExt cx="10372528" cy="678574"/>
          </a:xfrm>
        </p:grpSpPr>
        <p:sp>
          <p:nvSpPr>
            <p:cNvPr id="26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2616819"/>
              <a:ext cx="678574" cy="678574"/>
            </a:xfrm>
            <a:prstGeom prst="roundRect">
              <a:avLst/>
            </a:prstGeom>
            <a:solidFill>
              <a:srgbClr val="EB5F56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29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529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LYING IMPRESSION FID FEIZHAO    qq:1964271550"/>
            <p:cNvSpPr txBox="1"/>
            <p:nvPr/>
          </p:nvSpPr>
          <p:spPr>
            <a:xfrm>
              <a:off x="2633288" y="2724134"/>
              <a:ext cx="9618148" cy="439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/>
                <a:t>美团</a:t>
              </a:r>
              <a:r>
                <a:rPr lang="en-US" altLang="zh-CN" sz="4800" dirty="0"/>
                <a:t>robust</a:t>
              </a:r>
              <a:r>
                <a:rPr lang="zh-CN" altLang="en-US" sz="4800" dirty="0"/>
                <a:t>修复详解</a:t>
              </a:r>
              <a:endParaRPr lang="zh-CN" altLang="en-US" sz="4535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FLYING IMPRESSION FID FEIZHAO    qq:1964271550"/>
          <p:cNvGrpSpPr/>
          <p:nvPr>
            <p:custDataLst>
              <p:tags r:id="rId2"/>
            </p:custDataLst>
          </p:nvPr>
        </p:nvGrpSpPr>
        <p:grpSpPr>
          <a:xfrm>
            <a:off x="4486572" y="8224252"/>
            <a:ext cx="13125710" cy="1282310"/>
            <a:chOff x="1878908" y="4239809"/>
            <a:chExt cx="6212275" cy="678574"/>
          </a:xfrm>
        </p:grpSpPr>
        <p:sp>
          <p:nvSpPr>
            <p:cNvPr id="35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4239809"/>
              <a:ext cx="678574" cy="678574"/>
            </a:xfrm>
            <a:prstGeom prst="roundRect">
              <a:avLst/>
            </a:prstGeom>
            <a:solidFill>
              <a:srgbClr val="364555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29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529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LYING IMPRESSION FID FEIZHAO    qq:1964271550"/>
            <p:cNvSpPr txBox="1"/>
            <p:nvPr/>
          </p:nvSpPr>
          <p:spPr>
            <a:xfrm>
              <a:off x="2641613" y="4370012"/>
              <a:ext cx="5449570" cy="439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/>
                <a:t> </a:t>
              </a:r>
              <a:r>
                <a:rPr lang="en-US" altLang="zh-CN" sz="4800" dirty="0" err="1"/>
                <a:t>apk</a:t>
              </a:r>
              <a:r>
                <a:rPr lang="zh-CN" altLang="en-US" sz="4800" dirty="0"/>
                <a:t>编译原理，</a:t>
              </a:r>
              <a:r>
                <a:rPr lang="en-US" altLang="zh-CN" sz="4800" dirty="0"/>
                <a:t>groovy</a:t>
              </a:r>
              <a:r>
                <a:rPr lang="zh-CN" altLang="en-US" sz="4800" dirty="0"/>
                <a:t>实现动态插入代码</a:t>
              </a:r>
              <a:endParaRPr lang="en-US" altLang="zh-CN" sz="4535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FLYING IMPRESSION FID FEIZHAO    qq:1964271550"/>
          <p:cNvGrpSpPr/>
          <p:nvPr>
            <p:custDataLst>
              <p:tags r:id="rId3"/>
            </p:custDataLst>
          </p:nvPr>
        </p:nvGrpSpPr>
        <p:grpSpPr>
          <a:xfrm>
            <a:off x="4486170" y="6424432"/>
            <a:ext cx="15223523" cy="1450744"/>
            <a:chOff x="7196185" y="2616819"/>
            <a:chExt cx="7044690" cy="767706"/>
          </a:xfrm>
        </p:grpSpPr>
        <p:sp>
          <p:nvSpPr>
            <p:cNvPr id="44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2616819"/>
              <a:ext cx="593576" cy="767706"/>
            </a:xfrm>
            <a:prstGeom prst="roundRect">
              <a:avLst/>
            </a:prstGeom>
            <a:solidFill>
              <a:srgbClr val="FCB030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29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529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LYING IMPRESSION FID FEIZHAO    qq:1964271550"/>
            <p:cNvSpPr txBox="1"/>
            <p:nvPr/>
          </p:nvSpPr>
          <p:spPr>
            <a:xfrm>
              <a:off x="7950565" y="2724134"/>
              <a:ext cx="6290310" cy="439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/>
                <a:t>robust</a:t>
              </a:r>
              <a:r>
                <a:rPr lang="zh-CN" altLang="en-US" sz="4800" dirty="0"/>
                <a:t>依赖的插件实现方式</a:t>
              </a:r>
              <a:endParaRPr lang="zh-CN" altLang="en-US" sz="4535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FLYING IMPRESSION FID FEIZHAO    qq:1964271550"/>
          <p:cNvGrpSpPr/>
          <p:nvPr>
            <p:custDataLst>
              <p:tags r:id="rId4"/>
            </p:custDataLst>
          </p:nvPr>
        </p:nvGrpSpPr>
        <p:grpSpPr>
          <a:xfrm>
            <a:off x="4494350" y="10135014"/>
            <a:ext cx="15530345" cy="1282310"/>
            <a:chOff x="1878908" y="4239809"/>
            <a:chExt cx="7350366" cy="678574"/>
          </a:xfrm>
        </p:grpSpPr>
        <p:sp>
          <p:nvSpPr>
            <p:cNvPr id="24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4239809"/>
              <a:ext cx="678574" cy="678574"/>
            </a:xfrm>
            <a:prstGeom prst="roundRect">
              <a:avLst/>
            </a:prstGeom>
            <a:solidFill>
              <a:srgbClr val="364555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29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529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LYING IMPRESSION FID FEIZHAO    qq:1964271550"/>
            <p:cNvSpPr txBox="1"/>
            <p:nvPr/>
          </p:nvSpPr>
          <p:spPr>
            <a:xfrm>
              <a:off x="2641613" y="4370012"/>
              <a:ext cx="6587661" cy="439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/>
                <a:t>自己实现</a:t>
              </a:r>
              <a:r>
                <a:rPr lang="en-US" altLang="zh-CN" sz="4800" dirty="0"/>
                <a:t>robust</a:t>
              </a:r>
              <a:r>
                <a:rPr lang="zh-CN" altLang="en-US" sz="4800" dirty="0"/>
                <a:t>插件，动态改动主工程代码</a:t>
              </a:r>
              <a:endParaRPr lang="en-US" altLang="zh-CN" sz="4535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6203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9391290" y="2532098"/>
            <a:ext cx="4262902" cy="428090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solidFill>
                <a:srgbClr val="1475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9181303" y="4653049"/>
            <a:ext cx="4682891" cy="2369946"/>
          </a:xfrm>
          <a:custGeom>
            <a:avLst/>
            <a:gdLst>
              <a:gd name="T0" fmla="*/ 3963 w 3963"/>
              <a:gd name="T1" fmla="*/ 0 h 1997"/>
              <a:gd name="T2" fmla="*/ 3963 w 3963"/>
              <a:gd name="T3" fmla="*/ 16 h 1997"/>
              <a:gd name="T4" fmla="*/ 1982 w 3963"/>
              <a:gd name="T5" fmla="*/ 1997 h 1997"/>
              <a:gd name="T6" fmla="*/ 0 w 3963"/>
              <a:gd name="T7" fmla="*/ 16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63" h="1997">
                <a:moveTo>
                  <a:pt x="3963" y="0"/>
                </a:moveTo>
                <a:cubicBezTo>
                  <a:pt x="3963" y="5"/>
                  <a:pt x="3963" y="11"/>
                  <a:pt x="3963" y="16"/>
                </a:cubicBezTo>
                <a:cubicBezTo>
                  <a:pt x="3963" y="1110"/>
                  <a:pt x="3076" y="1997"/>
                  <a:pt x="1982" y="1997"/>
                </a:cubicBezTo>
                <a:cubicBezTo>
                  <a:pt x="888" y="1997"/>
                  <a:pt x="0" y="1110"/>
                  <a:pt x="0" y="16"/>
                </a:cubicBezTo>
              </a:path>
            </a:pathLst>
          </a:custGeom>
          <a:noFill/>
          <a:ln w="8" cap="flat" cmpd="sng">
            <a:solidFill>
              <a:srgbClr val="4E4B4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3732187" y="4497046"/>
            <a:ext cx="263994" cy="263994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9046304" y="4497046"/>
            <a:ext cx="260995" cy="263994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10169694" y="3400721"/>
            <a:ext cx="2948243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8900" dirty="0" smtClean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</a:t>
            </a:r>
            <a:r>
              <a:rPr lang="en-US" sz="18900" dirty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1</a:t>
            </a:r>
            <a:endParaRPr lang="zh-CN" altLang="en-US" sz="18900" dirty="0">
              <a:solidFill>
                <a:srgbClr val="F8F8F8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5941364" y="7769971"/>
            <a:ext cx="11156742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5399694" y="8174450"/>
            <a:ext cx="129195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dirty="0" smtClean="0">
                <a:latin typeface="思源黑体 CN Bold" panose="020B0800000000000000" charset="-122"/>
                <a:ea typeface="思源黑体 CN Bold" panose="020B0800000000000000" charset="-122"/>
              </a:rPr>
              <a:t>今晚开启你的瓶颈</a:t>
            </a:r>
            <a:endParaRPr lang="en-US" altLang="zh-CN" sz="6000" dirty="0" smtClean="0"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10844694" y="11565175"/>
            <a:ext cx="129195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dirty="0" smtClean="0">
                <a:solidFill>
                  <a:schemeClr val="bg2">
                    <a:lumMod val="50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----------</a:t>
            </a:r>
            <a:r>
              <a:rPr lang="zh-CN" altLang="en-US" sz="2800" dirty="0" smtClean="0">
                <a:solidFill>
                  <a:schemeClr val="bg2">
                    <a:lumMod val="50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坐上老司机的车，带你稳稳的走上秋明山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18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íŝlîḑé"/>
          <p:cNvGrpSpPr/>
          <p:nvPr/>
        </p:nvGrpSpPr>
        <p:grpSpPr>
          <a:xfrm>
            <a:off x="1271967" y="1718902"/>
            <a:ext cx="20495454" cy="1221380"/>
            <a:chOff x="673100" y="1228912"/>
            <a:chExt cx="10845800" cy="646331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673100" y="1552077"/>
              <a:ext cx="108458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îSľïḓè"/>
            <p:cNvSpPr txBox="1"/>
            <p:nvPr/>
          </p:nvSpPr>
          <p:spPr>
            <a:xfrm>
              <a:off x="4563035" y="1228912"/>
              <a:ext cx="3065930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zh-CN" altLang="en-US" sz="32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课程安排</a:t>
              </a:r>
              <a:endPara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99006" y="3755365"/>
            <a:ext cx="21934210" cy="5449620"/>
            <a:chOff x="764694" y="5093240"/>
            <a:chExt cx="21934210" cy="5449620"/>
          </a:xfrm>
        </p:grpSpPr>
        <p:grpSp>
          <p:nvGrpSpPr>
            <p:cNvPr id="55" name="组合 54"/>
            <p:cNvGrpSpPr/>
            <p:nvPr/>
          </p:nvGrpSpPr>
          <p:grpSpPr>
            <a:xfrm>
              <a:off x="764694" y="5093240"/>
              <a:ext cx="4890578" cy="5449620"/>
              <a:chOff x="1271967" y="5093240"/>
              <a:chExt cx="4890578" cy="5449620"/>
            </a:xfrm>
          </p:grpSpPr>
          <p:sp>
            <p:nvSpPr>
              <p:cNvPr id="36" name="ïṡļíḑê"/>
              <p:cNvSpPr/>
              <p:nvPr/>
            </p:nvSpPr>
            <p:spPr>
              <a:xfrm>
                <a:off x="1271967" y="5093240"/>
                <a:ext cx="4890578" cy="544962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>
                <a:outerShdw blurRad="63500" dist="254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îṩľíḋe"/>
              <p:cNvSpPr/>
              <p:nvPr/>
            </p:nvSpPr>
            <p:spPr>
              <a:xfrm>
                <a:off x="3302206" y="5365404"/>
                <a:ext cx="830098" cy="634963"/>
              </a:xfrm>
              <a:custGeom>
                <a:avLst/>
                <a:gdLst>
                  <a:gd name="connsiteX0" fmla="*/ 361794 w 551492"/>
                  <a:gd name="connsiteY0" fmla="*/ 308363 h 421851"/>
                  <a:gd name="connsiteX1" fmla="*/ 530845 w 551492"/>
                  <a:gd name="connsiteY1" fmla="*/ 308363 h 421851"/>
                  <a:gd name="connsiteX2" fmla="*/ 551492 w 551492"/>
                  <a:gd name="connsiteY2" fmla="*/ 329044 h 421851"/>
                  <a:gd name="connsiteX3" fmla="*/ 551492 w 551492"/>
                  <a:gd name="connsiteY3" fmla="*/ 362650 h 421851"/>
                  <a:gd name="connsiteX4" fmla="*/ 530845 w 551492"/>
                  <a:gd name="connsiteY4" fmla="*/ 383331 h 421851"/>
                  <a:gd name="connsiteX5" fmla="*/ 378570 w 551492"/>
                  <a:gd name="connsiteY5" fmla="*/ 383331 h 421851"/>
                  <a:gd name="connsiteX6" fmla="*/ 378570 w 551492"/>
                  <a:gd name="connsiteY6" fmla="*/ 369113 h 421851"/>
                  <a:gd name="connsiteX7" fmla="*/ 361794 w 551492"/>
                  <a:gd name="connsiteY7" fmla="*/ 308363 h 421851"/>
                  <a:gd name="connsiteX8" fmla="*/ 313904 w 551492"/>
                  <a:gd name="connsiteY8" fmla="*/ 172924 h 421851"/>
                  <a:gd name="connsiteX9" fmla="*/ 530832 w 551492"/>
                  <a:gd name="connsiteY9" fmla="*/ 172924 h 421851"/>
                  <a:gd name="connsiteX10" fmla="*/ 551492 w 551492"/>
                  <a:gd name="connsiteY10" fmla="*/ 193548 h 421851"/>
                  <a:gd name="connsiteX11" fmla="*/ 551492 w 551492"/>
                  <a:gd name="connsiteY11" fmla="*/ 225772 h 421851"/>
                  <a:gd name="connsiteX12" fmla="*/ 530832 w 551492"/>
                  <a:gd name="connsiteY12" fmla="*/ 247685 h 421851"/>
                  <a:gd name="connsiteX13" fmla="*/ 271293 w 551492"/>
                  <a:gd name="connsiteY13" fmla="*/ 247685 h 421851"/>
                  <a:gd name="connsiteX14" fmla="*/ 271293 w 551492"/>
                  <a:gd name="connsiteY14" fmla="*/ 227061 h 421851"/>
                  <a:gd name="connsiteX15" fmla="*/ 272584 w 551492"/>
                  <a:gd name="connsiteY15" fmla="*/ 224483 h 421851"/>
                  <a:gd name="connsiteX16" fmla="*/ 313904 w 551492"/>
                  <a:gd name="connsiteY16" fmla="*/ 172924 h 421851"/>
                  <a:gd name="connsiteX17" fmla="*/ 281648 w 551492"/>
                  <a:gd name="connsiteY17" fmla="*/ 36241 h 421851"/>
                  <a:gd name="connsiteX18" fmla="*/ 530834 w 551492"/>
                  <a:gd name="connsiteY18" fmla="*/ 36241 h 421851"/>
                  <a:gd name="connsiteX19" fmla="*/ 551492 w 551492"/>
                  <a:gd name="connsiteY19" fmla="*/ 58154 h 421851"/>
                  <a:gd name="connsiteX20" fmla="*/ 551492 w 551492"/>
                  <a:gd name="connsiteY20" fmla="*/ 90378 h 421851"/>
                  <a:gd name="connsiteX21" fmla="*/ 530834 w 551492"/>
                  <a:gd name="connsiteY21" fmla="*/ 111002 h 421851"/>
                  <a:gd name="connsiteX22" fmla="*/ 308761 w 551492"/>
                  <a:gd name="connsiteY22" fmla="*/ 111002 h 421851"/>
                  <a:gd name="connsiteX23" fmla="*/ 295850 w 551492"/>
                  <a:gd name="connsiteY23" fmla="*/ 96823 h 421851"/>
                  <a:gd name="connsiteX24" fmla="*/ 281648 w 551492"/>
                  <a:gd name="connsiteY24" fmla="*/ 36241 h 421851"/>
                  <a:gd name="connsiteX25" fmla="*/ 176987 w 551492"/>
                  <a:gd name="connsiteY25" fmla="*/ 0 h 421851"/>
                  <a:gd name="connsiteX26" fmla="*/ 271294 w 551492"/>
                  <a:gd name="connsiteY26" fmla="*/ 117396 h 421851"/>
                  <a:gd name="connsiteX27" fmla="*/ 276461 w 551492"/>
                  <a:gd name="connsiteY27" fmla="*/ 117396 h 421851"/>
                  <a:gd name="connsiteX28" fmla="*/ 290672 w 551492"/>
                  <a:gd name="connsiteY28" fmla="*/ 152228 h 421851"/>
                  <a:gd name="connsiteX29" fmla="*/ 262251 w 551492"/>
                  <a:gd name="connsiteY29" fmla="*/ 199960 h 421851"/>
                  <a:gd name="connsiteX30" fmla="*/ 257083 w 551492"/>
                  <a:gd name="connsiteY30" fmla="*/ 197380 h 421851"/>
                  <a:gd name="connsiteX31" fmla="*/ 224786 w 551492"/>
                  <a:gd name="connsiteY31" fmla="*/ 247692 h 421851"/>
                  <a:gd name="connsiteX32" fmla="*/ 219619 w 551492"/>
                  <a:gd name="connsiteY32" fmla="*/ 259303 h 421851"/>
                  <a:gd name="connsiteX33" fmla="*/ 241581 w 551492"/>
                  <a:gd name="connsiteY33" fmla="*/ 279944 h 421851"/>
                  <a:gd name="connsiteX34" fmla="*/ 263543 w 551492"/>
                  <a:gd name="connsiteY34" fmla="*/ 279944 h 421851"/>
                  <a:gd name="connsiteX35" fmla="*/ 352682 w 551492"/>
                  <a:gd name="connsiteY35" fmla="*/ 368958 h 421851"/>
                  <a:gd name="connsiteX36" fmla="*/ 352682 w 551492"/>
                  <a:gd name="connsiteY36" fmla="*/ 393470 h 421851"/>
                  <a:gd name="connsiteX37" fmla="*/ 325553 w 551492"/>
                  <a:gd name="connsiteY37" fmla="*/ 421851 h 421851"/>
                  <a:gd name="connsiteX38" fmla="*/ 28421 w 551492"/>
                  <a:gd name="connsiteY38" fmla="*/ 421851 h 421851"/>
                  <a:gd name="connsiteX39" fmla="*/ 0 w 551492"/>
                  <a:gd name="connsiteY39" fmla="*/ 393470 h 421851"/>
                  <a:gd name="connsiteX40" fmla="*/ 0 w 551492"/>
                  <a:gd name="connsiteY40" fmla="*/ 368958 h 421851"/>
                  <a:gd name="connsiteX41" fmla="*/ 89139 w 551492"/>
                  <a:gd name="connsiteY41" fmla="*/ 279944 h 421851"/>
                  <a:gd name="connsiteX42" fmla="*/ 112393 w 551492"/>
                  <a:gd name="connsiteY42" fmla="*/ 279944 h 421851"/>
                  <a:gd name="connsiteX43" fmla="*/ 133063 w 551492"/>
                  <a:gd name="connsiteY43" fmla="*/ 259303 h 421851"/>
                  <a:gd name="connsiteX44" fmla="*/ 127896 w 551492"/>
                  <a:gd name="connsiteY44" fmla="*/ 247692 h 421851"/>
                  <a:gd name="connsiteX45" fmla="*/ 95599 w 551492"/>
                  <a:gd name="connsiteY45" fmla="*/ 198670 h 421851"/>
                  <a:gd name="connsiteX46" fmla="*/ 91723 w 551492"/>
                  <a:gd name="connsiteY46" fmla="*/ 199960 h 421851"/>
                  <a:gd name="connsiteX47" fmla="*/ 63302 w 551492"/>
                  <a:gd name="connsiteY47" fmla="*/ 152228 h 421851"/>
                  <a:gd name="connsiteX48" fmla="*/ 78804 w 551492"/>
                  <a:gd name="connsiteY48" fmla="*/ 117396 h 421851"/>
                  <a:gd name="connsiteX49" fmla="*/ 81388 w 551492"/>
                  <a:gd name="connsiteY49" fmla="*/ 117396 h 421851"/>
                  <a:gd name="connsiteX50" fmla="*/ 176987 w 551492"/>
                  <a:gd name="connsiteY50" fmla="*/ 0 h 42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51492" h="421851">
                    <a:moveTo>
                      <a:pt x="361794" y="308363"/>
                    </a:moveTo>
                    <a:lnTo>
                      <a:pt x="530845" y="308363"/>
                    </a:lnTo>
                    <a:cubicBezTo>
                      <a:pt x="541168" y="308363"/>
                      <a:pt x="551492" y="317411"/>
                      <a:pt x="551492" y="329044"/>
                    </a:cubicBezTo>
                    <a:lnTo>
                      <a:pt x="551492" y="362650"/>
                    </a:lnTo>
                    <a:cubicBezTo>
                      <a:pt x="551492" y="374283"/>
                      <a:pt x="541168" y="383331"/>
                      <a:pt x="530845" y="383331"/>
                    </a:cubicBezTo>
                    <a:lnTo>
                      <a:pt x="378570" y="383331"/>
                    </a:lnTo>
                    <a:lnTo>
                      <a:pt x="378570" y="369113"/>
                    </a:lnTo>
                    <a:cubicBezTo>
                      <a:pt x="378570" y="347140"/>
                      <a:pt x="372118" y="326459"/>
                      <a:pt x="361794" y="308363"/>
                    </a:cubicBezTo>
                    <a:close/>
                    <a:moveTo>
                      <a:pt x="313904" y="172924"/>
                    </a:moveTo>
                    <a:lnTo>
                      <a:pt x="530832" y="172924"/>
                    </a:lnTo>
                    <a:cubicBezTo>
                      <a:pt x="541162" y="172924"/>
                      <a:pt x="551492" y="181947"/>
                      <a:pt x="551492" y="193548"/>
                    </a:cubicBezTo>
                    <a:lnTo>
                      <a:pt x="551492" y="225772"/>
                    </a:lnTo>
                    <a:cubicBezTo>
                      <a:pt x="551492" y="237373"/>
                      <a:pt x="541162" y="247685"/>
                      <a:pt x="530832" y="247685"/>
                    </a:cubicBezTo>
                    <a:lnTo>
                      <a:pt x="271293" y="247685"/>
                    </a:lnTo>
                    <a:lnTo>
                      <a:pt x="271293" y="227061"/>
                    </a:lnTo>
                    <a:cubicBezTo>
                      <a:pt x="271293" y="225772"/>
                      <a:pt x="272584" y="225772"/>
                      <a:pt x="272584" y="224483"/>
                    </a:cubicBezTo>
                    <a:cubicBezTo>
                      <a:pt x="293244" y="218038"/>
                      <a:pt x="307448" y="194837"/>
                      <a:pt x="313904" y="172924"/>
                    </a:cubicBezTo>
                    <a:close/>
                    <a:moveTo>
                      <a:pt x="281648" y="36241"/>
                    </a:moveTo>
                    <a:lnTo>
                      <a:pt x="530834" y="36241"/>
                    </a:lnTo>
                    <a:cubicBezTo>
                      <a:pt x="541163" y="36241"/>
                      <a:pt x="551492" y="46553"/>
                      <a:pt x="551492" y="58154"/>
                    </a:cubicBezTo>
                    <a:lnTo>
                      <a:pt x="551492" y="90378"/>
                    </a:lnTo>
                    <a:cubicBezTo>
                      <a:pt x="551492" y="101979"/>
                      <a:pt x="541163" y="111002"/>
                      <a:pt x="530834" y="111002"/>
                    </a:cubicBezTo>
                    <a:lnTo>
                      <a:pt x="308761" y="111002"/>
                    </a:lnTo>
                    <a:cubicBezTo>
                      <a:pt x="304888" y="104557"/>
                      <a:pt x="301015" y="99401"/>
                      <a:pt x="295850" y="96823"/>
                    </a:cubicBezTo>
                    <a:cubicBezTo>
                      <a:pt x="293268" y="72333"/>
                      <a:pt x="288104" y="52998"/>
                      <a:pt x="281648" y="36241"/>
                    </a:cubicBezTo>
                    <a:close/>
                    <a:moveTo>
                      <a:pt x="176987" y="0"/>
                    </a:moveTo>
                    <a:cubicBezTo>
                      <a:pt x="257083" y="0"/>
                      <a:pt x="270002" y="64503"/>
                      <a:pt x="271294" y="117396"/>
                    </a:cubicBezTo>
                    <a:cubicBezTo>
                      <a:pt x="272586" y="117396"/>
                      <a:pt x="273878" y="117396"/>
                      <a:pt x="276461" y="117396"/>
                    </a:cubicBezTo>
                    <a:cubicBezTo>
                      <a:pt x="289380" y="117396"/>
                      <a:pt x="290672" y="132877"/>
                      <a:pt x="290672" y="152228"/>
                    </a:cubicBezTo>
                    <a:cubicBezTo>
                      <a:pt x="290672" y="171579"/>
                      <a:pt x="275169" y="199960"/>
                      <a:pt x="262251" y="199960"/>
                    </a:cubicBezTo>
                    <a:cubicBezTo>
                      <a:pt x="260959" y="199960"/>
                      <a:pt x="258375" y="198670"/>
                      <a:pt x="257083" y="197380"/>
                    </a:cubicBezTo>
                    <a:cubicBezTo>
                      <a:pt x="249332" y="216731"/>
                      <a:pt x="237705" y="233502"/>
                      <a:pt x="224786" y="247692"/>
                    </a:cubicBezTo>
                    <a:cubicBezTo>
                      <a:pt x="220911" y="250272"/>
                      <a:pt x="219619" y="254143"/>
                      <a:pt x="219619" y="259303"/>
                    </a:cubicBezTo>
                    <a:cubicBezTo>
                      <a:pt x="219619" y="270913"/>
                      <a:pt x="228662" y="279944"/>
                      <a:pt x="241581" y="279944"/>
                    </a:cubicBezTo>
                    <a:lnTo>
                      <a:pt x="263543" y="279944"/>
                    </a:lnTo>
                    <a:cubicBezTo>
                      <a:pt x="312634" y="279944"/>
                      <a:pt x="352682" y="319936"/>
                      <a:pt x="352682" y="368958"/>
                    </a:cubicBezTo>
                    <a:lnTo>
                      <a:pt x="352682" y="393470"/>
                    </a:lnTo>
                    <a:cubicBezTo>
                      <a:pt x="352682" y="408950"/>
                      <a:pt x="341055" y="421851"/>
                      <a:pt x="325553" y="421851"/>
                    </a:cubicBezTo>
                    <a:lnTo>
                      <a:pt x="28421" y="421851"/>
                    </a:lnTo>
                    <a:cubicBezTo>
                      <a:pt x="12919" y="421851"/>
                      <a:pt x="0" y="408950"/>
                      <a:pt x="0" y="393470"/>
                    </a:cubicBezTo>
                    <a:lnTo>
                      <a:pt x="0" y="368958"/>
                    </a:lnTo>
                    <a:cubicBezTo>
                      <a:pt x="0" y="319936"/>
                      <a:pt x="40048" y="279944"/>
                      <a:pt x="89139" y="279944"/>
                    </a:cubicBezTo>
                    <a:lnTo>
                      <a:pt x="112393" y="279944"/>
                    </a:lnTo>
                    <a:cubicBezTo>
                      <a:pt x="124020" y="279944"/>
                      <a:pt x="133063" y="270913"/>
                      <a:pt x="133063" y="259303"/>
                    </a:cubicBezTo>
                    <a:cubicBezTo>
                      <a:pt x="133063" y="254143"/>
                      <a:pt x="131771" y="250272"/>
                      <a:pt x="127896" y="247692"/>
                    </a:cubicBezTo>
                    <a:cubicBezTo>
                      <a:pt x="114977" y="234792"/>
                      <a:pt x="104642" y="216731"/>
                      <a:pt x="95599" y="198670"/>
                    </a:cubicBezTo>
                    <a:cubicBezTo>
                      <a:pt x="94307" y="199960"/>
                      <a:pt x="93015" y="199960"/>
                      <a:pt x="91723" y="199960"/>
                    </a:cubicBezTo>
                    <a:cubicBezTo>
                      <a:pt x="78804" y="199960"/>
                      <a:pt x="63302" y="171579"/>
                      <a:pt x="63302" y="152228"/>
                    </a:cubicBezTo>
                    <a:cubicBezTo>
                      <a:pt x="63302" y="132877"/>
                      <a:pt x="65886" y="117396"/>
                      <a:pt x="78804" y="117396"/>
                    </a:cubicBezTo>
                    <a:cubicBezTo>
                      <a:pt x="80096" y="117396"/>
                      <a:pt x="80096" y="117396"/>
                      <a:pt x="81388" y="117396"/>
                    </a:cubicBezTo>
                    <a:cubicBezTo>
                      <a:pt x="82680" y="64503"/>
                      <a:pt x="93015" y="0"/>
                      <a:pt x="176987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8" name="í$ḷíďê"/>
              <p:cNvSpPr txBox="1"/>
              <p:nvPr/>
            </p:nvSpPr>
            <p:spPr>
              <a:xfrm>
                <a:off x="1547533" y="8403050"/>
                <a:ext cx="4569132" cy="2024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endPara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685192" y="8254622"/>
                <a:ext cx="4351002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iṡḻîdè"/>
              <p:cNvSpPr/>
              <p:nvPr/>
            </p:nvSpPr>
            <p:spPr>
              <a:xfrm>
                <a:off x="2031654" y="6187364"/>
                <a:ext cx="3371203" cy="83647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sz="3200" b="1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01</a:t>
                </a:r>
              </a:p>
            </p:txBody>
          </p:sp>
          <p:sp>
            <p:nvSpPr>
              <p:cNvPr id="41" name="ï$1îḓè"/>
              <p:cNvSpPr txBox="1"/>
              <p:nvPr/>
            </p:nvSpPr>
            <p:spPr>
              <a:xfrm>
                <a:off x="1479223" y="7323049"/>
                <a:ext cx="4569132" cy="7214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Javassist</a:t>
                </a:r>
                <a:r>
                  <a:rPr lang="zh-CN" altLang="en-US" sz="2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介绍（动态编译）</a:t>
                </a: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6414959" y="5093240"/>
              <a:ext cx="4890578" cy="5449620"/>
              <a:chOff x="6414959" y="5093240"/>
              <a:chExt cx="4890578" cy="5449620"/>
            </a:xfrm>
          </p:grpSpPr>
          <p:sp>
            <p:nvSpPr>
              <p:cNvPr id="29" name="ïSḷîḓé"/>
              <p:cNvSpPr/>
              <p:nvPr/>
            </p:nvSpPr>
            <p:spPr>
              <a:xfrm>
                <a:off x="6414959" y="5093240"/>
                <a:ext cx="4890578" cy="544962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>
                <a:outerShdw blurRad="63500" dist="254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1" name="î$ļiḍè"/>
              <p:cNvSpPr/>
              <p:nvPr/>
            </p:nvSpPr>
            <p:spPr>
              <a:xfrm>
                <a:off x="8487553" y="5343050"/>
                <a:ext cx="745390" cy="656127"/>
              </a:xfrm>
              <a:custGeom>
                <a:avLst/>
                <a:gdLst>
                  <a:gd name="connsiteX0" fmla="*/ 18335 w 604256"/>
                  <a:gd name="connsiteY0" fmla="*/ 334272 h 531895"/>
                  <a:gd name="connsiteX1" fmla="*/ 37988 w 604256"/>
                  <a:gd name="connsiteY1" fmla="*/ 336249 h 531895"/>
                  <a:gd name="connsiteX2" fmla="*/ 302130 w 604256"/>
                  <a:gd name="connsiteY2" fmla="*/ 476833 h 531895"/>
                  <a:gd name="connsiteX3" fmla="*/ 566126 w 604256"/>
                  <a:gd name="connsiteY3" fmla="*/ 336249 h 531895"/>
                  <a:gd name="connsiteX4" fmla="*/ 601178 w 604256"/>
                  <a:gd name="connsiteY4" fmla="*/ 346793 h 531895"/>
                  <a:gd name="connsiteX5" fmla="*/ 590619 w 604256"/>
                  <a:gd name="connsiteY5" fmla="*/ 381793 h 531895"/>
                  <a:gd name="connsiteX6" fmla="*/ 314303 w 604256"/>
                  <a:gd name="connsiteY6" fmla="*/ 528820 h 531895"/>
                  <a:gd name="connsiteX7" fmla="*/ 302130 w 604256"/>
                  <a:gd name="connsiteY7" fmla="*/ 531895 h 531895"/>
                  <a:gd name="connsiteX8" fmla="*/ 289957 w 604256"/>
                  <a:gd name="connsiteY8" fmla="*/ 528820 h 531895"/>
                  <a:gd name="connsiteX9" fmla="*/ 13641 w 604256"/>
                  <a:gd name="connsiteY9" fmla="*/ 381793 h 531895"/>
                  <a:gd name="connsiteX10" fmla="*/ 3082 w 604256"/>
                  <a:gd name="connsiteY10" fmla="*/ 346793 h 531895"/>
                  <a:gd name="connsiteX11" fmla="*/ 18335 w 604256"/>
                  <a:gd name="connsiteY11" fmla="*/ 334272 h 531895"/>
                  <a:gd name="connsiteX12" fmla="*/ 18335 w 604256"/>
                  <a:gd name="connsiteY12" fmla="*/ 233364 h 531895"/>
                  <a:gd name="connsiteX13" fmla="*/ 37988 w 604256"/>
                  <a:gd name="connsiteY13" fmla="*/ 235341 h 531895"/>
                  <a:gd name="connsiteX14" fmla="*/ 302130 w 604256"/>
                  <a:gd name="connsiteY14" fmla="*/ 375925 h 531895"/>
                  <a:gd name="connsiteX15" fmla="*/ 566126 w 604256"/>
                  <a:gd name="connsiteY15" fmla="*/ 235341 h 531895"/>
                  <a:gd name="connsiteX16" fmla="*/ 601178 w 604256"/>
                  <a:gd name="connsiteY16" fmla="*/ 245885 h 531895"/>
                  <a:gd name="connsiteX17" fmla="*/ 590619 w 604256"/>
                  <a:gd name="connsiteY17" fmla="*/ 280885 h 531895"/>
                  <a:gd name="connsiteX18" fmla="*/ 314303 w 604256"/>
                  <a:gd name="connsiteY18" fmla="*/ 428058 h 531895"/>
                  <a:gd name="connsiteX19" fmla="*/ 302130 w 604256"/>
                  <a:gd name="connsiteY19" fmla="*/ 430987 h 531895"/>
                  <a:gd name="connsiteX20" fmla="*/ 289957 w 604256"/>
                  <a:gd name="connsiteY20" fmla="*/ 428058 h 531895"/>
                  <a:gd name="connsiteX21" fmla="*/ 13641 w 604256"/>
                  <a:gd name="connsiteY21" fmla="*/ 280885 h 531895"/>
                  <a:gd name="connsiteX22" fmla="*/ 3082 w 604256"/>
                  <a:gd name="connsiteY22" fmla="*/ 245885 h 531895"/>
                  <a:gd name="connsiteX23" fmla="*/ 18335 w 604256"/>
                  <a:gd name="connsiteY23" fmla="*/ 233364 h 531895"/>
                  <a:gd name="connsiteX24" fmla="*/ 291571 w 604256"/>
                  <a:gd name="connsiteY24" fmla="*/ 2196 h 531895"/>
                  <a:gd name="connsiteX25" fmla="*/ 312689 w 604256"/>
                  <a:gd name="connsiteY25" fmla="*/ 2196 h 531895"/>
                  <a:gd name="connsiteX26" fmla="*/ 588846 w 604256"/>
                  <a:gd name="connsiteY26" fmla="*/ 125214 h 531895"/>
                  <a:gd name="connsiteX27" fmla="*/ 604245 w 604256"/>
                  <a:gd name="connsiteY27" fmla="*/ 147914 h 531895"/>
                  <a:gd name="connsiteX28" fmla="*/ 590605 w 604256"/>
                  <a:gd name="connsiteY28" fmla="*/ 171639 h 531895"/>
                  <a:gd name="connsiteX29" fmla="*/ 314303 w 604256"/>
                  <a:gd name="connsiteY29" fmla="*/ 318676 h 531895"/>
                  <a:gd name="connsiteX30" fmla="*/ 302130 w 604256"/>
                  <a:gd name="connsiteY30" fmla="*/ 321751 h 531895"/>
                  <a:gd name="connsiteX31" fmla="*/ 289957 w 604256"/>
                  <a:gd name="connsiteY31" fmla="*/ 318676 h 531895"/>
                  <a:gd name="connsiteX32" fmla="*/ 13654 w 604256"/>
                  <a:gd name="connsiteY32" fmla="*/ 171639 h 531895"/>
                  <a:gd name="connsiteX33" fmla="*/ 15 w 604256"/>
                  <a:gd name="connsiteY33" fmla="*/ 147914 h 531895"/>
                  <a:gd name="connsiteX34" fmla="*/ 15414 w 604256"/>
                  <a:gd name="connsiteY34" fmla="*/ 125214 h 531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04256" h="531895">
                    <a:moveTo>
                      <a:pt x="18335" y="334272"/>
                    </a:moveTo>
                    <a:cubicBezTo>
                      <a:pt x="24642" y="332369"/>
                      <a:pt x="31682" y="332881"/>
                      <a:pt x="37988" y="336249"/>
                    </a:cubicBezTo>
                    <a:lnTo>
                      <a:pt x="302130" y="476833"/>
                    </a:lnTo>
                    <a:lnTo>
                      <a:pt x="566126" y="336249"/>
                    </a:lnTo>
                    <a:cubicBezTo>
                      <a:pt x="578739" y="329513"/>
                      <a:pt x="594432" y="334199"/>
                      <a:pt x="601178" y="346793"/>
                    </a:cubicBezTo>
                    <a:cubicBezTo>
                      <a:pt x="607925" y="359387"/>
                      <a:pt x="603085" y="375056"/>
                      <a:pt x="590619" y="381793"/>
                    </a:cubicBezTo>
                    <a:lnTo>
                      <a:pt x="314303" y="528820"/>
                    </a:lnTo>
                    <a:cubicBezTo>
                      <a:pt x="310490" y="530870"/>
                      <a:pt x="306383" y="531895"/>
                      <a:pt x="302130" y="531895"/>
                    </a:cubicBezTo>
                    <a:cubicBezTo>
                      <a:pt x="297877" y="531895"/>
                      <a:pt x="293770" y="530870"/>
                      <a:pt x="289957" y="528820"/>
                    </a:cubicBezTo>
                    <a:lnTo>
                      <a:pt x="13641" y="381793"/>
                    </a:lnTo>
                    <a:cubicBezTo>
                      <a:pt x="1028" y="375056"/>
                      <a:pt x="-3665" y="359387"/>
                      <a:pt x="3082" y="346793"/>
                    </a:cubicBezTo>
                    <a:cubicBezTo>
                      <a:pt x="6455" y="340496"/>
                      <a:pt x="12028" y="336176"/>
                      <a:pt x="18335" y="334272"/>
                    </a:cubicBezTo>
                    <a:close/>
                    <a:moveTo>
                      <a:pt x="18335" y="233364"/>
                    </a:moveTo>
                    <a:cubicBezTo>
                      <a:pt x="24642" y="231461"/>
                      <a:pt x="31682" y="231973"/>
                      <a:pt x="37988" y="235341"/>
                    </a:cubicBezTo>
                    <a:lnTo>
                      <a:pt x="302130" y="375925"/>
                    </a:lnTo>
                    <a:lnTo>
                      <a:pt x="566126" y="235341"/>
                    </a:lnTo>
                    <a:cubicBezTo>
                      <a:pt x="578739" y="228605"/>
                      <a:pt x="594432" y="233291"/>
                      <a:pt x="601178" y="245885"/>
                    </a:cubicBezTo>
                    <a:cubicBezTo>
                      <a:pt x="607925" y="258479"/>
                      <a:pt x="603085" y="274148"/>
                      <a:pt x="590619" y="280885"/>
                    </a:cubicBezTo>
                    <a:lnTo>
                      <a:pt x="314303" y="428058"/>
                    </a:lnTo>
                    <a:cubicBezTo>
                      <a:pt x="310490" y="430108"/>
                      <a:pt x="306383" y="430987"/>
                      <a:pt x="302130" y="430987"/>
                    </a:cubicBezTo>
                    <a:cubicBezTo>
                      <a:pt x="297877" y="430987"/>
                      <a:pt x="293770" y="430108"/>
                      <a:pt x="289957" y="428058"/>
                    </a:cubicBezTo>
                    <a:lnTo>
                      <a:pt x="13641" y="280885"/>
                    </a:lnTo>
                    <a:cubicBezTo>
                      <a:pt x="1028" y="274148"/>
                      <a:pt x="-3665" y="258479"/>
                      <a:pt x="3082" y="245885"/>
                    </a:cubicBezTo>
                    <a:cubicBezTo>
                      <a:pt x="6455" y="239588"/>
                      <a:pt x="12028" y="235268"/>
                      <a:pt x="18335" y="233364"/>
                    </a:cubicBezTo>
                    <a:close/>
                    <a:moveTo>
                      <a:pt x="291571" y="2196"/>
                    </a:moveTo>
                    <a:cubicBezTo>
                      <a:pt x="298317" y="-733"/>
                      <a:pt x="305943" y="-733"/>
                      <a:pt x="312689" y="2196"/>
                    </a:cubicBezTo>
                    <a:lnTo>
                      <a:pt x="588846" y="125214"/>
                    </a:lnTo>
                    <a:cubicBezTo>
                      <a:pt x="597938" y="129315"/>
                      <a:pt x="603805" y="138102"/>
                      <a:pt x="604245" y="147914"/>
                    </a:cubicBezTo>
                    <a:cubicBezTo>
                      <a:pt x="604538" y="157726"/>
                      <a:pt x="599258" y="166953"/>
                      <a:pt x="590605" y="171639"/>
                    </a:cubicBezTo>
                    <a:lnTo>
                      <a:pt x="314303" y="318676"/>
                    </a:lnTo>
                    <a:cubicBezTo>
                      <a:pt x="310489" y="320726"/>
                      <a:pt x="306383" y="321751"/>
                      <a:pt x="302130" y="321751"/>
                    </a:cubicBezTo>
                    <a:cubicBezTo>
                      <a:pt x="297877" y="321751"/>
                      <a:pt x="293771" y="320726"/>
                      <a:pt x="289957" y="318676"/>
                    </a:cubicBezTo>
                    <a:lnTo>
                      <a:pt x="13654" y="171639"/>
                    </a:lnTo>
                    <a:cubicBezTo>
                      <a:pt x="5002" y="166953"/>
                      <a:pt x="-278" y="157726"/>
                      <a:pt x="15" y="147914"/>
                    </a:cubicBezTo>
                    <a:cubicBezTo>
                      <a:pt x="309" y="138102"/>
                      <a:pt x="6322" y="129315"/>
                      <a:pt x="15414" y="12521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2" name="iṩļïḓê"/>
              <p:cNvSpPr txBox="1"/>
              <p:nvPr/>
            </p:nvSpPr>
            <p:spPr>
              <a:xfrm>
                <a:off x="6533544" y="8403050"/>
                <a:ext cx="4569132" cy="2024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endPara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6614014" y="8254622"/>
                <a:ext cx="435100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išliḋè"/>
              <p:cNvSpPr/>
              <p:nvPr/>
            </p:nvSpPr>
            <p:spPr>
              <a:xfrm>
                <a:off x="7174646" y="6187364"/>
                <a:ext cx="3371204" cy="83647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sz="3200" b="1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02</a:t>
                </a: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11738080" y="5093240"/>
              <a:ext cx="5217722" cy="5449620"/>
              <a:chOff x="944823" y="5093240"/>
              <a:chExt cx="5217722" cy="5449620"/>
            </a:xfrm>
          </p:grpSpPr>
          <p:sp>
            <p:nvSpPr>
              <p:cNvPr id="57" name="ïṡļíḑê"/>
              <p:cNvSpPr/>
              <p:nvPr/>
            </p:nvSpPr>
            <p:spPr>
              <a:xfrm>
                <a:off x="1271967" y="5093240"/>
                <a:ext cx="4890578" cy="544962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>
                <a:outerShdw blurRad="63500" dist="254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8" name="îṩľíḋe"/>
              <p:cNvSpPr/>
              <p:nvPr/>
            </p:nvSpPr>
            <p:spPr>
              <a:xfrm>
                <a:off x="3302206" y="5365404"/>
                <a:ext cx="830098" cy="634963"/>
              </a:xfrm>
              <a:custGeom>
                <a:avLst/>
                <a:gdLst>
                  <a:gd name="connsiteX0" fmla="*/ 361794 w 551492"/>
                  <a:gd name="connsiteY0" fmla="*/ 308363 h 421851"/>
                  <a:gd name="connsiteX1" fmla="*/ 530845 w 551492"/>
                  <a:gd name="connsiteY1" fmla="*/ 308363 h 421851"/>
                  <a:gd name="connsiteX2" fmla="*/ 551492 w 551492"/>
                  <a:gd name="connsiteY2" fmla="*/ 329044 h 421851"/>
                  <a:gd name="connsiteX3" fmla="*/ 551492 w 551492"/>
                  <a:gd name="connsiteY3" fmla="*/ 362650 h 421851"/>
                  <a:gd name="connsiteX4" fmla="*/ 530845 w 551492"/>
                  <a:gd name="connsiteY4" fmla="*/ 383331 h 421851"/>
                  <a:gd name="connsiteX5" fmla="*/ 378570 w 551492"/>
                  <a:gd name="connsiteY5" fmla="*/ 383331 h 421851"/>
                  <a:gd name="connsiteX6" fmla="*/ 378570 w 551492"/>
                  <a:gd name="connsiteY6" fmla="*/ 369113 h 421851"/>
                  <a:gd name="connsiteX7" fmla="*/ 361794 w 551492"/>
                  <a:gd name="connsiteY7" fmla="*/ 308363 h 421851"/>
                  <a:gd name="connsiteX8" fmla="*/ 313904 w 551492"/>
                  <a:gd name="connsiteY8" fmla="*/ 172924 h 421851"/>
                  <a:gd name="connsiteX9" fmla="*/ 530832 w 551492"/>
                  <a:gd name="connsiteY9" fmla="*/ 172924 h 421851"/>
                  <a:gd name="connsiteX10" fmla="*/ 551492 w 551492"/>
                  <a:gd name="connsiteY10" fmla="*/ 193548 h 421851"/>
                  <a:gd name="connsiteX11" fmla="*/ 551492 w 551492"/>
                  <a:gd name="connsiteY11" fmla="*/ 225772 h 421851"/>
                  <a:gd name="connsiteX12" fmla="*/ 530832 w 551492"/>
                  <a:gd name="connsiteY12" fmla="*/ 247685 h 421851"/>
                  <a:gd name="connsiteX13" fmla="*/ 271293 w 551492"/>
                  <a:gd name="connsiteY13" fmla="*/ 247685 h 421851"/>
                  <a:gd name="connsiteX14" fmla="*/ 271293 w 551492"/>
                  <a:gd name="connsiteY14" fmla="*/ 227061 h 421851"/>
                  <a:gd name="connsiteX15" fmla="*/ 272584 w 551492"/>
                  <a:gd name="connsiteY15" fmla="*/ 224483 h 421851"/>
                  <a:gd name="connsiteX16" fmla="*/ 313904 w 551492"/>
                  <a:gd name="connsiteY16" fmla="*/ 172924 h 421851"/>
                  <a:gd name="connsiteX17" fmla="*/ 281648 w 551492"/>
                  <a:gd name="connsiteY17" fmla="*/ 36241 h 421851"/>
                  <a:gd name="connsiteX18" fmla="*/ 530834 w 551492"/>
                  <a:gd name="connsiteY18" fmla="*/ 36241 h 421851"/>
                  <a:gd name="connsiteX19" fmla="*/ 551492 w 551492"/>
                  <a:gd name="connsiteY19" fmla="*/ 58154 h 421851"/>
                  <a:gd name="connsiteX20" fmla="*/ 551492 w 551492"/>
                  <a:gd name="connsiteY20" fmla="*/ 90378 h 421851"/>
                  <a:gd name="connsiteX21" fmla="*/ 530834 w 551492"/>
                  <a:gd name="connsiteY21" fmla="*/ 111002 h 421851"/>
                  <a:gd name="connsiteX22" fmla="*/ 308761 w 551492"/>
                  <a:gd name="connsiteY22" fmla="*/ 111002 h 421851"/>
                  <a:gd name="connsiteX23" fmla="*/ 295850 w 551492"/>
                  <a:gd name="connsiteY23" fmla="*/ 96823 h 421851"/>
                  <a:gd name="connsiteX24" fmla="*/ 281648 w 551492"/>
                  <a:gd name="connsiteY24" fmla="*/ 36241 h 421851"/>
                  <a:gd name="connsiteX25" fmla="*/ 176987 w 551492"/>
                  <a:gd name="connsiteY25" fmla="*/ 0 h 421851"/>
                  <a:gd name="connsiteX26" fmla="*/ 271294 w 551492"/>
                  <a:gd name="connsiteY26" fmla="*/ 117396 h 421851"/>
                  <a:gd name="connsiteX27" fmla="*/ 276461 w 551492"/>
                  <a:gd name="connsiteY27" fmla="*/ 117396 h 421851"/>
                  <a:gd name="connsiteX28" fmla="*/ 290672 w 551492"/>
                  <a:gd name="connsiteY28" fmla="*/ 152228 h 421851"/>
                  <a:gd name="connsiteX29" fmla="*/ 262251 w 551492"/>
                  <a:gd name="connsiteY29" fmla="*/ 199960 h 421851"/>
                  <a:gd name="connsiteX30" fmla="*/ 257083 w 551492"/>
                  <a:gd name="connsiteY30" fmla="*/ 197380 h 421851"/>
                  <a:gd name="connsiteX31" fmla="*/ 224786 w 551492"/>
                  <a:gd name="connsiteY31" fmla="*/ 247692 h 421851"/>
                  <a:gd name="connsiteX32" fmla="*/ 219619 w 551492"/>
                  <a:gd name="connsiteY32" fmla="*/ 259303 h 421851"/>
                  <a:gd name="connsiteX33" fmla="*/ 241581 w 551492"/>
                  <a:gd name="connsiteY33" fmla="*/ 279944 h 421851"/>
                  <a:gd name="connsiteX34" fmla="*/ 263543 w 551492"/>
                  <a:gd name="connsiteY34" fmla="*/ 279944 h 421851"/>
                  <a:gd name="connsiteX35" fmla="*/ 352682 w 551492"/>
                  <a:gd name="connsiteY35" fmla="*/ 368958 h 421851"/>
                  <a:gd name="connsiteX36" fmla="*/ 352682 w 551492"/>
                  <a:gd name="connsiteY36" fmla="*/ 393470 h 421851"/>
                  <a:gd name="connsiteX37" fmla="*/ 325553 w 551492"/>
                  <a:gd name="connsiteY37" fmla="*/ 421851 h 421851"/>
                  <a:gd name="connsiteX38" fmla="*/ 28421 w 551492"/>
                  <a:gd name="connsiteY38" fmla="*/ 421851 h 421851"/>
                  <a:gd name="connsiteX39" fmla="*/ 0 w 551492"/>
                  <a:gd name="connsiteY39" fmla="*/ 393470 h 421851"/>
                  <a:gd name="connsiteX40" fmla="*/ 0 w 551492"/>
                  <a:gd name="connsiteY40" fmla="*/ 368958 h 421851"/>
                  <a:gd name="connsiteX41" fmla="*/ 89139 w 551492"/>
                  <a:gd name="connsiteY41" fmla="*/ 279944 h 421851"/>
                  <a:gd name="connsiteX42" fmla="*/ 112393 w 551492"/>
                  <a:gd name="connsiteY42" fmla="*/ 279944 h 421851"/>
                  <a:gd name="connsiteX43" fmla="*/ 133063 w 551492"/>
                  <a:gd name="connsiteY43" fmla="*/ 259303 h 421851"/>
                  <a:gd name="connsiteX44" fmla="*/ 127896 w 551492"/>
                  <a:gd name="connsiteY44" fmla="*/ 247692 h 421851"/>
                  <a:gd name="connsiteX45" fmla="*/ 95599 w 551492"/>
                  <a:gd name="connsiteY45" fmla="*/ 198670 h 421851"/>
                  <a:gd name="connsiteX46" fmla="*/ 91723 w 551492"/>
                  <a:gd name="connsiteY46" fmla="*/ 199960 h 421851"/>
                  <a:gd name="connsiteX47" fmla="*/ 63302 w 551492"/>
                  <a:gd name="connsiteY47" fmla="*/ 152228 h 421851"/>
                  <a:gd name="connsiteX48" fmla="*/ 78804 w 551492"/>
                  <a:gd name="connsiteY48" fmla="*/ 117396 h 421851"/>
                  <a:gd name="connsiteX49" fmla="*/ 81388 w 551492"/>
                  <a:gd name="connsiteY49" fmla="*/ 117396 h 421851"/>
                  <a:gd name="connsiteX50" fmla="*/ 176987 w 551492"/>
                  <a:gd name="connsiteY50" fmla="*/ 0 h 42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51492" h="421851">
                    <a:moveTo>
                      <a:pt x="361794" y="308363"/>
                    </a:moveTo>
                    <a:lnTo>
                      <a:pt x="530845" y="308363"/>
                    </a:lnTo>
                    <a:cubicBezTo>
                      <a:pt x="541168" y="308363"/>
                      <a:pt x="551492" y="317411"/>
                      <a:pt x="551492" y="329044"/>
                    </a:cubicBezTo>
                    <a:lnTo>
                      <a:pt x="551492" y="362650"/>
                    </a:lnTo>
                    <a:cubicBezTo>
                      <a:pt x="551492" y="374283"/>
                      <a:pt x="541168" y="383331"/>
                      <a:pt x="530845" y="383331"/>
                    </a:cubicBezTo>
                    <a:lnTo>
                      <a:pt x="378570" y="383331"/>
                    </a:lnTo>
                    <a:lnTo>
                      <a:pt x="378570" y="369113"/>
                    </a:lnTo>
                    <a:cubicBezTo>
                      <a:pt x="378570" y="347140"/>
                      <a:pt x="372118" y="326459"/>
                      <a:pt x="361794" y="308363"/>
                    </a:cubicBezTo>
                    <a:close/>
                    <a:moveTo>
                      <a:pt x="313904" y="172924"/>
                    </a:moveTo>
                    <a:lnTo>
                      <a:pt x="530832" y="172924"/>
                    </a:lnTo>
                    <a:cubicBezTo>
                      <a:pt x="541162" y="172924"/>
                      <a:pt x="551492" y="181947"/>
                      <a:pt x="551492" y="193548"/>
                    </a:cubicBezTo>
                    <a:lnTo>
                      <a:pt x="551492" y="225772"/>
                    </a:lnTo>
                    <a:cubicBezTo>
                      <a:pt x="551492" y="237373"/>
                      <a:pt x="541162" y="247685"/>
                      <a:pt x="530832" y="247685"/>
                    </a:cubicBezTo>
                    <a:lnTo>
                      <a:pt x="271293" y="247685"/>
                    </a:lnTo>
                    <a:lnTo>
                      <a:pt x="271293" y="227061"/>
                    </a:lnTo>
                    <a:cubicBezTo>
                      <a:pt x="271293" y="225772"/>
                      <a:pt x="272584" y="225772"/>
                      <a:pt x="272584" y="224483"/>
                    </a:cubicBezTo>
                    <a:cubicBezTo>
                      <a:pt x="293244" y="218038"/>
                      <a:pt x="307448" y="194837"/>
                      <a:pt x="313904" y="172924"/>
                    </a:cubicBezTo>
                    <a:close/>
                    <a:moveTo>
                      <a:pt x="281648" y="36241"/>
                    </a:moveTo>
                    <a:lnTo>
                      <a:pt x="530834" y="36241"/>
                    </a:lnTo>
                    <a:cubicBezTo>
                      <a:pt x="541163" y="36241"/>
                      <a:pt x="551492" y="46553"/>
                      <a:pt x="551492" y="58154"/>
                    </a:cubicBezTo>
                    <a:lnTo>
                      <a:pt x="551492" y="90378"/>
                    </a:lnTo>
                    <a:cubicBezTo>
                      <a:pt x="551492" y="101979"/>
                      <a:pt x="541163" y="111002"/>
                      <a:pt x="530834" y="111002"/>
                    </a:cubicBezTo>
                    <a:lnTo>
                      <a:pt x="308761" y="111002"/>
                    </a:lnTo>
                    <a:cubicBezTo>
                      <a:pt x="304888" y="104557"/>
                      <a:pt x="301015" y="99401"/>
                      <a:pt x="295850" y="96823"/>
                    </a:cubicBezTo>
                    <a:cubicBezTo>
                      <a:pt x="293268" y="72333"/>
                      <a:pt x="288104" y="52998"/>
                      <a:pt x="281648" y="36241"/>
                    </a:cubicBezTo>
                    <a:close/>
                    <a:moveTo>
                      <a:pt x="176987" y="0"/>
                    </a:moveTo>
                    <a:cubicBezTo>
                      <a:pt x="257083" y="0"/>
                      <a:pt x="270002" y="64503"/>
                      <a:pt x="271294" y="117396"/>
                    </a:cubicBezTo>
                    <a:cubicBezTo>
                      <a:pt x="272586" y="117396"/>
                      <a:pt x="273878" y="117396"/>
                      <a:pt x="276461" y="117396"/>
                    </a:cubicBezTo>
                    <a:cubicBezTo>
                      <a:pt x="289380" y="117396"/>
                      <a:pt x="290672" y="132877"/>
                      <a:pt x="290672" y="152228"/>
                    </a:cubicBezTo>
                    <a:cubicBezTo>
                      <a:pt x="290672" y="171579"/>
                      <a:pt x="275169" y="199960"/>
                      <a:pt x="262251" y="199960"/>
                    </a:cubicBezTo>
                    <a:cubicBezTo>
                      <a:pt x="260959" y="199960"/>
                      <a:pt x="258375" y="198670"/>
                      <a:pt x="257083" y="197380"/>
                    </a:cubicBezTo>
                    <a:cubicBezTo>
                      <a:pt x="249332" y="216731"/>
                      <a:pt x="237705" y="233502"/>
                      <a:pt x="224786" y="247692"/>
                    </a:cubicBezTo>
                    <a:cubicBezTo>
                      <a:pt x="220911" y="250272"/>
                      <a:pt x="219619" y="254143"/>
                      <a:pt x="219619" y="259303"/>
                    </a:cubicBezTo>
                    <a:cubicBezTo>
                      <a:pt x="219619" y="270913"/>
                      <a:pt x="228662" y="279944"/>
                      <a:pt x="241581" y="279944"/>
                    </a:cubicBezTo>
                    <a:lnTo>
                      <a:pt x="263543" y="279944"/>
                    </a:lnTo>
                    <a:cubicBezTo>
                      <a:pt x="312634" y="279944"/>
                      <a:pt x="352682" y="319936"/>
                      <a:pt x="352682" y="368958"/>
                    </a:cubicBezTo>
                    <a:lnTo>
                      <a:pt x="352682" y="393470"/>
                    </a:lnTo>
                    <a:cubicBezTo>
                      <a:pt x="352682" y="408950"/>
                      <a:pt x="341055" y="421851"/>
                      <a:pt x="325553" y="421851"/>
                    </a:cubicBezTo>
                    <a:lnTo>
                      <a:pt x="28421" y="421851"/>
                    </a:lnTo>
                    <a:cubicBezTo>
                      <a:pt x="12919" y="421851"/>
                      <a:pt x="0" y="408950"/>
                      <a:pt x="0" y="393470"/>
                    </a:cubicBezTo>
                    <a:lnTo>
                      <a:pt x="0" y="368958"/>
                    </a:lnTo>
                    <a:cubicBezTo>
                      <a:pt x="0" y="319936"/>
                      <a:pt x="40048" y="279944"/>
                      <a:pt x="89139" y="279944"/>
                    </a:cubicBezTo>
                    <a:lnTo>
                      <a:pt x="112393" y="279944"/>
                    </a:lnTo>
                    <a:cubicBezTo>
                      <a:pt x="124020" y="279944"/>
                      <a:pt x="133063" y="270913"/>
                      <a:pt x="133063" y="259303"/>
                    </a:cubicBezTo>
                    <a:cubicBezTo>
                      <a:pt x="133063" y="254143"/>
                      <a:pt x="131771" y="250272"/>
                      <a:pt x="127896" y="247692"/>
                    </a:cubicBezTo>
                    <a:cubicBezTo>
                      <a:pt x="114977" y="234792"/>
                      <a:pt x="104642" y="216731"/>
                      <a:pt x="95599" y="198670"/>
                    </a:cubicBezTo>
                    <a:cubicBezTo>
                      <a:pt x="94307" y="199960"/>
                      <a:pt x="93015" y="199960"/>
                      <a:pt x="91723" y="199960"/>
                    </a:cubicBezTo>
                    <a:cubicBezTo>
                      <a:pt x="78804" y="199960"/>
                      <a:pt x="63302" y="171579"/>
                      <a:pt x="63302" y="152228"/>
                    </a:cubicBezTo>
                    <a:cubicBezTo>
                      <a:pt x="63302" y="132877"/>
                      <a:pt x="65886" y="117396"/>
                      <a:pt x="78804" y="117396"/>
                    </a:cubicBezTo>
                    <a:cubicBezTo>
                      <a:pt x="80096" y="117396"/>
                      <a:pt x="80096" y="117396"/>
                      <a:pt x="81388" y="117396"/>
                    </a:cubicBezTo>
                    <a:cubicBezTo>
                      <a:pt x="82680" y="64503"/>
                      <a:pt x="93015" y="0"/>
                      <a:pt x="176987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9" name="í$ḷíďê"/>
              <p:cNvSpPr txBox="1"/>
              <p:nvPr/>
            </p:nvSpPr>
            <p:spPr>
              <a:xfrm>
                <a:off x="1547533" y="8403050"/>
                <a:ext cx="4569132" cy="202499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endPara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60" name="直接连接符 59"/>
              <p:cNvCxnSpPr/>
              <p:nvPr/>
            </p:nvCxnSpPr>
            <p:spPr>
              <a:xfrm>
                <a:off x="1685192" y="8254622"/>
                <a:ext cx="4351002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iṡḻîdè"/>
              <p:cNvSpPr/>
              <p:nvPr/>
            </p:nvSpPr>
            <p:spPr>
              <a:xfrm>
                <a:off x="2031654" y="6187364"/>
                <a:ext cx="3371203" cy="83647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sz="3200" b="1" i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03</a:t>
                </a:r>
                <a:endParaRPr lang="en-US" altLang="zh-CN" sz="3200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2" name="ï$1îḓè"/>
              <p:cNvSpPr txBox="1"/>
              <p:nvPr/>
            </p:nvSpPr>
            <p:spPr>
              <a:xfrm>
                <a:off x="944823" y="7376755"/>
                <a:ext cx="5217722" cy="8778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endPara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17481186" y="5093240"/>
              <a:ext cx="5217718" cy="5449620"/>
              <a:chOff x="6180656" y="5093240"/>
              <a:chExt cx="5217718" cy="5449620"/>
            </a:xfrm>
          </p:grpSpPr>
          <p:sp>
            <p:nvSpPr>
              <p:cNvPr id="67" name="ïSḷîḓé"/>
              <p:cNvSpPr/>
              <p:nvPr/>
            </p:nvSpPr>
            <p:spPr>
              <a:xfrm>
                <a:off x="6414959" y="5093240"/>
                <a:ext cx="4890578" cy="544962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>
                <a:outerShdw blurRad="63500" dist="254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8" name="î$ļiḍè"/>
              <p:cNvSpPr/>
              <p:nvPr/>
            </p:nvSpPr>
            <p:spPr>
              <a:xfrm>
                <a:off x="8487553" y="5343050"/>
                <a:ext cx="745390" cy="656127"/>
              </a:xfrm>
              <a:custGeom>
                <a:avLst/>
                <a:gdLst>
                  <a:gd name="connsiteX0" fmla="*/ 18335 w 604256"/>
                  <a:gd name="connsiteY0" fmla="*/ 334272 h 531895"/>
                  <a:gd name="connsiteX1" fmla="*/ 37988 w 604256"/>
                  <a:gd name="connsiteY1" fmla="*/ 336249 h 531895"/>
                  <a:gd name="connsiteX2" fmla="*/ 302130 w 604256"/>
                  <a:gd name="connsiteY2" fmla="*/ 476833 h 531895"/>
                  <a:gd name="connsiteX3" fmla="*/ 566126 w 604256"/>
                  <a:gd name="connsiteY3" fmla="*/ 336249 h 531895"/>
                  <a:gd name="connsiteX4" fmla="*/ 601178 w 604256"/>
                  <a:gd name="connsiteY4" fmla="*/ 346793 h 531895"/>
                  <a:gd name="connsiteX5" fmla="*/ 590619 w 604256"/>
                  <a:gd name="connsiteY5" fmla="*/ 381793 h 531895"/>
                  <a:gd name="connsiteX6" fmla="*/ 314303 w 604256"/>
                  <a:gd name="connsiteY6" fmla="*/ 528820 h 531895"/>
                  <a:gd name="connsiteX7" fmla="*/ 302130 w 604256"/>
                  <a:gd name="connsiteY7" fmla="*/ 531895 h 531895"/>
                  <a:gd name="connsiteX8" fmla="*/ 289957 w 604256"/>
                  <a:gd name="connsiteY8" fmla="*/ 528820 h 531895"/>
                  <a:gd name="connsiteX9" fmla="*/ 13641 w 604256"/>
                  <a:gd name="connsiteY9" fmla="*/ 381793 h 531895"/>
                  <a:gd name="connsiteX10" fmla="*/ 3082 w 604256"/>
                  <a:gd name="connsiteY10" fmla="*/ 346793 h 531895"/>
                  <a:gd name="connsiteX11" fmla="*/ 18335 w 604256"/>
                  <a:gd name="connsiteY11" fmla="*/ 334272 h 531895"/>
                  <a:gd name="connsiteX12" fmla="*/ 18335 w 604256"/>
                  <a:gd name="connsiteY12" fmla="*/ 233364 h 531895"/>
                  <a:gd name="connsiteX13" fmla="*/ 37988 w 604256"/>
                  <a:gd name="connsiteY13" fmla="*/ 235341 h 531895"/>
                  <a:gd name="connsiteX14" fmla="*/ 302130 w 604256"/>
                  <a:gd name="connsiteY14" fmla="*/ 375925 h 531895"/>
                  <a:gd name="connsiteX15" fmla="*/ 566126 w 604256"/>
                  <a:gd name="connsiteY15" fmla="*/ 235341 h 531895"/>
                  <a:gd name="connsiteX16" fmla="*/ 601178 w 604256"/>
                  <a:gd name="connsiteY16" fmla="*/ 245885 h 531895"/>
                  <a:gd name="connsiteX17" fmla="*/ 590619 w 604256"/>
                  <a:gd name="connsiteY17" fmla="*/ 280885 h 531895"/>
                  <a:gd name="connsiteX18" fmla="*/ 314303 w 604256"/>
                  <a:gd name="connsiteY18" fmla="*/ 428058 h 531895"/>
                  <a:gd name="connsiteX19" fmla="*/ 302130 w 604256"/>
                  <a:gd name="connsiteY19" fmla="*/ 430987 h 531895"/>
                  <a:gd name="connsiteX20" fmla="*/ 289957 w 604256"/>
                  <a:gd name="connsiteY20" fmla="*/ 428058 h 531895"/>
                  <a:gd name="connsiteX21" fmla="*/ 13641 w 604256"/>
                  <a:gd name="connsiteY21" fmla="*/ 280885 h 531895"/>
                  <a:gd name="connsiteX22" fmla="*/ 3082 w 604256"/>
                  <a:gd name="connsiteY22" fmla="*/ 245885 h 531895"/>
                  <a:gd name="connsiteX23" fmla="*/ 18335 w 604256"/>
                  <a:gd name="connsiteY23" fmla="*/ 233364 h 531895"/>
                  <a:gd name="connsiteX24" fmla="*/ 291571 w 604256"/>
                  <a:gd name="connsiteY24" fmla="*/ 2196 h 531895"/>
                  <a:gd name="connsiteX25" fmla="*/ 312689 w 604256"/>
                  <a:gd name="connsiteY25" fmla="*/ 2196 h 531895"/>
                  <a:gd name="connsiteX26" fmla="*/ 588846 w 604256"/>
                  <a:gd name="connsiteY26" fmla="*/ 125214 h 531895"/>
                  <a:gd name="connsiteX27" fmla="*/ 604245 w 604256"/>
                  <a:gd name="connsiteY27" fmla="*/ 147914 h 531895"/>
                  <a:gd name="connsiteX28" fmla="*/ 590605 w 604256"/>
                  <a:gd name="connsiteY28" fmla="*/ 171639 h 531895"/>
                  <a:gd name="connsiteX29" fmla="*/ 314303 w 604256"/>
                  <a:gd name="connsiteY29" fmla="*/ 318676 h 531895"/>
                  <a:gd name="connsiteX30" fmla="*/ 302130 w 604256"/>
                  <a:gd name="connsiteY30" fmla="*/ 321751 h 531895"/>
                  <a:gd name="connsiteX31" fmla="*/ 289957 w 604256"/>
                  <a:gd name="connsiteY31" fmla="*/ 318676 h 531895"/>
                  <a:gd name="connsiteX32" fmla="*/ 13654 w 604256"/>
                  <a:gd name="connsiteY32" fmla="*/ 171639 h 531895"/>
                  <a:gd name="connsiteX33" fmla="*/ 15 w 604256"/>
                  <a:gd name="connsiteY33" fmla="*/ 147914 h 531895"/>
                  <a:gd name="connsiteX34" fmla="*/ 15414 w 604256"/>
                  <a:gd name="connsiteY34" fmla="*/ 125214 h 531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04256" h="531895">
                    <a:moveTo>
                      <a:pt x="18335" y="334272"/>
                    </a:moveTo>
                    <a:cubicBezTo>
                      <a:pt x="24642" y="332369"/>
                      <a:pt x="31682" y="332881"/>
                      <a:pt x="37988" y="336249"/>
                    </a:cubicBezTo>
                    <a:lnTo>
                      <a:pt x="302130" y="476833"/>
                    </a:lnTo>
                    <a:lnTo>
                      <a:pt x="566126" y="336249"/>
                    </a:lnTo>
                    <a:cubicBezTo>
                      <a:pt x="578739" y="329513"/>
                      <a:pt x="594432" y="334199"/>
                      <a:pt x="601178" y="346793"/>
                    </a:cubicBezTo>
                    <a:cubicBezTo>
                      <a:pt x="607925" y="359387"/>
                      <a:pt x="603085" y="375056"/>
                      <a:pt x="590619" y="381793"/>
                    </a:cubicBezTo>
                    <a:lnTo>
                      <a:pt x="314303" y="528820"/>
                    </a:lnTo>
                    <a:cubicBezTo>
                      <a:pt x="310490" y="530870"/>
                      <a:pt x="306383" y="531895"/>
                      <a:pt x="302130" y="531895"/>
                    </a:cubicBezTo>
                    <a:cubicBezTo>
                      <a:pt x="297877" y="531895"/>
                      <a:pt x="293770" y="530870"/>
                      <a:pt x="289957" y="528820"/>
                    </a:cubicBezTo>
                    <a:lnTo>
                      <a:pt x="13641" y="381793"/>
                    </a:lnTo>
                    <a:cubicBezTo>
                      <a:pt x="1028" y="375056"/>
                      <a:pt x="-3665" y="359387"/>
                      <a:pt x="3082" y="346793"/>
                    </a:cubicBezTo>
                    <a:cubicBezTo>
                      <a:pt x="6455" y="340496"/>
                      <a:pt x="12028" y="336176"/>
                      <a:pt x="18335" y="334272"/>
                    </a:cubicBezTo>
                    <a:close/>
                    <a:moveTo>
                      <a:pt x="18335" y="233364"/>
                    </a:moveTo>
                    <a:cubicBezTo>
                      <a:pt x="24642" y="231461"/>
                      <a:pt x="31682" y="231973"/>
                      <a:pt x="37988" y="235341"/>
                    </a:cubicBezTo>
                    <a:lnTo>
                      <a:pt x="302130" y="375925"/>
                    </a:lnTo>
                    <a:lnTo>
                      <a:pt x="566126" y="235341"/>
                    </a:lnTo>
                    <a:cubicBezTo>
                      <a:pt x="578739" y="228605"/>
                      <a:pt x="594432" y="233291"/>
                      <a:pt x="601178" y="245885"/>
                    </a:cubicBezTo>
                    <a:cubicBezTo>
                      <a:pt x="607925" y="258479"/>
                      <a:pt x="603085" y="274148"/>
                      <a:pt x="590619" y="280885"/>
                    </a:cubicBezTo>
                    <a:lnTo>
                      <a:pt x="314303" y="428058"/>
                    </a:lnTo>
                    <a:cubicBezTo>
                      <a:pt x="310490" y="430108"/>
                      <a:pt x="306383" y="430987"/>
                      <a:pt x="302130" y="430987"/>
                    </a:cubicBezTo>
                    <a:cubicBezTo>
                      <a:pt x="297877" y="430987"/>
                      <a:pt x="293770" y="430108"/>
                      <a:pt x="289957" y="428058"/>
                    </a:cubicBezTo>
                    <a:lnTo>
                      <a:pt x="13641" y="280885"/>
                    </a:lnTo>
                    <a:cubicBezTo>
                      <a:pt x="1028" y="274148"/>
                      <a:pt x="-3665" y="258479"/>
                      <a:pt x="3082" y="245885"/>
                    </a:cubicBezTo>
                    <a:cubicBezTo>
                      <a:pt x="6455" y="239588"/>
                      <a:pt x="12028" y="235268"/>
                      <a:pt x="18335" y="233364"/>
                    </a:cubicBezTo>
                    <a:close/>
                    <a:moveTo>
                      <a:pt x="291571" y="2196"/>
                    </a:moveTo>
                    <a:cubicBezTo>
                      <a:pt x="298317" y="-733"/>
                      <a:pt x="305943" y="-733"/>
                      <a:pt x="312689" y="2196"/>
                    </a:cubicBezTo>
                    <a:lnTo>
                      <a:pt x="588846" y="125214"/>
                    </a:lnTo>
                    <a:cubicBezTo>
                      <a:pt x="597938" y="129315"/>
                      <a:pt x="603805" y="138102"/>
                      <a:pt x="604245" y="147914"/>
                    </a:cubicBezTo>
                    <a:cubicBezTo>
                      <a:pt x="604538" y="157726"/>
                      <a:pt x="599258" y="166953"/>
                      <a:pt x="590605" y="171639"/>
                    </a:cubicBezTo>
                    <a:lnTo>
                      <a:pt x="314303" y="318676"/>
                    </a:lnTo>
                    <a:cubicBezTo>
                      <a:pt x="310489" y="320726"/>
                      <a:pt x="306383" y="321751"/>
                      <a:pt x="302130" y="321751"/>
                    </a:cubicBezTo>
                    <a:cubicBezTo>
                      <a:pt x="297877" y="321751"/>
                      <a:pt x="293771" y="320726"/>
                      <a:pt x="289957" y="318676"/>
                    </a:cubicBezTo>
                    <a:lnTo>
                      <a:pt x="13654" y="171639"/>
                    </a:lnTo>
                    <a:cubicBezTo>
                      <a:pt x="5002" y="166953"/>
                      <a:pt x="-278" y="157726"/>
                      <a:pt x="15" y="147914"/>
                    </a:cubicBezTo>
                    <a:cubicBezTo>
                      <a:pt x="309" y="138102"/>
                      <a:pt x="6322" y="129315"/>
                      <a:pt x="15414" y="12521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endParaRPr lang="zh-CN" altLang="en-US" sz="3200" b="1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9" name="iṩļïḓê"/>
              <p:cNvSpPr txBox="1"/>
              <p:nvPr/>
            </p:nvSpPr>
            <p:spPr>
              <a:xfrm>
                <a:off x="6533544" y="8403050"/>
                <a:ext cx="4569132" cy="20249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endPara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6614014" y="8254622"/>
                <a:ext cx="435100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išliḋè"/>
              <p:cNvSpPr/>
              <p:nvPr/>
            </p:nvSpPr>
            <p:spPr>
              <a:xfrm>
                <a:off x="7174646" y="6187364"/>
                <a:ext cx="3371204" cy="83647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sz="3200" b="1" i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04</a:t>
                </a:r>
                <a:endParaRPr lang="en-US" altLang="zh-CN" sz="3200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2" name="isľíḑè"/>
              <p:cNvSpPr txBox="1"/>
              <p:nvPr/>
            </p:nvSpPr>
            <p:spPr>
              <a:xfrm>
                <a:off x="6180656" y="7165947"/>
                <a:ext cx="5217718" cy="14341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手写</a:t>
                </a:r>
                <a:r>
                  <a:rPr lang="en-US" altLang="zh-CN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Class</a:t>
                </a:r>
                <a:r>
                  <a:rPr lang="zh-CN" altLang="en-US" sz="32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字节码手术刀</a:t>
                </a:r>
              </a:p>
            </p:txBody>
          </p:sp>
        </p:grpSp>
      </p:grpSp>
      <p:sp>
        <p:nvSpPr>
          <p:cNvPr id="42" name="isľíḑè"/>
          <p:cNvSpPr txBox="1"/>
          <p:nvPr/>
        </p:nvSpPr>
        <p:spPr>
          <a:xfrm>
            <a:off x="11618811" y="6065493"/>
            <a:ext cx="5217722" cy="72144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ClassPool</a:t>
            </a: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字节码池</a:t>
            </a:r>
          </a:p>
        </p:txBody>
      </p:sp>
      <p:sp>
        <p:nvSpPr>
          <p:cNvPr id="43" name="ï$1îḓè"/>
          <p:cNvSpPr txBox="1"/>
          <p:nvPr/>
        </p:nvSpPr>
        <p:spPr>
          <a:xfrm>
            <a:off x="6409994" y="6005275"/>
            <a:ext cx="4569132" cy="72144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Android Apk</a:t>
            </a: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编译原理</a:t>
            </a:r>
          </a:p>
        </p:txBody>
      </p:sp>
    </p:spTree>
    <p:extLst>
      <p:ext uri="{BB962C8B-B14F-4D97-AF65-F5344CB8AC3E}">
        <p14:creationId xmlns:p14="http://schemas.microsoft.com/office/powerpoint/2010/main" val="155677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/>
        </p:nvSpPr>
        <p:spPr>
          <a:xfrm>
            <a:off x="1578748" y="402534"/>
            <a:ext cx="21599655" cy="1100941"/>
          </a:xfrm>
          <a:prstGeom prst="rect">
            <a:avLst/>
          </a:prstGeom>
        </p:spPr>
        <p:txBody>
          <a:bodyPr vert="horz" lIns="121917" tIns="60959" rIns="121917" bIns="60959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5335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课程小结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9908" y="519000"/>
            <a:ext cx="21599654" cy="1100967"/>
          </a:xfrm>
        </p:spPr>
        <p:txBody>
          <a:bodyPr/>
          <a:lstStyle/>
          <a:p>
            <a:r>
              <a:rPr lang="zh-CN" altLang="en-US" dirty="0" smtClean="0"/>
              <a:t>美团热修复介绍</a:t>
            </a:r>
          </a:p>
        </p:txBody>
      </p:sp>
      <p:pic>
        <p:nvPicPr>
          <p:cNvPr id="1026" name="Picture 2" descr="热修复技术对比及阿里百川HtFix 2.0深入剖析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94" y="2295175"/>
            <a:ext cx="12266664" cy="82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2969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/>
        </p:nvSpPr>
        <p:spPr>
          <a:xfrm>
            <a:off x="1578748" y="402534"/>
            <a:ext cx="21599655" cy="1100941"/>
          </a:xfrm>
          <a:prstGeom prst="rect">
            <a:avLst/>
          </a:prstGeom>
        </p:spPr>
        <p:txBody>
          <a:bodyPr vert="horz" lIns="121917" tIns="60959" rIns="121917" bIns="60959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5335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课程小结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9908" y="519000"/>
            <a:ext cx="21599654" cy="1100967"/>
          </a:xfrm>
        </p:spPr>
        <p:txBody>
          <a:bodyPr/>
          <a:lstStyle/>
          <a:p>
            <a:r>
              <a:rPr lang="en-US" altLang="zh-CN" dirty="0" smtClean="0"/>
              <a:t>JavaSsist</a:t>
            </a:r>
            <a:r>
              <a:rPr lang="zh-CN" altLang="en-US" dirty="0" smtClean="0"/>
              <a:t>介绍</a:t>
            </a:r>
          </a:p>
        </p:txBody>
      </p:sp>
      <p:sp>
        <p:nvSpPr>
          <p:cNvPr id="13" name="矩形: 圆角 12"/>
          <p:cNvSpPr/>
          <p:nvPr/>
        </p:nvSpPr>
        <p:spPr>
          <a:xfrm>
            <a:off x="1034415" y="2564765"/>
            <a:ext cx="21035010" cy="878713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内容占位符 2"/>
          <p:cNvSpPr txBox="1"/>
          <p:nvPr/>
        </p:nvSpPr>
        <p:spPr>
          <a:xfrm>
            <a:off x="1691558" y="3484750"/>
            <a:ext cx="19970633" cy="5230825"/>
          </a:xfrm>
          <a:prstGeom prst="rect">
            <a:avLst/>
          </a:prstGeom>
        </p:spPr>
        <p:txBody>
          <a:bodyPr/>
          <a:lstStyle>
            <a:lvl1pPr marL="431800" indent="-431800" algn="l" defTabSz="1727835" rtl="0" eaLnBrk="1" latinLnBrk="0" hangingPunct="1">
              <a:lnSpc>
                <a:spcPct val="90000"/>
              </a:lnSpc>
              <a:spcBef>
                <a:spcPts val="1890"/>
              </a:spcBef>
              <a:buFont typeface="Arial" panose="020B0604020202020204" pitchFamily="34" charset="0"/>
              <a:buChar char="•"/>
              <a:defRPr sz="52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60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45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5963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02387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8881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75170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9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540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75" indent="-431800" algn="l" defTabSz="17278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+mj-lt"/>
              <a:buNone/>
            </a:pPr>
            <a:r>
              <a:rPr lang="zh-CN" altLang="en-US" sz="3600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定义</a:t>
            </a:r>
            <a:r>
              <a:rPr lang="en-US" altLang="zh-CN" sz="3600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</a:t>
            </a:r>
            <a:r>
              <a:rPr lang="en-US" altLang="zh-CN" sz="3600" dirty="0">
                <a:solidFill>
                  <a:srgbClr val="4D4D4D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javassist</a:t>
            </a:r>
            <a:r>
              <a:rPr lang="zh-CN" altLang="en-US" sz="3600" dirty="0">
                <a:solidFill>
                  <a:srgbClr val="4D4D4D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也称为</a:t>
            </a:r>
            <a:r>
              <a:rPr lang="zh-CN" altLang="en-US" sz="3600" dirty="0">
                <a:solidFill>
                  <a:schemeClr val="bg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动态编译</a:t>
            </a:r>
            <a:r>
              <a:rPr lang="zh-CN" altLang="en-US" sz="3600" dirty="0">
                <a:solidFill>
                  <a:srgbClr val="4D4D4D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，</a:t>
            </a:r>
            <a:r>
              <a:rPr lang="zh-CN" altLang="en-US" sz="3600" dirty="0">
                <a:solidFill>
                  <a:srgbClr val="4D4D4D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动态编译</a:t>
            </a:r>
            <a:r>
              <a:rPr lang="zh-CN" altLang="en-US" sz="3600" dirty="0">
                <a:solidFill>
                  <a:srgbClr val="4D4D4D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技术通过操作Java字节码的方式在JVM中生成</a:t>
            </a:r>
            <a:r>
              <a:rPr lang="en-US" altLang="zh-CN" sz="3600" dirty="0">
                <a:solidFill>
                  <a:srgbClr val="4D4D4D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class</a:t>
            </a:r>
            <a:r>
              <a:rPr lang="zh-CN" altLang="en-US" sz="3600" dirty="0">
                <a:solidFill>
                  <a:srgbClr val="4D4D4D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字节码中动态</a:t>
            </a:r>
            <a:r>
              <a:rPr lang="zh-CN" altLang="en-US" sz="3600" dirty="0">
                <a:solidFill>
                  <a:schemeClr val="bg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添加元素 </a:t>
            </a:r>
            <a:r>
              <a:rPr lang="zh-CN" altLang="en-US" sz="3600" dirty="0">
                <a:solidFill>
                  <a:srgbClr val="4D4D4D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或 </a:t>
            </a:r>
            <a:r>
              <a:rPr lang="zh-CN" altLang="en-US" sz="3600" dirty="0">
                <a:solidFill>
                  <a:schemeClr val="bg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修改代码，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发生在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Class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字节码生成后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(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打包成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dex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之前，编译时之后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)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，也称为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Class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字节码手术刀</a:t>
            </a:r>
          </a:p>
          <a:p>
            <a:pPr marL="0" indent="0" algn="just">
              <a:buFont typeface="+mj-lt"/>
              <a:buNone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动态编程解决什么问题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?</a:t>
            </a:r>
          </a:p>
          <a:p>
            <a:pPr marL="0" indent="0" algn="just">
              <a:buFont typeface="+mj-lt"/>
              <a:buNone/>
            </a:pPr>
            <a:endParaRPr lang="en-US" altLang="zh-CN" sz="36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0" indent="0" algn="just">
              <a:buFont typeface="+mj-lt"/>
              <a:buNone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动态修改编译后的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Class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字节码 实现了对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APP</a:t>
            </a:r>
            <a:r>
              <a:rPr lang="zh-CN" altLang="en-US" sz="36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实现了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修改的无限可能</a:t>
            </a:r>
          </a:p>
          <a:p>
            <a:pPr marL="0" indent="0" algn="just">
              <a:buFont typeface="+mj-lt"/>
              <a:buNone/>
            </a:pP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 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组件化</a:t>
            </a:r>
          </a:p>
          <a:p>
            <a:pPr marL="0" indent="0" algn="just">
              <a:buFont typeface="+mj-lt"/>
              <a:buNone/>
            </a:pP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 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热修复</a:t>
            </a:r>
          </a:p>
          <a:p>
            <a:pPr marL="0" indent="0" algn="just">
              <a:buFont typeface="+mj-lt"/>
              <a:buNone/>
            </a:pP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 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增量升级</a:t>
            </a:r>
          </a:p>
          <a:p>
            <a:pPr marL="0" indent="0" algn="just">
              <a:buFont typeface="+mj-lt"/>
              <a:buNone/>
            </a:pP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 AndroidStudio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插件</a:t>
            </a:r>
          </a:p>
          <a:p>
            <a:pPr marL="0" indent="0" algn="just">
              <a:buFont typeface="+mj-lt"/>
              <a:buNone/>
            </a:pPr>
            <a:endParaRPr lang="zh-CN" altLang="en-US" sz="36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0" indent="0" algn="just">
              <a:buFont typeface="+mj-lt"/>
              <a:buNone/>
            </a:pPr>
            <a:endParaRPr lang="zh-CN" altLang="en-US" sz="3600" dirty="0">
              <a:solidFill>
                <a:schemeClr val="bg2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0" indent="0" algn="just">
              <a:buFont typeface="+mj-lt"/>
              <a:buNone/>
            </a:pPr>
            <a:endParaRPr lang="zh-CN" altLang="en-US" sz="3600" dirty="0">
              <a:solidFill>
                <a:schemeClr val="bg2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4998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wrap="none" lIns="91440" tIns="45720" rIns="91440" bIns="45720" rtlCol="0">
        <a:normAutofit/>
      </a:bodyPr>
      <a:lstStyle>
        <a:defPPr algn="ctr">
          <a:lnSpc>
            <a:spcPct val="150000"/>
          </a:lnSpc>
          <a:defRPr sz="3200">
            <a:solidFill>
              <a:srgbClr val="1577BA"/>
            </a:solidFill>
            <a:latin typeface="思源黑体 CN Normal" panose="020B0400000000000000" pitchFamily="34" charset="-122"/>
            <a:ea typeface="思源黑体 CN Normal" panose="020B0400000000000000" pitchFamily="34" charset="-122"/>
            <a:cs typeface="Source Han Sans CN Normal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7040</TotalTime>
  <Words>1385</Words>
  <Application>Microsoft Office PowerPoint</Application>
  <PresentationFormat>自定义</PresentationFormat>
  <Paragraphs>247</Paragraphs>
  <Slides>32</Slides>
  <Notes>21</Notes>
  <HiddenSlides>0</HiddenSlides>
  <MMClips>5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8" baseType="lpstr">
      <vt:lpstr>Noto Sans CJK SC Medium</vt:lpstr>
      <vt:lpstr>Source Han Sans CN Normal</vt:lpstr>
      <vt:lpstr>等线</vt:lpstr>
      <vt:lpstr>等线 Light</vt:lpstr>
      <vt:lpstr>方正姚体</vt:lpstr>
      <vt:lpstr>黑体</vt:lpstr>
      <vt:lpstr>思源黑体 CN Bold</vt:lpstr>
      <vt:lpstr>思源黑体 CN Medium</vt:lpstr>
      <vt:lpstr>思源黑体 CN Normal</vt:lpstr>
      <vt:lpstr>宋体</vt:lpstr>
      <vt:lpstr>微软雅黑</vt:lpstr>
      <vt:lpstr>Arial</vt:lpstr>
      <vt:lpstr>Calibri</vt:lpstr>
      <vt:lpstr>Calibri Light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美团热修复介绍</vt:lpstr>
      <vt:lpstr>JavaSsist介绍</vt:lpstr>
      <vt:lpstr>动态编程解决什么问题?</vt:lpstr>
      <vt:lpstr>Groovy工程编写</vt:lpstr>
      <vt:lpstr>Groovy配置文件</vt:lpstr>
      <vt:lpstr>ClassPool详解</vt:lpstr>
      <vt:lpstr>编译原理</vt:lpstr>
      <vt:lpstr>Transform详解</vt:lpstr>
      <vt:lpstr>Transform责任链</vt:lpstr>
      <vt:lpstr>Transform编写(我们首先先定义一个自定义的Transform，需要实现如下方法。)</vt:lpstr>
      <vt:lpstr>Transform编写(我们首先先定义一个自定义的Transform，需要实现如下方法。)</vt:lpstr>
      <vt:lpstr>Transform每个方法分析</vt:lpstr>
      <vt:lpstr>Transform每个方法分析</vt:lpstr>
      <vt:lpstr>Transform方法getScopes分析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css布局</dc:title>
  <dc:creator>刘碎春</dc:creator>
  <cp:lastModifiedBy>China</cp:lastModifiedBy>
  <cp:revision>1904</cp:revision>
  <dcterms:created xsi:type="dcterms:W3CDTF">2014-06-24T08:28:00Z</dcterms:created>
  <dcterms:modified xsi:type="dcterms:W3CDTF">2020-06-08T12:29:30Z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