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tags/tag12.xml" ContentType="application/vnd.openxmlformats-officedocument.presentationml.tags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344" r:id="rId3"/>
    <p:sldId id="380" r:id="rId4"/>
    <p:sldId id="465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12" r:id="rId21"/>
    <p:sldId id="509" r:id="rId22"/>
    <p:sldId id="504" r:id="rId23"/>
    <p:sldId id="505" r:id="rId24"/>
    <p:sldId id="506" r:id="rId25"/>
    <p:sldId id="513" r:id="rId26"/>
    <p:sldId id="514" r:id="rId27"/>
    <p:sldId id="515" r:id="rId28"/>
    <p:sldId id="315" r:id="rId29"/>
    <p:sldId id="486" r:id="rId30"/>
    <p:sldId id="383" r:id="rId31"/>
    <p:sldId id="418" r:id="rId32"/>
    <p:sldId id="419" r:id="rId33"/>
    <p:sldId id="420" r:id="rId34"/>
    <p:sldId id="423" r:id="rId35"/>
    <p:sldId id="460" r:id="rId36"/>
    <p:sldId id="316" r:id="rId37"/>
    <p:sldId id="511" r:id="rId38"/>
    <p:sldId id="510" r:id="rId39"/>
    <p:sldId id="461" r:id="rId40"/>
    <p:sldId id="280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388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D7A"/>
    <a:srgbClr val="33C3AB"/>
    <a:srgbClr val="364555"/>
    <a:srgbClr val="FCB030"/>
    <a:srgbClr val="EB5F56"/>
    <a:srgbClr val="EC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18" y="67"/>
      </p:cViewPr>
      <p:guideLst>
        <p:guide orient="horz" pos="2141"/>
        <p:guide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F057F-C503-4354-B656-01B5AEED573D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DE23D-E1A6-4E23-893A-432587B374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64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g.openjdk.java.net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097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334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201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97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6950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7938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7207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8199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3618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0487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8107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482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3998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95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00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27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658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41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16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589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86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26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538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232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933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89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84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4359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85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07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46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7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2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65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9090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JDK </a:t>
            </a:r>
            <a:r>
              <a:rPr lang="zh-CN" altLang="en-US" dirty="0" smtClean="0"/>
              <a:t>开源源码下载 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http://hg.openjdk.java.net/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58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285721"/>
            <a:ext cx="380966" cy="5714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 userDrawn="1"/>
        </p:nvSpPr>
        <p:spPr>
          <a:xfrm>
            <a:off x="1" y="285721"/>
            <a:ext cx="380966" cy="5714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标题占位符 1"/>
          <p:cNvSpPr>
            <a:spLocks noGrp="1"/>
          </p:cNvSpPr>
          <p:nvPr>
            <p:ph type="title"/>
          </p:nvPr>
        </p:nvSpPr>
        <p:spPr>
          <a:xfrm>
            <a:off x="380967" y="274630"/>
            <a:ext cx="11430278" cy="58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175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6834301" y="6476918"/>
            <a:ext cx="5139603" cy="285751"/>
            <a:chOff x="14309694" y="12240174"/>
            <a:chExt cx="7916467" cy="540016"/>
          </a:xfrm>
        </p:grpSpPr>
        <p:sp>
          <p:nvSpPr>
            <p:cNvPr id="13" name="文本框 12"/>
            <p:cNvSpPr txBox="1"/>
            <p:nvPr userDrawn="1"/>
          </p:nvSpPr>
          <p:spPr>
            <a:xfrm>
              <a:off x="16443027" y="12240175"/>
              <a:ext cx="2650604" cy="540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70" b="1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| Android</a:t>
              </a:r>
              <a:r>
                <a:rPr lang="zh-CN" altLang="en-US" sz="127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架构师课程</a:t>
              </a:r>
              <a:endParaRPr lang="en-US" sz="1270" dirty="0">
                <a:solidFill>
                  <a:srgbClr val="090A3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694" y="12243350"/>
              <a:ext cx="2133333" cy="53333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7521" y="12241039"/>
              <a:ext cx="1843200" cy="46080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 userDrawn="1"/>
          </p:nvSpPr>
          <p:spPr>
            <a:xfrm>
              <a:off x="18944694" y="12240174"/>
              <a:ext cx="3281467" cy="540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70" b="1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| </a:t>
              </a:r>
              <a:r>
                <a:rPr lang="zh-CN" altLang="en-US" sz="1270" b="1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官方客服</a:t>
              </a:r>
              <a:r>
                <a:rPr lang="en-US" altLang="zh-CN" sz="1270" b="1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QQ</a:t>
              </a:r>
              <a:r>
                <a:rPr lang="zh-CN" altLang="en-US" sz="1270" b="1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：</a:t>
              </a:r>
              <a:r>
                <a:rPr lang="en-US" altLang="zh-CN" sz="1270" b="1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 708875071</a:t>
              </a:r>
              <a:endParaRPr lang="en-US" sz="1270" dirty="0">
                <a:solidFill>
                  <a:srgbClr val="090A3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285720"/>
            <a:ext cx="380961" cy="5714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 userDrawn="1"/>
        </p:nvSpPr>
        <p:spPr>
          <a:xfrm>
            <a:off x="1" y="285720"/>
            <a:ext cx="380961" cy="5714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标题占位符 1"/>
          <p:cNvSpPr>
            <a:spLocks noGrp="1"/>
          </p:cNvSpPr>
          <p:nvPr>
            <p:ph type="title" hasCustomPrompt="1"/>
          </p:nvPr>
        </p:nvSpPr>
        <p:spPr>
          <a:xfrm>
            <a:off x="380961" y="274631"/>
            <a:ext cx="11430121" cy="58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单击此处编辑标题样式</a:t>
            </a:r>
          </a:p>
        </p:txBody>
      </p:sp>
      <p:sp>
        <p:nvSpPr>
          <p:cNvPr id="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897312" y="1181070"/>
            <a:ext cx="10397376" cy="5200601"/>
          </a:xfrm>
          <a:prstGeom prst="rect">
            <a:avLst/>
          </a:prstGeom>
        </p:spPr>
        <p:txBody>
          <a:bodyPr/>
          <a:lstStyle>
            <a:lvl1pPr marL="457017" indent="-457017">
              <a:buClr>
                <a:srgbClr val="1577BA"/>
              </a:buClr>
              <a:buFont typeface="Arial" panose="020B0604020202020204" pitchFamily="34" charset="0"/>
              <a:buChar char="•"/>
              <a:defRPr lang="zh-CN" altLang="en-US" sz="3387" b="0" kern="1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>
              <a:defRPr sz="2540"/>
            </a:lvl2pPr>
          </a:lstStyle>
          <a:p>
            <a:pPr marL="457017" lvl="0" indent="-457017" algn="l" defTabSz="1218824" rtl="0" eaLnBrk="1" latinLnBrk="0" hangingPunct="1">
              <a:lnSpc>
                <a:spcPct val="15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编辑文本样式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65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567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070B"/>
              </a:gs>
              <a:gs pos="100000">
                <a:srgbClr val="E5008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6"/>
          <p:cNvSpPr txBox="1"/>
          <p:nvPr userDrawn="1"/>
        </p:nvSpPr>
        <p:spPr>
          <a:xfrm>
            <a:off x="3020404" y="5190809"/>
            <a:ext cx="2560832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关注微信公众号查看使用教程和免费领取图标、模板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" y="3850122"/>
            <a:ext cx="1993173" cy="1993173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6585601" y="3794362"/>
            <a:ext cx="4875773" cy="636304"/>
            <a:chOff x="721513" y="4633411"/>
            <a:chExt cx="4875773" cy="636304"/>
          </a:xfrm>
        </p:grpSpPr>
        <p:sp>
          <p:nvSpPr>
            <p:cNvPr id="11" name="椭圆 10"/>
            <p:cNvSpPr/>
            <p:nvPr/>
          </p:nvSpPr>
          <p:spPr>
            <a:xfrm>
              <a:off x="721513" y="463341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893071" y="4788474"/>
              <a:ext cx="293189" cy="334051"/>
              <a:chOff x="1807" y="2337"/>
              <a:chExt cx="574" cy="654"/>
            </a:xfrm>
            <a:solidFill>
              <a:schemeClr val="bg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1852" y="2337"/>
                <a:ext cx="529" cy="654"/>
              </a:xfrm>
              <a:custGeom>
                <a:avLst/>
                <a:gdLst>
                  <a:gd name="T0" fmla="*/ 2355 w 2387"/>
                  <a:gd name="T1" fmla="*/ 0 h 2947"/>
                  <a:gd name="T2" fmla="*/ 2386 w 2387"/>
                  <a:gd name="T3" fmla="*/ 811 h 2947"/>
                  <a:gd name="T4" fmla="*/ 2343 w 2387"/>
                  <a:gd name="T5" fmla="*/ 855 h 2947"/>
                  <a:gd name="T6" fmla="*/ 2327 w 2387"/>
                  <a:gd name="T7" fmla="*/ 855 h 2947"/>
                  <a:gd name="T8" fmla="*/ 2284 w 2387"/>
                  <a:gd name="T9" fmla="*/ 821 h 2947"/>
                  <a:gd name="T10" fmla="*/ 2097 w 2387"/>
                  <a:gd name="T11" fmla="*/ 406 h 2947"/>
                  <a:gd name="T12" fmla="*/ 1770 w 2387"/>
                  <a:gd name="T13" fmla="*/ 306 h 2947"/>
                  <a:gd name="T14" fmla="*/ 1504 w 2387"/>
                  <a:gd name="T15" fmla="*/ 306 h 2947"/>
                  <a:gd name="T16" fmla="*/ 1462 w 2387"/>
                  <a:gd name="T17" fmla="*/ 349 h 2947"/>
                  <a:gd name="T18" fmla="*/ 1462 w 2387"/>
                  <a:gd name="T19" fmla="*/ 2484 h 2947"/>
                  <a:gd name="T20" fmla="*/ 1524 w 2387"/>
                  <a:gd name="T21" fmla="*/ 2780 h 2947"/>
                  <a:gd name="T22" fmla="*/ 1527 w 2387"/>
                  <a:gd name="T23" fmla="*/ 2784 h 2947"/>
                  <a:gd name="T24" fmla="*/ 1766 w 2387"/>
                  <a:gd name="T25" fmla="*/ 2862 h 2947"/>
                  <a:gd name="T26" fmla="*/ 1806 w 2387"/>
                  <a:gd name="T27" fmla="*/ 2905 h 2947"/>
                  <a:gd name="T28" fmla="*/ 1763 w 2387"/>
                  <a:gd name="T29" fmla="*/ 2947 h 2947"/>
                  <a:gd name="T30" fmla="*/ 639 w 2387"/>
                  <a:gd name="T31" fmla="*/ 2947 h 2947"/>
                  <a:gd name="T32" fmla="*/ 597 w 2387"/>
                  <a:gd name="T33" fmla="*/ 2905 h 2947"/>
                  <a:gd name="T34" fmla="*/ 636 w 2387"/>
                  <a:gd name="T35" fmla="*/ 2862 h 2947"/>
                  <a:gd name="T36" fmla="*/ 859 w 2387"/>
                  <a:gd name="T37" fmla="*/ 2769 h 2947"/>
                  <a:gd name="T38" fmla="*/ 865 w 2387"/>
                  <a:gd name="T39" fmla="*/ 2762 h 2947"/>
                  <a:gd name="T40" fmla="*/ 926 w 2387"/>
                  <a:gd name="T41" fmla="*/ 2433 h 2947"/>
                  <a:gd name="T42" fmla="*/ 926 w 2387"/>
                  <a:gd name="T43" fmla="*/ 349 h 2947"/>
                  <a:gd name="T44" fmla="*/ 883 w 2387"/>
                  <a:gd name="T45" fmla="*/ 306 h 2947"/>
                  <a:gd name="T46" fmla="*/ 618 w 2387"/>
                  <a:gd name="T47" fmla="*/ 306 h 2947"/>
                  <a:gd name="T48" fmla="*/ 292 w 2387"/>
                  <a:gd name="T49" fmla="*/ 405 h 2947"/>
                  <a:gd name="T50" fmla="*/ 290 w 2387"/>
                  <a:gd name="T51" fmla="*/ 406 h 2947"/>
                  <a:gd name="T52" fmla="*/ 103 w 2387"/>
                  <a:gd name="T53" fmla="*/ 819 h 2947"/>
                  <a:gd name="T54" fmla="*/ 61 w 2387"/>
                  <a:gd name="T55" fmla="*/ 854 h 2947"/>
                  <a:gd name="T56" fmla="*/ 44 w 2387"/>
                  <a:gd name="T57" fmla="*/ 854 h 2947"/>
                  <a:gd name="T58" fmla="*/ 2 w 2387"/>
                  <a:gd name="T59" fmla="*/ 809 h 2947"/>
                  <a:gd name="T60" fmla="*/ 31 w 2387"/>
                  <a:gd name="T61" fmla="*/ 41 h 2947"/>
                  <a:gd name="T62" fmla="*/ 74 w 2387"/>
                  <a:gd name="T63" fmla="*/ 0 h 2947"/>
                  <a:gd name="T64" fmla="*/ 2355 w 2387"/>
                  <a:gd name="T65" fmla="*/ 0 h 2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7" h="2947">
                    <a:moveTo>
                      <a:pt x="2355" y="0"/>
                    </a:moveTo>
                    <a:cubicBezTo>
                      <a:pt x="2386" y="811"/>
                      <a:pt x="2386" y="811"/>
                      <a:pt x="2386" y="811"/>
                    </a:cubicBezTo>
                    <a:cubicBezTo>
                      <a:pt x="2387" y="836"/>
                      <a:pt x="2368" y="855"/>
                      <a:pt x="2343" y="855"/>
                    </a:cubicBezTo>
                    <a:cubicBezTo>
                      <a:pt x="2327" y="855"/>
                      <a:pt x="2327" y="855"/>
                      <a:pt x="2327" y="855"/>
                    </a:cubicBezTo>
                    <a:cubicBezTo>
                      <a:pt x="2305" y="855"/>
                      <a:pt x="2289" y="840"/>
                      <a:pt x="2284" y="821"/>
                    </a:cubicBezTo>
                    <a:cubicBezTo>
                      <a:pt x="2241" y="608"/>
                      <a:pt x="2179" y="470"/>
                      <a:pt x="2097" y="406"/>
                    </a:cubicBezTo>
                    <a:cubicBezTo>
                      <a:pt x="2022" y="339"/>
                      <a:pt x="2007" y="306"/>
                      <a:pt x="1770" y="306"/>
                    </a:cubicBezTo>
                    <a:cubicBezTo>
                      <a:pt x="1504" y="306"/>
                      <a:pt x="1504" y="306"/>
                      <a:pt x="1504" y="306"/>
                    </a:cubicBezTo>
                    <a:cubicBezTo>
                      <a:pt x="1480" y="306"/>
                      <a:pt x="1462" y="326"/>
                      <a:pt x="1462" y="349"/>
                    </a:cubicBezTo>
                    <a:cubicBezTo>
                      <a:pt x="1462" y="2484"/>
                      <a:pt x="1462" y="2484"/>
                      <a:pt x="1462" y="2484"/>
                    </a:cubicBezTo>
                    <a:cubicBezTo>
                      <a:pt x="1462" y="2638"/>
                      <a:pt x="1483" y="2736"/>
                      <a:pt x="1524" y="2780"/>
                    </a:cubicBezTo>
                    <a:cubicBezTo>
                      <a:pt x="1527" y="2784"/>
                      <a:pt x="1527" y="2784"/>
                      <a:pt x="1527" y="2784"/>
                    </a:cubicBezTo>
                    <a:cubicBezTo>
                      <a:pt x="1575" y="2823"/>
                      <a:pt x="1640" y="2849"/>
                      <a:pt x="1766" y="2862"/>
                    </a:cubicBezTo>
                    <a:cubicBezTo>
                      <a:pt x="1789" y="2864"/>
                      <a:pt x="1806" y="2884"/>
                      <a:pt x="1806" y="2905"/>
                    </a:cubicBezTo>
                    <a:cubicBezTo>
                      <a:pt x="1806" y="2929"/>
                      <a:pt x="1786" y="2947"/>
                      <a:pt x="1763" y="2947"/>
                    </a:cubicBezTo>
                    <a:cubicBezTo>
                      <a:pt x="639" y="2947"/>
                      <a:pt x="639" y="2947"/>
                      <a:pt x="639" y="2947"/>
                    </a:cubicBezTo>
                    <a:cubicBezTo>
                      <a:pt x="615" y="2947"/>
                      <a:pt x="597" y="2928"/>
                      <a:pt x="597" y="2905"/>
                    </a:cubicBezTo>
                    <a:cubicBezTo>
                      <a:pt x="597" y="2882"/>
                      <a:pt x="613" y="2864"/>
                      <a:pt x="636" y="2862"/>
                    </a:cubicBezTo>
                    <a:cubicBezTo>
                      <a:pt x="762" y="2849"/>
                      <a:pt x="823" y="2818"/>
                      <a:pt x="859" y="2769"/>
                    </a:cubicBezTo>
                    <a:cubicBezTo>
                      <a:pt x="860" y="2767"/>
                      <a:pt x="862" y="2764"/>
                      <a:pt x="865" y="2762"/>
                    </a:cubicBezTo>
                    <a:cubicBezTo>
                      <a:pt x="906" y="2726"/>
                      <a:pt x="926" y="2617"/>
                      <a:pt x="926" y="2433"/>
                    </a:cubicBezTo>
                    <a:cubicBezTo>
                      <a:pt x="926" y="349"/>
                      <a:pt x="926" y="349"/>
                      <a:pt x="926" y="349"/>
                    </a:cubicBezTo>
                    <a:cubicBezTo>
                      <a:pt x="926" y="324"/>
                      <a:pt x="906" y="306"/>
                      <a:pt x="883" y="306"/>
                    </a:cubicBezTo>
                    <a:cubicBezTo>
                      <a:pt x="618" y="306"/>
                      <a:pt x="618" y="306"/>
                      <a:pt x="618" y="306"/>
                    </a:cubicBezTo>
                    <a:cubicBezTo>
                      <a:pt x="382" y="306"/>
                      <a:pt x="366" y="339"/>
                      <a:pt x="292" y="405"/>
                    </a:cubicBezTo>
                    <a:cubicBezTo>
                      <a:pt x="290" y="406"/>
                      <a:pt x="290" y="406"/>
                      <a:pt x="290" y="406"/>
                    </a:cubicBezTo>
                    <a:cubicBezTo>
                      <a:pt x="208" y="470"/>
                      <a:pt x="146" y="608"/>
                      <a:pt x="103" y="819"/>
                    </a:cubicBezTo>
                    <a:cubicBezTo>
                      <a:pt x="98" y="839"/>
                      <a:pt x="82" y="854"/>
                      <a:pt x="61" y="854"/>
                    </a:cubicBezTo>
                    <a:cubicBezTo>
                      <a:pt x="44" y="854"/>
                      <a:pt x="44" y="854"/>
                      <a:pt x="44" y="854"/>
                    </a:cubicBezTo>
                    <a:cubicBezTo>
                      <a:pt x="20" y="854"/>
                      <a:pt x="0" y="834"/>
                      <a:pt x="2" y="809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3" y="18"/>
                      <a:pt x="51" y="0"/>
                      <a:pt x="74" y="0"/>
                    </a:cubicBezTo>
                    <a:cubicBezTo>
                      <a:pt x="2355" y="0"/>
                      <a:pt x="2355" y="0"/>
                      <a:pt x="23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1807" y="2770"/>
                <a:ext cx="179" cy="221"/>
              </a:xfrm>
              <a:custGeom>
                <a:avLst/>
                <a:gdLst>
                  <a:gd name="T0" fmla="*/ 798 w 808"/>
                  <a:gd name="T1" fmla="*/ 2 h 998"/>
                  <a:gd name="T2" fmla="*/ 808 w 808"/>
                  <a:gd name="T3" fmla="*/ 276 h 998"/>
                  <a:gd name="T4" fmla="*/ 793 w 808"/>
                  <a:gd name="T5" fmla="*/ 290 h 998"/>
                  <a:gd name="T6" fmla="*/ 788 w 808"/>
                  <a:gd name="T7" fmla="*/ 290 h 998"/>
                  <a:gd name="T8" fmla="*/ 773 w 808"/>
                  <a:gd name="T9" fmla="*/ 279 h 998"/>
                  <a:gd name="T10" fmla="*/ 709 w 808"/>
                  <a:gd name="T11" fmla="*/ 140 h 998"/>
                  <a:gd name="T12" fmla="*/ 598 w 808"/>
                  <a:gd name="T13" fmla="*/ 105 h 998"/>
                  <a:gd name="T14" fmla="*/ 508 w 808"/>
                  <a:gd name="T15" fmla="*/ 105 h 998"/>
                  <a:gd name="T16" fmla="*/ 493 w 808"/>
                  <a:gd name="T17" fmla="*/ 120 h 998"/>
                  <a:gd name="T18" fmla="*/ 493 w 808"/>
                  <a:gd name="T19" fmla="*/ 841 h 998"/>
                  <a:gd name="T20" fmla="*/ 514 w 808"/>
                  <a:gd name="T21" fmla="*/ 941 h 998"/>
                  <a:gd name="T22" fmla="*/ 516 w 808"/>
                  <a:gd name="T23" fmla="*/ 942 h 998"/>
                  <a:gd name="T24" fmla="*/ 596 w 808"/>
                  <a:gd name="T25" fmla="*/ 969 h 998"/>
                  <a:gd name="T26" fmla="*/ 609 w 808"/>
                  <a:gd name="T27" fmla="*/ 983 h 998"/>
                  <a:gd name="T28" fmla="*/ 595 w 808"/>
                  <a:gd name="T29" fmla="*/ 998 h 998"/>
                  <a:gd name="T30" fmla="*/ 215 w 808"/>
                  <a:gd name="T31" fmla="*/ 998 h 998"/>
                  <a:gd name="T32" fmla="*/ 200 w 808"/>
                  <a:gd name="T33" fmla="*/ 983 h 998"/>
                  <a:gd name="T34" fmla="*/ 213 w 808"/>
                  <a:gd name="T35" fmla="*/ 969 h 998"/>
                  <a:gd name="T36" fmla="*/ 288 w 808"/>
                  <a:gd name="T37" fmla="*/ 937 h 998"/>
                  <a:gd name="T38" fmla="*/ 290 w 808"/>
                  <a:gd name="T39" fmla="*/ 936 h 998"/>
                  <a:gd name="T40" fmla="*/ 311 w 808"/>
                  <a:gd name="T41" fmla="*/ 824 h 998"/>
                  <a:gd name="T42" fmla="*/ 311 w 808"/>
                  <a:gd name="T43" fmla="*/ 122 h 998"/>
                  <a:gd name="T44" fmla="*/ 297 w 808"/>
                  <a:gd name="T45" fmla="*/ 107 h 998"/>
                  <a:gd name="T46" fmla="*/ 206 w 808"/>
                  <a:gd name="T47" fmla="*/ 107 h 998"/>
                  <a:gd name="T48" fmla="*/ 97 w 808"/>
                  <a:gd name="T49" fmla="*/ 140 h 998"/>
                  <a:gd name="T50" fmla="*/ 34 w 808"/>
                  <a:gd name="T51" fmla="*/ 279 h 998"/>
                  <a:gd name="T52" fmla="*/ 20 w 808"/>
                  <a:gd name="T53" fmla="*/ 290 h 998"/>
                  <a:gd name="T54" fmla="*/ 15 w 808"/>
                  <a:gd name="T55" fmla="*/ 290 h 998"/>
                  <a:gd name="T56" fmla="*/ 0 w 808"/>
                  <a:gd name="T57" fmla="*/ 276 h 998"/>
                  <a:gd name="T58" fmla="*/ 10 w 808"/>
                  <a:gd name="T59" fmla="*/ 15 h 998"/>
                  <a:gd name="T60" fmla="*/ 25 w 808"/>
                  <a:gd name="T61" fmla="*/ 0 h 998"/>
                  <a:gd name="T62" fmla="*/ 798 w 808"/>
                  <a:gd name="T63" fmla="*/ 0 h 998"/>
                  <a:gd name="T64" fmla="*/ 798 w 808"/>
                  <a:gd name="T65" fmla="*/ 2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8" h="998">
                    <a:moveTo>
                      <a:pt x="798" y="2"/>
                    </a:moveTo>
                    <a:cubicBezTo>
                      <a:pt x="808" y="276"/>
                      <a:pt x="808" y="276"/>
                      <a:pt x="808" y="276"/>
                    </a:cubicBezTo>
                    <a:cubicBezTo>
                      <a:pt x="808" y="284"/>
                      <a:pt x="801" y="290"/>
                      <a:pt x="793" y="290"/>
                    </a:cubicBezTo>
                    <a:cubicBezTo>
                      <a:pt x="788" y="290"/>
                      <a:pt x="788" y="290"/>
                      <a:pt x="788" y="290"/>
                    </a:cubicBezTo>
                    <a:cubicBezTo>
                      <a:pt x="782" y="290"/>
                      <a:pt x="775" y="285"/>
                      <a:pt x="773" y="279"/>
                    </a:cubicBezTo>
                    <a:cubicBezTo>
                      <a:pt x="759" y="207"/>
                      <a:pt x="737" y="161"/>
                      <a:pt x="709" y="140"/>
                    </a:cubicBezTo>
                    <a:cubicBezTo>
                      <a:pt x="683" y="117"/>
                      <a:pt x="678" y="105"/>
                      <a:pt x="598" y="105"/>
                    </a:cubicBezTo>
                    <a:cubicBezTo>
                      <a:pt x="508" y="105"/>
                      <a:pt x="508" y="105"/>
                      <a:pt x="508" y="105"/>
                    </a:cubicBezTo>
                    <a:cubicBezTo>
                      <a:pt x="500" y="105"/>
                      <a:pt x="493" y="112"/>
                      <a:pt x="493" y="120"/>
                    </a:cubicBezTo>
                    <a:cubicBezTo>
                      <a:pt x="493" y="841"/>
                      <a:pt x="493" y="841"/>
                      <a:pt x="493" y="841"/>
                    </a:cubicBezTo>
                    <a:cubicBezTo>
                      <a:pt x="493" y="893"/>
                      <a:pt x="500" y="926"/>
                      <a:pt x="514" y="941"/>
                    </a:cubicBezTo>
                    <a:cubicBezTo>
                      <a:pt x="516" y="942"/>
                      <a:pt x="516" y="942"/>
                      <a:pt x="516" y="942"/>
                    </a:cubicBezTo>
                    <a:cubicBezTo>
                      <a:pt x="532" y="956"/>
                      <a:pt x="554" y="965"/>
                      <a:pt x="596" y="969"/>
                    </a:cubicBezTo>
                    <a:cubicBezTo>
                      <a:pt x="605" y="970"/>
                      <a:pt x="609" y="975"/>
                      <a:pt x="609" y="983"/>
                    </a:cubicBezTo>
                    <a:cubicBezTo>
                      <a:pt x="609" y="992"/>
                      <a:pt x="603" y="998"/>
                      <a:pt x="595" y="998"/>
                    </a:cubicBezTo>
                    <a:cubicBezTo>
                      <a:pt x="215" y="998"/>
                      <a:pt x="215" y="998"/>
                      <a:pt x="215" y="998"/>
                    </a:cubicBezTo>
                    <a:cubicBezTo>
                      <a:pt x="206" y="998"/>
                      <a:pt x="200" y="992"/>
                      <a:pt x="200" y="983"/>
                    </a:cubicBezTo>
                    <a:cubicBezTo>
                      <a:pt x="200" y="975"/>
                      <a:pt x="206" y="970"/>
                      <a:pt x="213" y="969"/>
                    </a:cubicBezTo>
                    <a:cubicBezTo>
                      <a:pt x="256" y="964"/>
                      <a:pt x="277" y="954"/>
                      <a:pt x="288" y="937"/>
                    </a:cubicBezTo>
                    <a:cubicBezTo>
                      <a:pt x="288" y="936"/>
                      <a:pt x="290" y="936"/>
                      <a:pt x="290" y="936"/>
                    </a:cubicBezTo>
                    <a:cubicBezTo>
                      <a:pt x="303" y="923"/>
                      <a:pt x="311" y="887"/>
                      <a:pt x="311" y="824"/>
                    </a:cubicBezTo>
                    <a:cubicBezTo>
                      <a:pt x="311" y="122"/>
                      <a:pt x="311" y="122"/>
                      <a:pt x="311" y="122"/>
                    </a:cubicBezTo>
                    <a:cubicBezTo>
                      <a:pt x="311" y="113"/>
                      <a:pt x="305" y="107"/>
                      <a:pt x="297" y="107"/>
                    </a:cubicBezTo>
                    <a:cubicBezTo>
                      <a:pt x="206" y="107"/>
                      <a:pt x="206" y="107"/>
                      <a:pt x="206" y="107"/>
                    </a:cubicBezTo>
                    <a:cubicBezTo>
                      <a:pt x="126" y="107"/>
                      <a:pt x="121" y="118"/>
                      <a:pt x="97" y="140"/>
                    </a:cubicBezTo>
                    <a:cubicBezTo>
                      <a:pt x="69" y="161"/>
                      <a:pt x="48" y="207"/>
                      <a:pt x="34" y="279"/>
                    </a:cubicBezTo>
                    <a:cubicBezTo>
                      <a:pt x="33" y="285"/>
                      <a:pt x="26" y="290"/>
                      <a:pt x="20" y="290"/>
                    </a:cubicBezTo>
                    <a:cubicBezTo>
                      <a:pt x="15" y="290"/>
                      <a:pt x="15" y="290"/>
                      <a:pt x="15" y="290"/>
                    </a:cubicBezTo>
                    <a:cubicBezTo>
                      <a:pt x="7" y="290"/>
                      <a:pt x="0" y="284"/>
                      <a:pt x="0" y="27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7"/>
                      <a:pt x="16" y="0"/>
                      <a:pt x="25" y="0"/>
                    </a:cubicBezTo>
                    <a:cubicBezTo>
                      <a:pt x="798" y="0"/>
                      <a:pt x="798" y="0"/>
                      <a:pt x="798" y="0"/>
                    </a:cubicBezTo>
                    <a:cubicBezTo>
                      <a:pt x="798" y="2"/>
                      <a:pt x="798" y="2"/>
                      <a:pt x="79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485040" y="474644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字体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】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微软雅黑，商用请自行购买。</a:t>
              </a: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585601" y="2404534"/>
            <a:ext cx="4875773" cy="636304"/>
            <a:chOff x="721513" y="3784751"/>
            <a:chExt cx="4875773" cy="636304"/>
          </a:xfrm>
        </p:grpSpPr>
        <p:grpSp>
          <p:nvGrpSpPr>
            <p:cNvPr id="17" name="Group 13"/>
            <p:cNvGrpSpPr>
              <a:grpSpLocks noChangeAspect="1"/>
            </p:cNvGrpSpPr>
            <p:nvPr/>
          </p:nvGrpSpPr>
          <p:grpSpPr bwMode="auto">
            <a:xfrm>
              <a:off x="851381" y="3914439"/>
              <a:ext cx="376569" cy="376929"/>
              <a:chOff x="4850" y="777"/>
              <a:chExt cx="1045" cy="1046"/>
            </a:xfrm>
            <a:solidFill>
              <a:schemeClr val="bg1"/>
            </a:solidFill>
          </p:grpSpPr>
          <p:sp>
            <p:nvSpPr>
              <p:cNvPr id="20" name="Freeform 14"/>
              <p:cNvSpPr/>
              <p:nvPr/>
            </p:nvSpPr>
            <p:spPr bwMode="auto">
              <a:xfrm>
                <a:off x="5532" y="785"/>
                <a:ext cx="354" cy="356"/>
              </a:xfrm>
              <a:custGeom>
                <a:avLst/>
                <a:gdLst>
                  <a:gd name="T0" fmla="*/ 894 w 990"/>
                  <a:gd name="T1" fmla="*/ 469 h 994"/>
                  <a:gd name="T2" fmla="*/ 521 w 990"/>
                  <a:gd name="T3" fmla="*/ 96 h 994"/>
                  <a:gd name="T4" fmla="*/ 184 w 990"/>
                  <a:gd name="T5" fmla="*/ 98 h 994"/>
                  <a:gd name="T6" fmla="*/ 0 w 990"/>
                  <a:gd name="T7" fmla="*/ 282 h 994"/>
                  <a:gd name="T8" fmla="*/ 712 w 990"/>
                  <a:gd name="T9" fmla="*/ 994 h 994"/>
                  <a:gd name="T10" fmla="*/ 894 w 990"/>
                  <a:gd name="T11" fmla="*/ 813 h 994"/>
                  <a:gd name="T12" fmla="*/ 894 w 990"/>
                  <a:gd name="T13" fmla="*/ 469 h 994"/>
                  <a:gd name="T14" fmla="*/ 894 w 990"/>
                  <a:gd name="T15" fmla="*/ 469 h 994"/>
                  <a:gd name="T16" fmla="*/ 894 w 990"/>
                  <a:gd name="T17" fmla="*/ 469 h 9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0" h="994">
                    <a:moveTo>
                      <a:pt x="894" y="469"/>
                    </a:moveTo>
                    <a:cubicBezTo>
                      <a:pt x="521" y="96"/>
                      <a:pt x="521" y="96"/>
                      <a:pt x="521" y="96"/>
                    </a:cubicBezTo>
                    <a:cubicBezTo>
                      <a:pt x="426" y="0"/>
                      <a:pt x="280" y="2"/>
                      <a:pt x="184" y="98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712" y="994"/>
                      <a:pt x="712" y="994"/>
                      <a:pt x="712" y="994"/>
                    </a:cubicBezTo>
                    <a:cubicBezTo>
                      <a:pt x="894" y="813"/>
                      <a:pt x="894" y="813"/>
                      <a:pt x="894" y="813"/>
                    </a:cubicBezTo>
                    <a:cubicBezTo>
                      <a:pt x="990" y="715"/>
                      <a:pt x="987" y="564"/>
                      <a:pt x="894" y="469"/>
                    </a:cubicBezTo>
                    <a:cubicBezTo>
                      <a:pt x="894" y="469"/>
                      <a:pt x="894" y="469"/>
                      <a:pt x="894" y="469"/>
                    </a:cubicBezTo>
                    <a:cubicBezTo>
                      <a:pt x="894" y="469"/>
                      <a:pt x="894" y="469"/>
                      <a:pt x="894" y="4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4869" y="1498"/>
                <a:ext cx="304" cy="309"/>
              </a:xfrm>
              <a:custGeom>
                <a:avLst/>
                <a:gdLst>
                  <a:gd name="T0" fmla="*/ 146 w 851"/>
                  <a:gd name="T1" fmla="*/ 0 h 861"/>
                  <a:gd name="T2" fmla="*/ 0 w 851"/>
                  <a:gd name="T3" fmla="*/ 672 h 861"/>
                  <a:gd name="T4" fmla="*/ 0 w 851"/>
                  <a:gd name="T5" fmla="*/ 677 h 861"/>
                  <a:gd name="T6" fmla="*/ 48 w 851"/>
                  <a:gd name="T7" fmla="*/ 808 h 861"/>
                  <a:gd name="T8" fmla="*/ 177 w 851"/>
                  <a:gd name="T9" fmla="*/ 856 h 861"/>
                  <a:gd name="T10" fmla="*/ 182 w 851"/>
                  <a:gd name="T11" fmla="*/ 856 h 861"/>
                  <a:gd name="T12" fmla="*/ 851 w 851"/>
                  <a:gd name="T13" fmla="*/ 708 h 861"/>
                  <a:gd name="T14" fmla="*/ 146 w 851"/>
                  <a:gd name="T15" fmla="*/ 0 h 861"/>
                  <a:gd name="T16" fmla="*/ 146 w 851"/>
                  <a:gd name="T17" fmla="*/ 0 h 861"/>
                  <a:gd name="T18" fmla="*/ 146 w 851"/>
                  <a:gd name="T19" fmla="*/ 0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1" h="861">
                    <a:moveTo>
                      <a:pt x="146" y="0"/>
                    </a:moveTo>
                    <a:cubicBezTo>
                      <a:pt x="110" y="53"/>
                      <a:pt x="63" y="282"/>
                      <a:pt x="0" y="672"/>
                    </a:cubicBezTo>
                    <a:cubicBezTo>
                      <a:pt x="0" y="677"/>
                      <a:pt x="0" y="677"/>
                      <a:pt x="0" y="677"/>
                    </a:cubicBezTo>
                    <a:cubicBezTo>
                      <a:pt x="0" y="725"/>
                      <a:pt x="17" y="772"/>
                      <a:pt x="48" y="808"/>
                    </a:cubicBezTo>
                    <a:cubicBezTo>
                      <a:pt x="77" y="844"/>
                      <a:pt x="132" y="861"/>
                      <a:pt x="177" y="856"/>
                    </a:cubicBezTo>
                    <a:cubicBezTo>
                      <a:pt x="182" y="856"/>
                      <a:pt x="182" y="856"/>
                      <a:pt x="182" y="856"/>
                    </a:cubicBezTo>
                    <a:cubicBezTo>
                      <a:pt x="557" y="796"/>
                      <a:pt x="782" y="749"/>
                      <a:pt x="851" y="708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46" y="0"/>
                      <a:pt x="1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16"/>
              <p:cNvSpPr/>
              <p:nvPr/>
            </p:nvSpPr>
            <p:spPr bwMode="auto">
              <a:xfrm>
                <a:off x="4952" y="916"/>
                <a:ext cx="816" cy="805"/>
              </a:xfrm>
              <a:custGeom>
                <a:avLst/>
                <a:gdLst>
                  <a:gd name="T0" fmla="*/ 803 w 816"/>
                  <a:gd name="T1" fmla="*/ 255 h 805"/>
                  <a:gd name="T2" fmla="*/ 549 w 816"/>
                  <a:gd name="T3" fmla="*/ 0 h 805"/>
                  <a:gd name="T4" fmla="*/ 421 w 816"/>
                  <a:gd name="T5" fmla="*/ 128 h 805"/>
                  <a:gd name="T6" fmla="*/ 421 w 816"/>
                  <a:gd name="T7" fmla="*/ 128 h 805"/>
                  <a:gd name="T8" fmla="*/ 166 w 816"/>
                  <a:gd name="T9" fmla="*/ 383 h 805"/>
                  <a:gd name="T10" fmla="*/ 166 w 816"/>
                  <a:gd name="T11" fmla="*/ 383 h 805"/>
                  <a:gd name="T12" fmla="*/ 0 w 816"/>
                  <a:gd name="T13" fmla="*/ 550 h 805"/>
                  <a:gd name="T14" fmla="*/ 255 w 816"/>
                  <a:gd name="T15" fmla="*/ 805 h 805"/>
                  <a:gd name="T16" fmla="*/ 317 w 816"/>
                  <a:gd name="T17" fmla="*/ 742 h 805"/>
                  <a:gd name="T18" fmla="*/ 317 w 816"/>
                  <a:gd name="T19" fmla="*/ 742 h 805"/>
                  <a:gd name="T20" fmla="*/ 687 w 816"/>
                  <a:gd name="T21" fmla="*/ 372 h 805"/>
                  <a:gd name="T22" fmla="*/ 816 w 816"/>
                  <a:gd name="T23" fmla="*/ 244 h 805"/>
                  <a:gd name="T24" fmla="*/ 803 w 816"/>
                  <a:gd name="T25" fmla="*/ 255 h 805"/>
                  <a:gd name="T26" fmla="*/ 803 w 816"/>
                  <a:gd name="T27" fmla="*/ 255 h 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6" h="805">
                    <a:moveTo>
                      <a:pt x="803" y="255"/>
                    </a:moveTo>
                    <a:lnTo>
                      <a:pt x="549" y="0"/>
                    </a:lnTo>
                    <a:lnTo>
                      <a:pt x="421" y="128"/>
                    </a:lnTo>
                    <a:lnTo>
                      <a:pt x="421" y="128"/>
                    </a:lnTo>
                    <a:lnTo>
                      <a:pt x="166" y="383"/>
                    </a:lnTo>
                    <a:lnTo>
                      <a:pt x="166" y="383"/>
                    </a:lnTo>
                    <a:lnTo>
                      <a:pt x="0" y="550"/>
                    </a:lnTo>
                    <a:lnTo>
                      <a:pt x="255" y="805"/>
                    </a:lnTo>
                    <a:lnTo>
                      <a:pt x="317" y="742"/>
                    </a:lnTo>
                    <a:lnTo>
                      <a:pt x="317" y="742"/>
                    </a:lnTo>
                    <a:lnTo>
                      <a:pt x="687" y="372"/>
                    </a:lnTo>
                    <a:lnTo>
                      <a:pt x="816" y="244"/>
                    </a:lnTo>
                    <a:lnTo>
                      <a:pt x="803" y="255"/>
                    </a:lnTo>
                    <a:lnTo>
                      <a:pt x="803" y="2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7"/>
              <p:cNvSpPr/>
              <p:nvPr/>
            </p:nvSpPr>
            <p:spPr bwMode="auto">
              <a:xfrm>
                <a:off x="4850" y="777"/>
                <a:ext cx="493" cy="492"/>
              </a:xfrm>
              <a:custGeom>
                <a:avLst/>
                <a:gdLst>
                  <a:gd name="T0" fmla="*/ 810 w 1379"/>
                  <a:gd name="T1" fmla="*/ 96 h 1375"/>
                  <a:gd name="T2" fmla="*/ 473 w 1379"/>
                  <a:gd name="T3" fmla="*/ 96 h 1375"/>
                  <a:gd name="T4" fmla="*/ 96 w 1379"/>
                  <a:gd name="T5" fmla="*/ 476 h 1375"/>
                  <a:gd name="T6" fmla="*/ 100 w 1379"/>
                  <a:gd name="T7" fmla="*/ 808 h 1375"/>
                  <a:gd name="T8" fmla="*/ 225 w 1379"/>
                  <a:gd name="T9" fmla="*/ 932 h 1375"/>
                  <a:gd name="T10" fmla="*/ 607 w 1379"/>
                  <a:gd name="T11" fmla="*/ 550 h 1375"/>
                  <a:gd name="T12" fmla="*/ 693 w 1379"/>
                  <a:gd name="T13" fmla="*/ 550 h 1375"/>
                  <a:gd name="T14" fmla="*/ 693 w 1379"/>
                  <a:gd name="T15" fmla="*/ 636 h 1375"/>
                  <a:gd name="T16" fmla="*/ 311 w 1379"/>
                  <a:gd name="T17" fmla="*/ 1018 h 1375"/>
                  <a:gd name="T18" fmla="*/ 456 w 1379"/>
                  <a:gd name="T19" fmla="*/ 1164 h 1375"/>
                  <a:gd name="T20" fmla="*/ 839 w 1379"/>
                  <a:gd name="T21" fmla="*/ 782 h 1375"/>
                  <a:gd name="T22" fmla="*/ 925 w 1379"/>
                  <a:gd name="T23" fmla="*/ 782 h 1375"/>
                  <a:gd name="T24" fmla="*/ 925 w 1379"/>
                  <a:gd name="T25" fmla="*/ 868 h 1375"/>
                  <a:gd name="T26" fmla="*/ 543 w 1379"/>
                  <a:gd name="T27" fmla="*/ 1250 h 1375"/>
                  <a:gd name="T28" fmla="*/ 667 w 1379"/>
                  <a:gd name="T29" fmla="*/ 1375 h 1375"/>
                  <a:gd name="T30" fmla="*/ 1379 w 1379"/>
                  <a:gd name="T31" fmla="*/ 662 h 1375"/>
                  <a:gd name="T32" fmla="*/ 810 w 1379"/>
                  <a:gd name="T33" fmla="*/ 96 h 1375"/>
                  <a:gd name="T34" fmla="*/ 810 w 1379"/>
                  <a:gd name="T35" fmla="*/ 96 h 1375"/>
                  <a:gd name="T36" fmla="*/ 810 w 1379"/>
                  <a:gd name="T37" fmla="*/ 96 h 1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9" h="1375">
                    <a:moveTo>
                      <a:pt x="810" y="96"/>
                    </a:moveTo>
                    <a:cubicBezTo>
                      <a:pt x="715" y="0"/>
                      <a:pt x="569" y="0"/>
                      <a:pt x="473" y="96"/>
                    </a:cubicBezTo>
                    <a:cubicBezTo>
                      <a:pt x="96" y="476"/>
                      <a:pt x="96" y="476"/>
                      <a:pt x="96" y="476"/>
                    </a:cubicBezTo>
                    <a:cubicBezTo>
                      <a:pt x="0" y="571"/>
                      <a:pt x="7" y="712"/>
                      <a:pt x="100" y="808"/>
                    </a:cubicBezTo>
                    <a:cubicBezTo>
                      <a:pt x="225" y="932"/>
                      <a:pt x="225" y="932"/>
                      <a:pt x="225" y="932"/>
                    </a:cubicBezTo>
                    <a:cubicBezTo>
                      <a:pt x="607" y="550"/>
                      <a:pt x="607" y="550"/>
                      <a:pt x="607" y="550"/>
                    </a:cubicBezTo>
                    <a:cubicBezTo>
                      <a:pt x="631" y="526"/>
                      <a:pt x="669" y="526"/>
                      <a:pt x="693" y="550"/>
                    </a:cubicBezTo>
                    <a:cubicBezTo>
                      <a:pt x="717" y="574"/>
                      <a:pt x="717" y="612"/>
                      <a:pt x="693" y="636"/>
                    </a:cubicBezTo>
                    <a:cubicBezTo>
                      <a:pt x="311" y="1018"/>
                      <a:pt x="311" y="1018"/>
                      <a:pt x="311" y="1018"/>
                    </a:cubicBezTo>
                    <a:cubicBezTo>
                      <a:pt x="456" y="1164"/>
                      <a:pt x="456" y="1164"/>
                      <a:pt x="456" y="1164"/>
                    </a:cubicBezTo>
                    <a:cubicBezTo>
                      <a:pt x="839" y="782"/>
                      <a:pt x="839" y="782"/>
                      <a:pt x="839" y="782"/>
                    </a:cubicBezTo>
                    <a:cubicBezTo>
                      <a:pt x="863" y="758"/>
                      <a:pt x="901" y="758"/>
                      <a:pt x="925" y="782"/>
                    </a:cubicBezTo>
                    <a:cubicBezTo>
                      <a:pt x="949" y="806"/>
                      <a:pt x="949" y="844"/>
                      <a:pt x="925" y="868"/>
                    </a:cubicBezTo>
                    <a:cubicBezTo>
                      <a:pt x="543" y="1250"/>
                      <a:pt x="543" y="1250"/>
                      <a:pt x="543" y="1250"/>
                    </a:cubicBezTo>
                    <a:cubicBezTo>
                      <a:pt x="667" y="1375"/>
                      <a:pt x="667" y="1375"/>
                      <a:pt x="667" y="1375"/>
                    </a:cubicBezTo>
                    <a:cubicBezTo>
                      <a:pt x="1379" y="662"/>
                      <a:pt x="1379" y="662"/>
                      <a:pt x="1379" y="662"/>
                    </a:cubicBezTo>
                    <a:cubicBezTo>
                      <a:pt x="810" y="96"/>
                      <a:pt x="810" y="96"/>
                      <a:pt x="810" y="96"/>
                    </a:cubicBezTo>
                    <a:cubicBezTo>
                      <a:pt x="810" y="96"/>
                      <a:pt x="810" y="96"/>
                      <a:pt x="810" y="96"/>
                    </a:cubicBezTo>
                    <a:cubicBezTo>
                      <a:pt x="810" y="96"/>
                      <a:pt x="810" y="96"/>
                      <a:pt x="81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8"/>
              <p:cNvSpPr/>
              <p:nvPr/>
            </p:nvSpPr>
            <p:spPr bwMode="auto">
              <a:xfrm>
                <a:off x="5405" y="1331"/>
                <a:ext cx="490" cy="492"/>
              </a:xfrm>
              <a:custGeom>
                <a:avLst/>
                <a:gdLst>
                  <a:gd name="T0" fmla="*/ 1277 w 1370"/>
                  <a:gd name="T1" fmla="*/ 564 h 1374"/>
                  <a:gd name="T2" fmla="*/ 713 w 1370"/>
                  <a:gd name="T3" fmla="*/ 0 h 1374"/>
                  <a:gd name="T4" fmla="*/ 0 w 1370"/>
                  <a:gd name="T5" fmla="*/ 712 h 1374"/>
                  <a:gd name="T6" fmla="*/ 48 w 1370"/>
                  <a:gd name="T7" fmla="*/ 760 h 1374"/>
                  <a:gd name="T8" fmla="*/ 431 w 1370"/>
                  <a:gd name="T9" fmla="*/ 377 h 1374"/>
                  <a:gd name="T10" fmla="*/ 517 w 1370"/>
                  <a:gd name="T11" fmla="*/ 377 h 1374"/>
                  <a:gd name="T12" fmla="*/ 517 w 1370"/>
                  <a:gd name="T13" fmla="*/ 464 h 1374"/>
                  <a:gd name="T14" fmla="*/ 134 w 1370"/>
                  <a:gd name="T15" fmla="*/ 846 h 1374"/>
                  <a:gd name="T16" fmla="*/ 316 w 1370"/>
                  <a:gd name="T17" fmla="*/ 1028 h 1374"/>
                  <a:gd name="T18" fmla="*/ 698 w 1370"/>
                  <a:gd name="T19" fmla="*/ 645 h 1374"/>
                  <a:gd name="T20" fmla="*/ 784 w 1370"/>
                  <a:gd name="T21" fmla="*/ 645 h 1374"/>
                  <a:gd name="T22" fmla="*/ 784 w 1370"/>
                  <a:gd name="T23" fmla="*/ 731 h 1374"/>
                  <a:gd name="T24" fmla="*/ 402 w 1370"/>
                  <a:gd name="T25" fmla="*/ 1114 h 1374"/>
                  <a:gd name="T26" fmla="*/ 567 w 1370"/>
                  <a:gd name="T27" fmla="*/ 1279 h 1374"/>
                  <a:gd name="T28" fmla="*/ 902 w 1370"/>
                  <a:gd name="T29" fmla="*/ 1281 h 1374"/>
                  <a:gd name="T30" fmla="*/ 1279 w 1370"/>
                  <a:gd name="T31" fmla="*/ 901 h 1374"/>
                  <a:gd name="T32" fmla="*/ 1277 w 1370"/>
                  <a:gd name="T33" fmla="*/ 564 h 1374"/>
                  <a:gd name="T34" fmla="*/ 1277 w 1370"/>
                  <a:gd name="T35" fmla="*/ 564 h 1374"/>
                  <a:gd name="T36" fmla="*/ 1277 w 1370"/>
                  <a:gd name="T37" fmla="*/ 564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0" h="1374">
                    <a:moveTo>
                      <a:pt x="1277" y="564"/>
                    </a:moveTo>
                    <a:cubicBezTo>
                      <a:pt x="713" y="0"/>
                      <a:pt x="713" y="0"/>
                      <a:pt x="713" y="0"/>
                    </a:cubicBezTo>
                    <a:cubicBezTo>
                      <a:pt x="0" y="712"/>
                      <a:pt x="0" y="712"/>
                      <a:pt x="0" y="712"/>
                    </a:cubicBezTo>
                    <a:cubicBezTo>
                      <a:pt x="48" y="760"/>
                      <a:pt x="48" y="760"/>
                      <a:pt x="48" y="760"/>
                    </a:cubicBezTo>
                    <a:cubicBezTo>
                      <a:pt x="431" y="377"/>
                      <a:pt x="431" y="377"/>
                      <a:pt x="431" y="377"/>
                    </a:cubicBezTo>
                    <a:cubicBezTo>
                      <a:pt x="455" y="354"/>
                      <a:pt x="493" y="354"/>
                      <a:pt x="517" y="377"/>
                    </a:cubicBezTo>
                    <a:cubicBezTo>
                      <a:pt x="541" y="401"/>
                      <a:pt x="541" y="440"/>
                      <a:pt x="517" y="464"/>
                    </a:cubicBezTo>
                    <a:cubicBezTo>
                      <a:pt x="134" y="846"/>
                      <a:pt x="134" y="846"/>
                      <a:pt x="134" y="846"/>
                    </a:cubicBezTo>
                    <a:cubicBezTo>
                      <a:pt x="316" y="1028"/>
                      <a:pt x="316" y="1028"/>
                      <a:pt x="316" y="1028"/>
                    </a:cubicBezTo>
                    <a:cubicBezTo>
                      <a:pt x="698" y="645"/>
                      <a:pt x="698" y="645"/>
                      <a:pt x="698" y="645"/>
                    </a:cubicBezTo>
                    <a:cubicBezTo>
                      <a:pt x="722" y="621"/>
                      <a:pt x="760" y="621"/>
                      <a:pt x="784" y="645"/>
                    </a:cubicBezTo>
                    <a:cubicBezTo>
                      <a:pt x="808" y="669"/>
                      <a:pt x="808" y="707"/>
                      <a:pt x="784" y="731"/>
                    </a:cubicBezTo>
                    <a:cubicBezTo>
                      <a:pt x="402" y="1114"/>
                      <a:pt x="402" y="1114"/>
                      <a:pt x="402" y="1114"/>
                    </a:cubicBezTo>
                    <a:cubicBezTo>
                      <a:pt x="567" y="1279"/>
                      <a:pt x="567" y="1279"/>
                      <a:pt x="567" y="1279"/>
                    </a:cubicBezTo>
                    <a:cubicBezTo>
                      <a:pt x="662" y="1374"/>
                      <a:pt x="808" y="1374"/>
                      <a:pt x="902" y="1281"/>
                    </a:cubicBezTo>
                    <a:cubicBezTo>
                      <a:pt x="1279" y="901"/>
                      <a:pt x="1279" y="901"/>
                      <a:pt x="1279" y="901"/>
                    </a:cubicBezTo>
                    <a:cubicBezTo>
                      <a:pt x="1365" y="810"/>
                      <a:pt x="1370" y="652"/>
                      <a:pt x="1277" y="564"/>
                    </a:cubicBezTo>
                    <a:cubicBezTo>
                      <a:pt x="1277" y="564"/>
                      <a:pt x="1277" y="564"/>
                      <a:pt x="1277" y="564"/>
                    </a:cubicBezTo>
                    <a:cubicBezTo>
                      <a:pt x="1277" y="564"/>
                      <a:pt x="1277" y="564"/>
                      <a:pt x="1277" y="5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椭圆 17"/>
            <p:cNvSpPr/>
            <p:nvPr/>
          </p:nvSpPr>
          <p:spPr>
            <a:xfrm>
              <a:off x="721513" y="378475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85040" y="389778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定制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】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承接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定制和各类广告平面设计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6585601" y="5184189"/>
            <a:ext cx="4875774" cy="636304"/>
            <a:chOff x="721513" y="5482071"/>
            <a:chExt cx="4875774" cy="636304"/>
          </a:xfrm>
        </p:grpSpPr>
        <p:sp>
          <p:nvSpPr>
            <p:cNvPr id="26" name="椭圆 25"/>
            <p:cNvSpPr/>
            <p:nvPr/>
          </p:nvSpPr>
          <p:spPr>
            <a:xfrm>
              <a:off x="721513" y="548207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85041" y="559510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更多精美作品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】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请搜索或点击“飞印象”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864164" y="5624722"/>
              <a:ext cx="351003" cy="351003"/>
            </a:xfrm>
            <a:custGeom>
              <a:avLst/>
              <a:gdLst>
                <a:gd name="T0" fmla="*/ 26 w 900"/>
                <a:gd name="T1" fmla="*/ 900 h 900"/>
                <a:gd name="T2" fmla="*/ 866 w 900"/>
                <a:gd name="T3" fmla="*/ 900 h 900"/>
                <a:gd name="T4" fmla="*/ 884 w 900"/>
                <a:gd name="T5" fmla="*/ 856 h 900"/>
                <a:gd name="T6" fmla="*/ 44 w 900"/>
                <a:gd name="T7" fmla="*/ 16 h 900"/>
                <a:gd name="T8" fmla="*/ 0 w 900"/>
                <a:gd name="T9" fmla="*/ 34 h 900"/>
                <a:gd name="T10" fmla="*/ 0 w 900"/>
                <a:gd name="T11" fmla="*/ 259 h 900"/>
                <a:gd name="T12" fmla="*/ 67 w 900"/>
                <a:gd name="T13" fmla="*/ 259 h 900"/>
                <a:gd name="T14" fmla="*/ 98 w 900"/>
                <a:gd name="T15" fmla="*/ 290 h 900"/>
                <a:gd name="T16" fmla="*/ 67 w 900"/>
                <a:gd name="T17" fmla="*/ 320 h 900"/>
                <a:gd name="T18" fmla="*/ 0 w 900"/>
                <a:gd name="T19" fmla="*/ 320 h 900"/>
                <a:gd name="T20" fmla="*/ 0 w 900"/>
                <a:gd name="T21" fmla="*/ 418 h 900"/>
                <a:gd name="T22" fmla="*/ 67 w 900"/>
                <a:gd name="T23" fmla="*/ 418 h 900"/>
                <a:gd name="T24" fmla="*/ 98 w 900"/>
                <a:gd name="T25" fmla="*/ 449 h 900"/>
                <a:gd name="T26" fmla="*/ 67 w 900"/>
                <a:gd name="T27" fmla="*/ 480 h 900"/>
                <a:gd name="T28" fmla="*/ 0 w 900"/>
                <a:gd name="T29" fmla="*/ 480 h 900"/>
                <a:gd name="T30" fmla="*/ 0 w 900"/>
                <a:gd name="T31" fmla="*/ 578 h 900"/>
                <a:gd name="T32" fmla="*/ 67 w 900"/>
                <a:gd name="T33" fmla="*/ 578 h 900"/>
                <a:gd name="T34" fmla="*/ 98 w 900"/>
                <a:gd name="T35" fmla="*/ 608 h 900"/>
                <a:gd name="T36" fmla="*/ 67 w 900"/>
                <a:gd name="T37" fmla="*/ 639 h 900"/>
                <a:gd name="T38" fmla="*/ 0 w 900"/>
                <a:gd name="T39" fmla="*/ 639 h 900"/>
                <a:gd name="T40" fmla="*/ 0 w 900"/>
                <a:gd name="T41" fmla="*/ 737 h 900"/>
                <a:gd name="T42" fmla="*/ 67 w 900"/>
                <a:gd name="T43" fmla="*/ 737 h 900"/>
                <a:gd name="T44" fmla="*/ 98 w 900"/>
                <a:gd name="T45" fmla="*/ 768 h 900"/>
                <a:gd name="T46" fmla="*/ 67 w 900"/>
                <a:gd name="T47" fmla="*/ 799 h 900"/>
                <a:gd name="T48" fmla="*/ 0 w 900"/>
                <a:gd name="T49" fmla="*/ 799 h 900"/>
                <a:gd name="T50" fmla="*/ 0 w 900"/>
                <a:gd name="T51" fmla="*/ 874 h 900"/>
                <a:gd name="T52" fmla="*/ 26 w 900"/>
                <a:gd name="T53" fmla="*/ 900 h 900"/>
                <a:gd name="T54" fmla="*/ 185 w 900"/>
                <a:gd name="T55" fmla="*/ 418 h 900"/>
                <a:gd name="T56" fmla="*/ 482 w 900"/>
                <a:gd name="T57" fmla="*/ 715 h 900"/>
                <a:gd name="T58" fmla="*/ 185 w 900"/>
                <a:gd name="T59" fmla="*/ 715 h 900"/>
                <a:gd name="T60" fmla="*/ 185 w 900"/>
                <a:gd name="T61" fmla="*/ 418 h 900"/>
                <a:gd name="T62" fmla="*/ 185 w 900"/>
                <a:gd name="T63" fmla="*/ 418 h 900"/>
                <a:gd name="T64" fmla="*/ 185 w 900"/>
                <a:gd name="T65" fmla="*/ 418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0" h="900">
                  <a:moveTo>
                    <a:pt x="26" y="900"/>
                  </a:moveTo>
                  <a:cubicBezTo>
                    <a:pt x="866" y="900"/>
                    <a:pt x="866" y="900"/>
                    <a:pt x="866" y="900"/>
                  </a:cubicBezTo>
                  <a:cubicBezTo>
                    <a:pt x="889" y="900"/>
                    <a:pt x="900" y="872"/>
                    <a:pt x="884" y="85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28" y="0"/>
                    <a:pt x="0" y="12"/>
                    <a:pt x="0" y="34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67" y="259"/>
                    <a:pt x="67" y="259"/>
                    <a:pt x="67" y="259"/>
                  </a:cubicBezTo>
                  <a:cubicBezTo>
                    <a:pt x="84" y="259"/>
                    <a:pt x="98" y="273"/>
                    <a:pt x="98" y="290"/>
                  </a:cubicBezTo>
                  <a:cubicBezTo>
                    <a:pt x="98" y="307"/>
                    <a:pt x="84" y="320"/>
                    <a:pt x="67" y="320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67" y="418"/>
                    <a:pt x="67" y="418"/>
                    <a:pt x="67" y="418"/>
                  </a:cubicBezTo>
                  <a:cubicBezTo>
                    <a:pt x="84" y="418"/>
                    <a:pt x="98" y="432"/>
                    <a:pt x="98" y="449"/>
                  </a:cubicBezTo>
                  <a:cubicBezTo>
                    <a:pt x="98" y="466"/>
                    <a:pt x="84" y="480"/>
                    <a:pt x="67" y="480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67" y="578"/>
                    <a:pt x="67" y="578"/>
                    <a:pt x="67" y="578"/>
                  </a:cubicBezTo>
                  <a:cubicBezTo>
                    <a:pt x="84" y="578"/>
                    <a:pt x="98" y="591"/>
                    <a:pt x="98" y="608"/>
                  </a:cubicBezTo>
                  <a:cubicBezTo>
                    <a:pt x="98" y="625"/>
                    <a:pt x="84" y="639"/>
                    <a:pt x="67" y="639"/>
                  </a:cubicBezTo>
                  <a:cubicBezTo>
                    <a:pt x="0" y="639"/>
                    <a:pt x="0" y="639"/>
                    <a:pt x="0" y="639"/>
                  </a:cubicBezTo>
                  <a:cubicBezTo>
                    <a:pt x="0" y="737"/>
                    <a:pt x="0" y="737"/>
                    <a:pt x="0" y="737"/>
                  </a:cubicBezTo>
                  <a:cubicBezTo>
                    <a:pt x="67" y="737"/>
                    <a:pt x="67" y="737"/>
                    <a:pt x="67" y="737"/>
                  </a:cubicBezTo>
                  <a:cubicBezTo>
                    <a:pt x="84" y="737"/>
                    <a:pt x="98" y="751"/>
                    <a:pt x="98" y="768"/>
                  </a:cubicBezTo>
                  <a:cubicBezTo>
                    <a:pt x="98" y="785"/>
                    <a:pt x="84" y="799"/>
                    <a:pt x="67" y="799"/>
                  </a:cubicBezTo>
                  <a:cubicBezTo>
                    <a:pt x="0" y="799"/>
                    <a:pt x="0" y="799"/>
                    <a:pt x="0" y="799"/>
                  </a:cubicBezTo>
                  <a:cubicBezTo>
                    <a:pt x="0" y="874"/>
                    <a:pt x="0" y="874"/>
                    <a:pt x="0" y="874"/>
                  </a:cubicBezTo>
                  <a:cubicBezTo>
                    <a:pt x="0" y="889"/>
                    <a:pt x="12" y="900"/>
                    <a:pt x="26" y="900"/>
                  </a:cubicBezTo>
                  <a:close/>
                  <a:moveTo>
                    <a:pt x="185" y="418"/>
                  </a:moveTo>
                  <a:cubicBezTo>
                    <a:pt x="482" y="715"/>
                    <a:pt x="482" y="715"/>
                    <a:pt x="482" y="715"/>
                  </a:cubicBezTo>
                  <a:cubicBezTo>
                    <a:pt x="185" y="715"/>
                    <a:pt x="185" y="715"/>
                    <a:pt x="185" y="715"/>
                  </a:cubicBezTo>
                  <a:lnTo>
                    <a:pt x="185" y="418"/>
                  </a:lnTo>
                  <a:close/>
                  <a:moveTo>
                    <a:pt x="185" y="418"/>
                  </a:moveTo>
                  <a:cubicBezTo>
                    <a:pt x="185" y="418"/>
                    <a:pt x="185" y="418"/>
                    <a:pt x="185" y="4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>
            <a:off x="6585601" y="1014706"/>
            <a:ext cx="4875773" cy="636304"/>
            <a:chOff x="721513" y="2863688"/>
            <a:chExt cx="4875773" cy="636304"/>
          </a:xfrm>
        </p:grpSpPr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860503" y="2975666"/>
              <a:ext cx="358325" cy="412348"/>
            </a:xfrm>
            <a:custGeom>
              <a:avLst/>
              <a:gdLst>
                <a:gd name="T0" fmla="*/ 403 w 403"/>
                <a:gd name="T1" fmla="*/ 317 h 464"/>
                <a:gd name="T2" fmla="*/ 403 w 403"/>
                <a:gd name="T3" fmla="*/ 330 h 464"/>
                <a:gd name="T4" fmla="*/ 403 w 403"/>
                <a:gd name="T5" fmla="*/ 333 h 464"/>
                <a:gd name="T6" fmla="*/ 398 w 403"/>
                <a:gd name="T7" fmla="*/ 354 h 464"/>
                <a:gd name="T8" fmla="*/ 388 w 403"/>
                <a:gd name="T9" fmla="*/ 358 h 464"/>
                <a:gd name="T10" fmla="*/ 377 w 403"/>
                <a:gd name="T11" fmla="*/ 352 h 464"/>
                <a:gd name="T12" fmla="*/ 354 w 403"/>
                <a:gd name="T13" fmla="*/ 328 h 464"/>
                <a:gd name="T14" fmla="*/ 352 w 403"/>
                <a:gd name="T15" fmla="*/ 326 h 464"/>
                <a:gd name="T16" fmla="*/ 320 w 403"/>
                <a:gd name="T17" fmla="*/ 387 h 464"/>
                <a:gd name="T18" fmla="*/ 322 w 403"/>
                <a:gd name="T19" fmla="*/ 387 h 464"/>
                <a:gd name="T20" fmla="*/ 347 w 403"/>
                <a:gd name="T21" fmla="*/ 399 h 464"/>
                <a:gd name="T22" fmla="*/ 364 w 403"/>
                <a:gd name="T23" fmla="*/ 416 h 464"/>
                <a:gd name="T24" fmla="*/ 367 w 403"/>
                <a:gd name="T25" fmla="*/ 431 h 464"/>
                <a:gd name="T26" fmla="*/ 355 w 403"/>
                <a:gd name="T27" fmla="*/ 448 h 464"/>
                <a:gd name="T28" fmla="*/ 333 w 403"/>
                <a:gd name="T29" fmla="*/ 458 h 464"/>
                <a:gd name="T30" fmla="*/ 255 w 403"/>
                <a:gd name="T31" fmla="*/ 454 h 464"/>
                <a:gd name="T32" fmla="*/ 218 w 403"/>
                <a:gd name="T33" fmla="*/ 431 h 464"/>
                <a:gd name="T34" fmla="*/ 216 w 403"/>
                <a:gd name="T35" fmla="*/ 431 h 464"/>
                <a:gd name="T36" fmla="*/ 197 w 403"/>
                <a:gd name="T37" fmla="*/ 431 h 464"/>
                <a:gd name="T38" fmla="*/ 194 w 403"/>
                <a:gd name="T39" fmla="*/ 432 h 464"/>
                <a:gd name="T40" fmla="*/ 182 w 403"/>
                <a:gd name="T41" fmla="*/ 443 h 464"/>
                <a:gd name="T42" fmla="*/ 130 w 403"/>
                <a:gd name="T43" fmla="*/ 461 h 464"/>
                <a:gd name="T44" fmla="*/ 116 w 403"/>
                <a:gd name="T45" fmla="*/ 462 h 464"/>
                <a:gd name="T46" fmla="*/ 101 w 403"/>
                <a:gd name="T47" fmla="*/ 462 h 464"/>
                <a:gd name="T48" fmla="*/ 98 w 403"/>
                <a:gd name="T49" fmla="*/ 462 h 464"/>
                <a:gd name="T50" fmla="*/ 65 w 403"/>
                <a:gd name="T51" fmla="*/ 455 h 464"/>
                <a:gd name="T52" fmla="*/ 44 w 403"/>
                <a:gd name="T53" fmla="*/ 441 h 464"/>
                <a:gd name="T54" fmla="*/ 42 w 403"/>
                <a:gd name="T55" fmla="*/ 416 h 464"/>
                <a:gd name="T56" fmla="*/ 52 w 403"/>
                <a:gd name="T57" fmla="*/ 405 h 464"/>
                <a:gd name="T58" fmla="*/ 77 w 403"/>
                <a:gd name="T59" fmla="*/ 391 h 464"/>
                <a:gd name="T60" fmla="*/ 87 w 403"/>
                <a:gd name="T61" fmla="*/ 387 h 464"/>
                <a:gd name="T62" fmla="*/ 54 w 403"/>
                <a:gd name="T63" fmla="*/ 323 h 464"/>
                <a:gd name="T64" fmla="*/ 52 w 403"/>
                <a:gd name="T65" fmla="*/ 325 h 464"/>
                <a:gd name="T66" fmla="*/ 31 w 403"/>
                <a:gd name="T67" fmla="*/ 344 h 464"/>
                <a:gd name="T68" fmla="*/ 17 w 403"/>
                <a:gd name="T69" fmla="*/ 351 h 464"/>
                <a:gd name="T70" fmla="*/ 7 w 403"/>
                <a:gd name="T71" fmla="*/ 348 h 464"/>
                <a:gd name="T72" fmla="*/ 2 w 403"/>
                <a:gd name="T73" fmla="*/ 337 h 464"/>
                <a:gd name="T74" fmla="*/ 0 w 403"/>
                <a:gd name="T75" fmla="*/ 325 h 464"/>
                <a:gd name="T76" fmla="*/ 0 w 403"/>
                <a:gd name="T77" fmla="*/ 314 h 464"/>
                <a:gd name="T78" fmla="*/ 0 w 403"/>
                <a:gd name="T79" fmla="*/ 312 h 464"/>
                <a:gd name="T80" fmla="*/ 11 w 403"/>
                <a:gd name="T81" fmla="*/ 270 h 464"/>
                <a:gd name="T82" fmla="*/ 42 w 403"/>
                <a:gd name="T83" fmla="*/ 223 h 464"/>
                <a:gd name="T84" fmla="*/ 43 w 403"/>
                <a:gd name="T85" fmla="*/ 220 h 464"/>
                <a:gd name="T86" fmla="*/ 39 w 403"/>
                <a:gd name="T87" fmla="*/ 194 h 464"/>
                <a:gd name="T88" fmla="*/ 51 w 403"/>
                <a:gd name="T89" fmla="*/ 172 h 464"/>
                <a:gd name="T90" fmla="*/ 52 w 403"/>
                <a:gd name="T91" fmla="*/ 169 h 464"/>
                <a:gd name="T92" fmla="*/ 54 w 403"/>
                <a:gd name="T93" fmla="*/ 114 h 464"/>
                <a:gd name="T94" fmla="*/ 185 w 403"/>
                <a:gd name="T95" fmla="*/ 2 h 464"/>
                <a:gd name="T96" fmla="*/ 198 w 403"/>
                <a:gd name="T97" fmla="*/ 0 h 464"/>
                <a:gd name="T98" fmla="*/ 213 w 403"/>
                <a:gd name="T99" fmla="*/ 0 h 464"/>
                <a:gd name="T100" fmla="*/ 215 w 403"/>
                <a:gd name="T101" fmla="*/ 1 h 464"/>
                <a:gd name="T102" fmla="*/ 242 w 403"/>
                <a:gd name="T103" fmla="*/ 5 h 464"/>
                <a:gd name="T104" fmla="*/ 342 w 403"/>
                <a:gd name="T105" fmla="*/ 77 h 464"/>
                <a:gd name="T106" fmla="*/ 361 w 403"/>
                <a:gd name="T107" fmla="*/ 154 h 464"/>
                <a:gd name="T108" fmla="*/ 360 w 403"/>
                <a:gd name="T109" fmla="*/ 168 h 464"/>
                <a:gd name="T110" fmla="*/ 376 w 403"/>
                <a:gd name="T111" fmla="*/ 181 h 464"/>
                <a:gd name="T112" fmla="*/ 369 w 403"/>
                <a:gd name="T113" fmla="*/ 230 h 464"/>
                <a:gd name="T114" fmla="*/ 370 w 403"/>
                <a:gd name="T115" fmla="*/ 231 h 464"/>
                <a:gd name="T116" fmla="*/ 383 w 403"/>
                <a:gd name="T117" fmla="*/ 251 h 464"/>
                <a:gd name="T118" fmla="*/ 402 w 403"/>
                <a:gd name="T119" fmla="*/ 306 h 464"/>
                <a:gd name="T120" fmla="*/ 403 w 403"/>
                <a:gd name="T121" fmla="*/ 317 h 464"/>
                <a:gd name="T122" fmla="*/ 403 w 403"/>
                <a:gd name="T123" fmla="*/ 317 h 464"/>
                <a:gd name="T124" fmla="*/ 403 w 403"/>
                <a:gd name="T125" fmla="*/ 31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3" h="464">
                  <a:moveTo>
                    <a:pt x="403" y="317"/>
                  </a:moveTo>
                  <a:cubicBezTo>
                    <a:pt x="403" y="330"/>
                    <a:pt x="403" y="330"/>
                    <a:pt x="403" y="330"/>
                  </a:cubicBezTo>
                  <a:cubicBezTo>
                    <a:pt x="403" y="331"/>
                    <a:pt x="403" y="332"/>
                    <a:pt x="403" y="333"/>
                  </a:cubicBezTo>
                  <a:cubicBezTo>
                    <a:pt x="402" y="340"/>
                    <a:pt x="401" y="347"/>
                    <a:pt x="398" y="354"/>
                  </a:cubicBezTo>
                  <a:cubicBezTo>
                    <a:pt x="395" y="358"/>
                    <a:pt x="393" y="359"/>
                    <a:pt x="388" y="358"/>
                  </a:cubicBezTo>
                  <a:cubicBezTo>
                    <a:pt x="384" y="356"/>
                    <a:pt x="380" y="354"/>
                    <a:pt x="377" y="352"/>
                  </a:cubicBezTo>
                  <a:cubicBezTo>
                    <a:pt x="368" y="345"/>
                    <a:pt x="361" y="337"/>
                    <a:pt x="354" y="328"/>
                  </a:cubicBezTo>
                  <a:cubicBezTo>
                    <a:pt x="354" y="328"/>
                    <a:pt x="353" y="327"/>
                    <a:pt x="352" y="326"/>
                  </a:cubicBezTo>
                  <a:cubicBezTo>
                    <a:pt x="348" y="350"/>
                    <a:pt x="337" y="370"/>
                    <a:pt x="320" y="387"/>
                  </a:cubicBezTo>
                  <a:cubicBezTo>
                    <a:pt x="321" y="387"/>
                    <a:pt x="321" y="387"/>
                    <a:pt x="322" y="387"/>
                  </a:cubicBezTo>
                  <a:cubicBezTo>
                    <a:pt x="331" y="390"/>
                    <a:pt x="340" y="394"/>
                    <a:pt x="347" y="399"/>
                  </a:cubicBezTo>
                  <a:cubicBezTo>
                    <a:pt x="354" y="404"/>
                    <a:pt x="360" y="409"/>
                    <a:pt x="364" y="416"/>
                  </a:cubicBezTo>
                  <a:cubicBezTo>
                    <a:pt x="367" y="421"/>
                    <a:pt x="368" y="426"/>
                    <a:pt x="367" y="431"/>
                  </a:cubicBezTo>
                  <a:cubicBezTo>
                    <a:pt x="365" y="439"/>
                    <a:pt x="361" y="444"/>
                    <a:pt x="355" y="448"/>
                  </a:cubicBezTo>
                  <a:cubicBezTo>
                    <a:pt x="348" y="453"/>
                    <a:pt x="341" y="456"/>
                    <a:pt x="333" y="458"/>
                  </a:cubicBezTo>
                  <a:cubicBezTo>
                    <a:pt x="306" y="464"/>
                    <a:pt x="281" y="462"/>
                    <a:pt x="255" y="454"/>
                  </a:cubicBezTo>
                  <a:cubicBezTo>
                    <a:pt x="241" y="449"/>
                    <a:pt x="228" y="443"/>
                    <a:pt x="218" y="431"/>
                  </a:cubicBezTo>
                  <a:cubicBezTo>
                    <a:pt x="218" y="431"/>
                    <a:pt x="217" y="431"/>
                    <a:pt x="216" y="431"/>
                  </a:cubicBezTo>
                  <a:cubicBezTo>
                    <a:pt x="209" y="431"/>
                    <a:pt x="203" y="431"/>
                    <a:pt x="197" y="431"/>
                  </a:cubicBezTo>
                  <a:cubicBezTo>
                    <a:pt x="196" y="431"/>
                    <a:pt x="195" y="432"/>
                    <a:pt x="194" y="432"/>
                  </a:cubicBezTo>
                  <a:cubicBezTo>
                    <a:pt x="190" y="436"/>
                    <a:pt x="186" y="440"/>
                    <a:pt x="182" y="443"/>
                  </a:cubicBezTo>
                  <a:cubicBezTo>
                    <a:pt x="166" y="454"/>
                    <a:pt x="148" y="458"/>
                    <a:pt x="130" y="461"/>
                  </a:cubicBezTo>
                  <a:cubicBezTo>
                    <a:pt x="125" y="462"/>
                    <a:pt x="121" y="462"/>
                    <a:pt x="116" y="462"/>
                  </a:cubicBezTo>
                  <a:cubicBezTo>
                    <a:pt x="101" y="462"/>
                    <a:pt x="101" y="462"/>
                    <a:pt x="101" y="462"/>
                  </a:cubicBezTo>
                  <a:cubicBezTo>
                    <a:pt x="100" y="462"/>
                    <a:pt x="99" y="462"/>
                    <a:pt x="98" y="462"/>
                  </a:cubicBezTo>
                  <a:cubicBezTo>
                    <a:pt x="87" y="461"/>
                    <a:pt x="75" y="459"/>
                    <a:pt x="65" y="455"/>
                  </a:cubicBezTo>
                  <a:cubicBezTo>
                    <a:pt x="57" y="452"/>
                    <a:pt x="49" y="448"/>
                    <a:pt x="44" y="441"/>
                  </a:cubicBezTo>
                  <a:cubicBezTo>
                    <a:pt x="38" y="433"/>
                    <a:pt x="37" y="424"/>
                    <a:pt x="42" y="416"/>
                  </a:cubicBezTo>
                  <a:cubicBezTo>
                    <a:pt x="45" y="412"/>
                    <a:pt x="48" y="408"/>
                    <a:pt x="52" y="405"/>
                  </a:cubicBezTo>
                  <a:cubicBezTo>
                    <a:pt x="59" y="398"/>
                    <a:pt x="68" y="394"/>
                    <a:pt x="77" y="391"/>
                  </a:cubicBezTo>
                  <a:cubicBezTo>
                    <a:pt x="80" y="389"/>
                    <a:pt x="84" y="388"/>
                    <a:pt x="87" y="387"/>
                  </a:cubicBezTo>
                  <a:cubicBezTo>
                    <a:pt x="69" y="369"/>
                    <a:pt x="57" y="349"/>
                    <a:pt x="54" y="323"/>
                  </a:cubicBezTo>
                  <a:cubicBezTo>
                    <a:pt x="53" y="324"/>
                    <a:pt x="52" y="324"/>
                    <a:pt x="52" y="325"/>
                  </a:cubicBezTo>
                  <a:cubicBezTo>
                    <a:pt x="46" y="332"/>
                    <a:pt x="39" y="339"/>
                    <a:pt x="31" y="344"/>
                  </a:cubicBezTo>
                  <a:cubicBezTo>
                    <a:pt x="27" y="347"/>
                    <a:pt x="22" y="350"/>
                    <a:pt x="17" y="351"/>
                  </a:cubicBezTo>
                  <a:cubicBezTo>
                    <a:pt x="13" y="352"/>
                    <a:pt x="10" y="351"/>
                    <a:pt x="7" y="348"/>
                  </a:cubicBezTo>
                  <a:cubicBezTo>
                    <a:pt x="4" y="345"/>
                    <a:pt x="3" y="341"/>
                    <a:pt x="2" y="337"/>
                  </a:cubicBezTo>
                  <a:cubicBezTo>
                    <a:pt x="1" y="333"/>
                    <a:pt x="1" y="329"/>
                    <a:pt x="0" y="325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0" y="314"/>
                    <a:pt x="0" y="313"/>
                    <a:pt x="0" y="312"/>
                  </a:cubicBezTo>
                  <a:cubicBezTo>
                    <a:pt x="1" y="298"/>
                    <a:pt x="5" y="284"/>
                    <a:pt x="11" y="270"/>
                  </a:cubicBezTo>
                  <a:cubicBezTo>
                    <a:pt x="19" y="252"/>
                    <a:pt x="29" y="237"/>
                    <a:pt x="42" y="223"/>
                  </a:cubicBezTo>
                  <a:cubicBezTo>
                    <a:pt x="43" y="222"/>
                    <a:pt x="44" y="221"/>
                    <a:pt x="43" y="220"/>
                  </a:cubicBezTo>
                  <a:cubicBezTo>
                    <a:pt x="39" y="212"/>
                    <a:pt x="38" y="203"/>
                    <a:pt x="39" y="194"/>
                  </a:cubicBezTo>
                  <a:cubicBezTo>
                    <a:pt x="41" y="185"/>
                    <a:pt x="44" y="177"/>
                    <a:pt x="51" y="172"/>
                  </a:cubicBezTo>
                  <a:cubicBezTo>
                    <a:pt x="51" y="171"/>
                    <a:pt x="52" y="170"/>
                    <a:pt x="52" y="169"/>
                  </a:cubicBezTo>
                  <a:cubicBezTo>
                    <a:pt x="49" y="151"/>
                    <a:pt x="50" y="132"/>
                    <a:pt x="54" y="114"/>
                  </a:cubicBezTo>
                  <a:cubicBezTo>
                    <a:pt x="69" y="54"/>
                    <a:pt x="122" y="10"/>
                    <a:pt x="185" y="2"/>
                  </a:cubicBezTo>
                  <a:cubicBezTo>
                    <a:pt x="189" y="1"/>
                    <a:pt x="194" y="1"/>
                    <a:pt x="198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4" y="0"/>
                    <a:pt x="215" y="1"/>
                    <a:pt x="215" y="1"/>
                  </a:cubicBezTo>
                  <a:cubicBezTo>
                    <a:pt x="224" y="2"/>
                    <a:pt x="234" y="3"/>
                    <a:pt x="242" y="5"/>
                  </a:cubicBezTo>
                  <a:cubicBezTo>
                    <a:pt x="286" y="15"/>
                    <a:pt x="319" y="39"/>
                    <a:pt x="342" y="77"/>
                  </a:cubicBezTo>
                  <a:cubicBezTo>
                    <a:pt x="356" y="101"/>
                    <a:pt x="362" y="127"/>
                    <a:pt x="361" y="154"/>
                  </a:cubicBezTo>
                  <a:cubicBezTo>
                    <a:pt x="361" y="159"/>
                    <a:pt x="360" y="164"/>
                    <a:pt x="360" y="168"/>
                  </a:cubicBezTo>
                  <a:cubicBezTo>
                    <a:pt x="368" y="170"/>
                    <a:pt x="372" y="174"/>
                    <a:pt x="376" y="181"/>
                  </a:cubicBezTo>
                  <a:cubicBezTo>
                    <a:pt x="383" y="195"/>
                    <a:pt x="382" y="218"/>
                    <a:pt x="369" y="230"/>
                  </a:cubicBezTo>
                  <a:cubicBezTo>
                    <a:pt x="369" y="230"/>
                    <a:pt x="370" y="231"/>
                    <a:pt x="370" y="231"/>
                  </a:cubicBezTo>
                  <a:cubicBezTo>
                    <a:pt x="374" y="238"/>
                    <a:pt x="379" y="244"/>
                    <a:pt x="383" y="251"/>
                  </a:cubicBezTo>
                  <a:cubicBezTo>
                    <a:pt x="393" y="268"/>
                    <a:pt x="399" y="286"/>
                    <a:pt x="402" y="306"/>
                  </a:cubicBezTo>
                  <a:cubicBezTo>
                    <a:pt x="402" y="310"/>
                    <a:pt x="403" y="313"/>
                    <a:pt x="403" y="317"/>
                  </a:cubicBezTo>
                  <a:close/>
                  <a:moveTo>
                    <a:pt x="403" y="317"/>
                  </a:moveTo>
                  <a:cubicBezTo>
                    <a:pt x="403" y="317"/>
                    <a:pt x="403" y="317"/>
                    <a:pt x="403" y="3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721513" y="2863688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85040" y="2991211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售后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QQ】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1964271550</a:t>
              </a:r>
            </a:p>
          </p:txBody>
        </p:sp>
      </p:grpSp>
      <p:sp>
        <p:nvSpPr>
          <p:cNvPr id="33" name="文本框 32"/>
          <p:cNvSpPr txBox="1"/>
          <p:nvPr userDrawn="1"/>
        </p:nvSpPr>
        <p:spPr>
          <a:xfrm>
            <a:off x="884581" y="1014705"/>
            <a:ext cx="4696655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用心制作的原创模板，请您尊重设计师成果，请不要二次销售或免费共享。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如发现一律举报，情节严重者我们将保留法律追究的权利。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 userDrawn="1"/>
        </p:nvSpPr>
        <p:spPr>
          <a:xfrm>
            <a:off x="884581" y="2326957"/>
            <a:ext cx="46966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original template made by heart, please respect the designer, please don't sell it two times or share it free of charge. If a report is found, we will retain the right to pursue the law if the circumstances are serious.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ED6B6-9380-4D9A-A37B-EBA6C5E5E72E}" type="datetimeFigureOut">
              <a:rPr lang="zh-CN" altLang="en-US" smtClean="0"/>
              <a:t>2020/5/30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4F689-FC31-4877-9EC9-7BE6B11EE4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.mp3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.mp3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3209925" y="2282190"/>
            <a:ext cx="7426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zh-CN" sz="4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高级开发试听课</a:t>
            </a: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7920355" y="3112135"/>
            <a:ext cx="2268220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用代码码出精彩的人生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25" y="1746885"/>
            <a:ext cx="1865630" cy="1865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ldLvl="0" animBg="1"/>
      <p:bldP spid="15" grpId="0" animBg="1"/>
      <p:bldP spid="16" grpId="0" animBg="1"/>
      <p:bldP spid="17" grpId="0" animBg="1"/>
      <p:bldP spid="62" grpId="1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493" dirty="0"/>
              <a:t>虚拟机是怎么运行的呢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3023905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zh-CN" altLang="en-US" sz="1905" dirty="0"/>
              <a:t>在</a:t>
            </a:r>
            <a:r>
              <a:rPr lang="en-US" altLang="zh-CN" sz="1905" dirty="0"/>
              <a:t>C</a:t>
            </a:r>
            <a:r>
              <a:rPr lang="zh-CN" altLang="en-US" sz="1905" dirty="0"/>
              <a:t>语言中使用内存直接通过指针方式访问内存的某个数据</a:t>
            </a:r>
            <a:r>
              <a:rPr lang="en-US" altLang="zh-CN" sz="1905" dirty="0"/>
              <a:t>,</a:t>
            </a:r>
            <a:r>
              <a:rPr lang="zh-CN" altLang="en-US" sz="1905" dirty="0"/>
              <a:t>指针的作用就是指向了这段数据所在的</a:t>
            </a:r>
            <a:r>
              <a:rPr lang="en-US" altLang="zh-CN" sz="1905" dirty="0"/>
              <a:t>buffer</a:t>
            </a:r>
            <a:r>
              <a:rPr lang="zh-CN" altLang="en-US" sz="1905" dirty="0">
                <a:solidFill>
                  <a:srgbClr val="1577BA"/>
                </a:solidFill>
              </a:rPr>
              <a:t>起始地方</a:t>
            </a:r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r>
              <a:rPr lang="zh-CN" altLang="en-US" sz="1905" dirty="0"/>
              <a:t>而对于</a:t>
            </a:r>
            <a:r>
              <a:rPr lang="en-US" altLang="zh-CN" sz="1905" dirty="0"/>
              <a:t>java</a:t>
            </a:r>
            <a:r>
              <a:rPr lang="zh-CN" altLang="en-US" sz="1905" dirty="0"/>
              <a:t>对象来说</a:t>
            </a:r>
            <a:r>
              <a:rPr lang="en-US" altLang="zh-CN" sz="1905" dirty="0"/>
              <a:t>, </a:t>
            </a:r>
            <a:r>
              <a:rPr lang="zh-CN" altLang="en-US" sz="1905" dirty="0"/>
              <a:t>虽然经过了</a:t>
            </a:r>
            <a:r>
              <a:rPr lang="en-US" altLang="zh-CN" sz="1905" dirty="0" err="1"/>
              <a:t>jvm</a:t>
            </a:r>
            <a:r>
              <a:rPr lang="zh-CN" altLang="en-US" sz="1905" dirty="0"/>
              <a:t>的一层屏蔽</a:t>
            </a:r>
            <a:r>
              <a:rPr lang="en-US" altLang="zh-CN" sz="1905" dirty="0"/>
              <a:t>, </a:t>
            </a:r>
            <a:r>
              <a:rPr lang="zh-CN" altLang="en-US" sz="1905" dirty="0"/>
              <a:t>把指针这个概念给隐去了</a:t>
            </a:r>
            <a:r>
              <a:rPr lang="en-US" altLang="zh-CN" sz="1905" dirty="0"/>
              <a:t>, </a:t>
            </a:r>
          </a:p>
          <a:p>
            <a:pPr algn="just"/>
            <a:endParaRPr lang="en-US" altLang="zh-CN" sz="1905" dirty="0"/>
          </a:p>
          <a:p>
            <a:pPr algn="just"/>
            <a:r>
              <a:rPr lang="zh-CN" altLang="en-US" sz="1905" dirty="0"/>
              <a:t>但对象</a:t>
            </a:r>
            <a:r>
              <a:rPr lang="zh-CN" altLang="en-US" sz="1905" dirty="0">
                <a:solidFill>
                  <a:srgbClr val="1577BA"/>
                </a:solidFill>
              </a:rPr>
              <a:t>终归是要存在内存</a:t>
            </a:r>
            <a:r>
              <a:rPr lang="zh-CN" altLang="en-US" sz="1905" dirty="0"/>
              <a:t>当中的</a:t>
            </a:r>
            <a:r>
              <a:rPr lang="en-US" altLang="zh-CN" sz="1905" dirty="0"/>
              <a:t>. </a:t>
            </a:r>
            <a:r>
              <a:rPr lang="zh-CN" altLang="en-US" sz="1905" dirty="0"/>
              <a:t>我们知道</a:t>
            </a:r>
            <a:r>
              <a:rPr lang="en-US" altLang="zh-CN" sz="1905" dirty="0"/>
              <a:t>java</a:t>
            </a:r>
            <a:r>
              <a:rPr lang="zh-CN" altLang="en-US" sz="1905" dirty="0"/>
              <a:t>有</a:t>
            </a:r>
            <a:r>
              <a:rPr lang="zh-CN" altLang="en-US" sz="1905" dirty="0">
                <a:solidFill>
                  <a:srgbClr val="1577BA"/>
                </a:solidFill>
              </a:rPr>
              <a:t>各种各样的</a:t>
            </a:r>
            <a:r>
              <a:rPr lang="en-US" altLang="zh-CN" sz="1905" dirty="0">
                <a:solidFill>
                  <a:srgbClr val="1577BA"/>
                </a:solidFill>
              </a:rPr>
              <a:t>class</a:t>
            </a:r>
            <a:r>
              <a:rPr lang="en-US" altLang="zh-CN" sz="1905" dirty="0"/>
              <a:t>, </a:t>
            </a:r>
            <a:r>
              <a:rPr lang="zh-CN" altLang="en-US" sz="1905" dirty="0"/>
              <a:t>在内存中分配对象时</a:t>
            </a:r>
            <a:r>
              <a:rPr lang="en-US" altLang="zh-CN" sz="1905" dirty="0"/>
              <a:t>, class</a:t>
            </a:r>
            <a:r>
              <a:rPr lang="zh-CN" altLang="en-US" sz="1905" dirty="0"/>
              <a:t>就是对应要分配的</a:t>
            </a:r>
            <a:r>
              <a:rPr lang="zh-CN" altLang="en-US" sz="1905" dirty="0">
                <a:solidFill>
                  <a:srgbClr val="1577BA"/>
                </a:solidFill>
              </a:rPr>
              <a:t>对象模板</a:t>
            </a:r>
            <a:r>
              <a:rPr lang="en-US" altLang="zh-CN" sz="1905" dirty="0"/>
              <a:t>, </a:t>
            </a:r>
            <a:r>
              <a:rPr lang="zh-CN" altLang="en-US" sz="1905" dirty="0"/>
              <a:t>对象占多大空间</a:t>
            </a:r>
            <a:r>
              <a:rPr lang="en-US" altLang="zh-CN" sz="1905" dirty="0"/>
              <a:t>, </a:t>
            </a:r>
            <a:r>
              <a:rPr lang="zh-CN" altLang="en-US" sz="1905" dirty="0"/>
              <a:t>每个字段在此空间内的偏移值</a:t>
            </a:r>
            <a:r>
              <a:rPr lang="en-US" altLang="zh-CN" sz="1905" dirty="0"/>
              <a:t>, </a:t>
            </a:r>
            <a:r>
              <a:rPr lang="zh-CN" altLang="en-US" sz="1905" dirty="0"/>
              <a:t>等等信息</a:t>
            </a:r>
            <a:r>
              <a:rPr lang="en-US" altLang="zh-CN" sz="1905" dirty="0"/>
              <a:t>, </a:t>
            </a:r>
            <a:r>
              <a:rPr lang="zh-CN" altLang="en-US" sz="1905" dirty="0"/>
              <a:t>都由</a:t>
            </a:r>
            <a:r>
              <a:rPr lang="en-US" altLang="zh-CN" sz="1905" dirty="0"/>
              <a:t>class</a:t>
            </a:r>
            <a:r>
              <a:rPr lang="zh-CN" altLang="en-US" sz="1905" dirty="0"/>
              <a:t>的定义提供</a:t>
            </a:r>
            <a:r>
              <a:rPr lang="en-US" altLang="zh-CN" sz="1905" dirty="0"/>
              <a:t>. </a:t>
            </a:r>
            <a:r>
              <a:rPr lang="zh-CN" altLang="en-US" sz="1905" dirty="0"/>
              <a:t>对于</a:t>
            </a:r>
            <a:r>
              <a:rPr lang="en-US" altLang="zh-CN" sz="1905" dirty="0">
                <a:solidFill>
                  <a:srgbClr val="1577BA"/>
                </a:solidFill>
              </a:rPr>
              <a:t>GC</a:t>
            </a:r>
            <a:r>
              <a:rPr lang="zh-CN" altLang="en-US" sz="1905" dirty="0">
                <a:solidFill>
                  <a:srgbClr val="1577BA"/>
                </a:solidFill>
              </a:rPr>
              <a:t>来说</a:t>
            </a:r>
            <a:r>
              <a:rPr lang="en-US" altLang="zh-CN" sz="1905" dirty="0"/>
              <a:t>, </a:t>
            </a:r>
            <a:r>
              <a:rPr lang="zh-CN" altLang="en-US" sz="1905" dirty="0"/>
              <a:t>必须知道对象占多大空间</a:t>
            </a:r>
            <a:r>
              <a:rPr lang="en-US" altLang="zh-CN" sz="1905" dirty="0"/>
              <a:t>, </a:t>
            </a:r>
            <a:r>
              <a:rPr lang="zh-CN" altLang="en-US" sz="1905" dirty="0"/>
              <a:t>才好在回收时把相应的内存释放</a:t>
            </a:r>
            <a:r>
              <a:rPr lang="en-US" altLang="zh-CN" sz="1905" dirty="0"/>
              <a:t>, </a:t>
            </a:r>
            <a:r>
              <a:rPr lang="zh-CN" altLang="en-US" sz="1905" dirty="0"/>
              <a:t>不然就没办法准确的管理</a:t>
            </a:r>
            <a:r>
              <a:rPr lang="zh-CN" altLang="en-US" sz="1905" dirty="0" smtClean="0"/>
              <a:t>了</a:t>
            </a:r>
            <a:r>
              <a:rPr lang="en-US" altLang="zh-CN" sz="1905" dirty="0" smtClean="0"/>
              <a:t> </a:t>
            </a:r>
            <a:endParaRPr lang="en-US" altLang="zh-CN" sz="1905" dirty="0"/>
          </a:p>
        </p:txBody>
      </p:sp>
    </p:spTree>
    <p:extLst>
      <p:ext uri="{BB962C8B-B14F-4D97-AF65-F5344CB8AC3E}">
        <p14:creationId xmlns:p14="http://schemas.microsoft.com/office/powerpoint/2010/main" val="9251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493" dirty="0"/>
              <a:t>虚拟机给</a:t>
            </a:r>
            <a:r>
              <a:rPr lang="en-US" altLang="zh-CN" sz="3493" dirty="0"/>
              <a:t>App</a:t>
            </a:r>
            <a:r>
              <a:rPr lang="zh-CN" altLang="en-US" sz="3493" dirty="0"/>
              <a:t>的内存我们该怎么理解呢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163208" y="1566029"/>
            <a:ext cx="10071299" cy="4196533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	Android</a:t>
            </a:r>
            <a:r>
              <a:rPr lang="zh-CN" altLang="en-US" sz="1905" dirty="0"/>
              <a:t>虚拟机在</a:t>
            </a:r>
            <a:r>
              <a:rPr lang="en-US" altLang="zh-CN" sz="1905" dirty="0" err="1"/>
              <a:t>linux</a:t>
            </a:r>
            <a:r>
              <a:rPr lang="zh-CN" altLang="en-US" sz="1905" dirty="0"/>
              <a:t>中的</a:t>
            </a:r>
            <a:r>
              <a:rPr lang="zh-CN" altLang="en-US" sz="1905" dirty="0">
                <a:solidFill>
                  <a:srgbClr val="1577BA"/>
                </a:solidFill>
              </a:rPr>
              <a:t>申请内存 </a:t>
            </a:r>
            <a:r>
              <a:rPr lang="zh-CN" altLang="en-US" sz="1905" dirty="0"/>
              <a:t>可以理解为一次性</a:t>
            </a:r>
            <a:r>
              <a:rPr lang="en-US" altLang="zh-CN" sz="1905" dirty="0" err="1">
                <a:solidFill>
                  <a:srgbClr val="1577BA"/>
                </a:solidFill>
              </a:rPr>
              <a:t>malloc</a:t>
            </a:r>
            <a:r>
              <a:rPr lang="zh-CN" altLang="en-US" sz="1905" dirty="0"/>
              <a:t>了一大块的内存</a:t>
            </a:r>
            <a:r>
              <a:rPr lang="en-US" altLang="zh-CN" sz="1905" dirty="0"/>
              <a:t>, </a:t>
            </a:r>
          </a:p>
          <a:p>
            <a:pPr algn="just"/>
            <a:r>
              <a:rPr lang="zh-CN" altLang="en-US" sz="1905" dirty="0"/>
              <a:t>一个</a:t>
            </a:r>
            <a:r>
              <a:rPr lang="en-US" altLang="zh-CN" sz="1905" dirty="0"/>
              <a:t>App</a:t>
            </a:r>
            <a:r>
              <a:rPr lang="zh-CN" altLang="en-US" sz="1905" dirty="0"/>
              <a:t>代表</a:t>
            </a:r>
            <a:r>
              <a:rPr lang="en-US" altLang="zh-CN" sz="1905" dirty="0" err="1"/>
              <a:t>malloc</a:t>
            </a:r>
            <a:r>
              <a:rPr lang="zh-CN" altLang="en-US" sz="1905" dirty="0"/>
              <a:t>一次内存 比如</a:t>
            </a:r>
            <a:r>
              <a:rPr lang="en-US" altLang="zh-CN" sz="1905" dirty="0"/>
              <a:t>50M,</a:t>
            </a:r>
            <a:r>
              <a:rPr lang="zh-CN" altLang="en-US" sz="1905" dirty="0"/>
              <a:t>如果运行了</a:t>
            </a:r>
            <a:r>
              <a:rPr lang="en-US" altLang="zh-CN" sz="1905" dirty="0"/>
              <a:t>10</a:t>
            </a:r>
            <a:r>
              <a:rPr lang="zh-CN" altLang="en-US" sz="1905" dirty="0"/>
              <a:t>个</a:t>
            </a:r>
            <a:r>
              <a:rPr lang="en-US" altLang="zh-CN" sz="1905" dirty="0"/>
              <a:t>App</a:t>
            </a:r>
            <a:r>
              <a:rPr lang="zh-CN" altLang="en-US" sz="1905" dirty="0"/>
              <a:t>，那就是</a:t>
            </a:r>
            <a:r>
              <a:rPr lang="en-US" altLang="zh-CN" sz="1905" dirty="0"/>
              <a:t>500M</a:t>
            </a:r>
            <a:r>
              <a:rPr lang="zh-CN" altLang="en-US" sz="1905" dirty="0"/>
              <a:t>。虚拟机占</a:t>
            </a:r>
            <a:r>
              <a:rPr lang="en-US" altLang="zh-CN" sz="1905" dirty="0"/>
              <a:t>Linux</a:t>
            </a:r>
            <a:r>
              <a:rPr lang="zh-CN" altLang="en-US" sz="1905" dirty="0"/>
              <a:t>的内存有</a:t>
            </a:r>
            <a:r>
              <a:rPr lang="en-US" altLang="zh-CN" sz="1905" dirty="0">
                <a:solidFill>
                  <a:srgbClr val="1577BA"/>
                </a:solidFill>
              </a:rPr>
              <a:t>500M</a:t>
            </a:r>
          </a:p>
          <a:p>
            <a:pPr algn="just"/>
            <a:endParaRPr lang="en-US" altLang="zh-CN" sz="1905" dirty="0"/>
          </a:p>
          <a:p>
            <a:pPr algn="just"/>
            <a:r>
              <a:rPr lang="en-US" altLang="zh-CN" sz="1905" dirty="0"/>
              <a:t> 	</a:t>
            </a:r>
            <a:r>
              <a:rPr lang="zh-CN" altLang="en-US" sz="1905" dirty="0"/>
              <a:t>然后由虚拟机自己管理内部对象的分配</a:t>
            </a:r>
            <a:r>
              <a:rPr lang="en-US" altLang="zh-CN" sz="1905" dirty="0"/>
              <a:t>. </a:t>
            </a:r>
            <a:r>
              <a:rPr lang="zh-CN" altLang="en-US" sz="1905" dirty="0"/>
              <a:t>由于回收需要知道对象占多大空间</a:t>
            </a:r>
            <a:r>
              <a:rPr lang="en-US" altLang="zh-CN" sz="1905" dirty="0"/>
              <a:t>, </a:t>
            </a:r>
          </a:p>
          <a:p>
            <a:pPr algn="just"/>
            <a:endParaRPr lang="en-US" altLang="zh-CN" sz="1905" dirty="0"/>
          </a:p>
          <a:p>
            <a:pPr algn="just"/>
            <a:r>
              <a:rPr lang="en-US" altLang="zh-CN" sz="1905" dirty="0"/>
              <a:t>	</a:t>
            </a:r>
            <a:r>
              <a:rPr lang="zh-CN" altLang="en-US" sz="1905" dirty="0"/>
              <a:t>所以在</a:t>
            </a:r>
            <a:r>
              <a:rPr lang="zh-CN" altLang="en-US" sz="1905" dirty="0">
                <a:solidFill>
                  <a:srgbClr val="1577BA"/>
                </a:solidFill>
              </a:rPr>
              <a:t>分配对象</a:t>
            </a:r>
            <a:r>
              <a:rPr lang="zh-CN" altLang="en-US" sz="1905" dirty="0"/>
              <a:t>时</a:t>
            </a:r>
            <a:r>
              <a:rPr lang="en-US" altLang="zh-CN" sz="1905" dirty="0"/>
              <a:t>, </a:t>
            </a:r>
            <a:r>
              <a:rPr lang="zh-CN" altLang="en-US" sz="1905" dirty="0"/>
              <a:t>除了对象本身我们看得见的字段外</a:t>
            </a:r>
            <a:r>
              <a:rPr lang="en-US" altLang="zh-CN" sz="1905" dirty="0"/>
              <a:t>, </a:t>
            </a:r>
            <a:r>
              <a:rPr lang="zh-CN" altLang="en-US" sz="1905" dirty="0"/>
              <a:t>还需要对象的描述信息</a:t>
            </a:r>
            <a:r>
              <a:rPr lang="en-US" altLang="zh-CN" sz="1905" dirty="0"/>
              <a:t>, </a:t>
            </a:r>
            <a:r>
              <a:rPr lang="zh-CN" altLang="en-US" sz="1905" dirty="0"/>
              <a:t>这就是对象</a:t>
            </a:r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r>
              <a:rPr lang="zh-CN" altLang="en-US" sz="1905" dirty="0"/>
              <a:t>的中隐含的</a:t>
            </a:r>
            <a:r>
              <a:rPr lang="en-US" altLang="zh-CN" sz="1905" dirty="0" err="1">
                <a:solidFill>
                  <a:srgbClr val="FF0000"/>
                </a:solidFill>
              </a:rPr>
              <a:t>klass</a:t>
            </a:r>
            <a:r>
              <a:rPr lang="en-US" altLang="zh-CN" sz="1905" dirty="0"/>
              <a:t>  </a:t>
            </a:r>
            <a:r>
              <a:rPr lang="zh-CN" altLang="en-US" sz="1905" dirty="0"/>
              <a:t>直觉来看 如果靠猜并不能解决心中的疑惑</a:t>
            </a:r>
            <a:r>
              <a:rPr lang="en-US" altLang="zh-CN" sz="1905" dirty="0"/>
              <a:t>, </a:t>
            </a:r>
            <a:r>
              <a:rPr lang="zh-CN" altLang="en-US" sz="1905" dirty="0"/>
              <a:t>只要在正在</a:t>
            </a:r>
            <a:r>
              <a:rPr lang="en-US" altLang="zh-CN" sz="1905" dirty="0" err="1"/>
              <a:t>jdk</a:t>
            </a:r>
            <a:r>
              <a:rPr lang="zh-CN" altLang="en-US" sz="1905" dirty="0"/>
              <a:t>源码中找到分配给</a:t>
            </a:r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r>
              <a:rPr lang="zh-CN" altLang="en-US" sz="1905" dirty="0"/>
              <a:t>对象的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 </a:t>
            </a:r>
            <a:r>
              <a:rPr lang="zh-CN" altLang="en-US" sz="1905" dirty="0"/>
              <a:t>就能</a:t>
            </a:r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r>
              <a:rPr lang="zh-CN" altLang="en-US" sz="1905" dirty="0"/>
              <a:t>证明</a:t>
            </a:r>
            <a:r>
              <a:rPr lang="en-US" altLang="zh-CN" sz="1905" dirty="0" err="1"/>
              <a:t>klass</a:t>
            </a:r>
            <a:r>
              <a:rPr lang="zh-CN" altLang="en-US" sz="1905" dirty="0"/>
              <a:t>是 </a:t>
            </a:r>
            <a:r>
              <a:rPr lang="en-US" altLang="zh-CN" sz="1905" dirty="0"/>
              <a:t>Android</a:t>
            </a:r>
            <a:r>
              <a:rPr lang="zh-CN" altLang="en-US" sz="1905" dirty="0"/>
              <a:t>所有对象的源头</a:t>
            </a:r>
            <a:endParaRPr lang="en-US" altLang="zh-CN" sz="1905" dirty="0"/>
          </a:p>
        </p:txBody>
      </p:sp>
    </p:spTree>
    <p:extLst>
      <p:ext uri="{BB962C8B-B14F-4D97-AF65-F5344CB8AC3E}">
        <p14:creationId xmlns:p14="http://schemas.microsoft.com/office/powerpoint/2010/main" val="34318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b="1" dirty="0"/>
              <a:t>Java</a:t>
            </a:r>
            <a:r>
              <a:rPr lang="zh-CN" altLang="en-US" sz="3493" b="1" dirty="0"/>
              <a:t>对象模型</a:t>
            </a:r>
            <a:r>
              <a:rPr lang="en-US" altLang="zh-CN" sz="3493" b="1" dirty="0"/>
              <a:t>: OOP-</a:t>
            </a:r>
            <a:r>
              <a:rPr lang="en-US" altLang="zh-CN" sz="3493" b="1" dirty="0" err="1"/>
              <a:t>Klass</a:t>
            </a:r>
            <a:r>
              <a:rPr lang="zh-CN" altLang="en-US" sz="3493" b="1" dirty="0"/>
              <a:t>模型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3610219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zh-CN" altLang="en-US" sz="1905" dirty="0"/>
              <a:t>先简单地介绍一下</a:t>
            </a:r>
            <a:r>
              <a:rPr lang="en-US" altLang="zh-CN" sz="1905" dirty="0"/>
              <a:t>Android</a:t>
            </a:r>
            <a:r>
              <a:rPr lang="zh-CN" altLang="en-US" sz="1905" dirty="0"/>
              <a:t>中实现的</a:t>
            </a:r>
            <a:r>
              <a:rPr lang="en-US" altLang="zh-CN" sz="1905" dirty="0"/>
              <a:t>Java</a:t>
            </a:r>
            <a:r>
              <a:rPr lang="zh-CN" altLang="en-US" sz="1905" dirty="0"/>
              <a:t>的对象模型机制。</a:t>
            </a:r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r>
              <a:rPr lang="zh-CN" altLang="en-US" sz="1905" dirty="0"/>
              <a:t>在</a:t>
            </a:r>
            <a:r>
              <a:rPr lang="en-US" altLang="zh-CN" sz="1905" dirty="0"/>
              <a:t>JVM</a:t>
            </a:r>
            <a:r>
              <a:rPr lang="zh-CN" altLang="en-US" sz="1905" dirty="0"/>
              <a:t>中，并没有直接将</a:t>
            </a:r>
            <a:r>
              <a:rPr lang="en-US" altLang="zh-CN" sz="1905" dirty="0"/>
              <a:t>Java</a:t>
            </a:r>
            <a:r>
              <a:rPr lang="zh-CN" altLang="en-US" sz="1905" dirty="0"/>
              <a:t>对象映射成</a:t>
            </a:r>
            <a:r>
              <a:rPr lang="en-US" altLang="zh-CN" sz="1905" dirty="0"/>
              <a:t>C++</a:t>
            </a:r>
            <a:r>
              <a:rPr lang="zh-CN" altLang="en-US" sz="1905" dirty="0"/>
              <a:t>对象，而是采用了</a:t>
            </a:r>
            <a:r>
              <a:rPr lang="en-US" altLang="zh-CN" sz="1905" dirty="0" err="1">
                <a:solidFill>
                  <a:srgbClr val="FF0000"/>
                </a:solidFill>
              </a:rPr>
              <a:t>oop-klass</a:t>
            </a:r>
            <a:r>
              <a:rPr lang="zh-CN" altLang="en-US" sz="1905" dirty="0">
                <a:solidFill>
                  <a:srgbClr val="FF0000"/>
                </a:solidFill>
              </a:rPr>
              <a:t>模型</a:t>
            </a:r>
            <a:r>
              <a:rPr lang="zh-CN" altLang="en-US" sz="1905" dirty="0"/>
              <a:t>，主要是不希望每个对象中都包含有一份</a:t>
            </a:r>
            <a:r>
              <a:rPr lang="en-US" altLang="zh-CN" sz="1905" dirty="0"/>
              <a:t>Class</a:t>
            </a:r>
            <a:r>
              <a:rPr lang="zh-CN" altLang="en-US" sz="1905" dirty="0"/>
              <a:t>类型</a:t>
            </a:r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endParaRPr lang="en-US" altLang="zh-CN" sz="1905" dirty="0"/>
          </a:p>
          <a:p>
            <a:r>
              <a:rPr lang="en-US" altLang="zh-CN" sz="1905" b="1" dirty="0"/>
              <a:t>OOP(Ordinary Object Point)</a:t>
            </a:r>
            <a:r>
              <a:rPr lang="zh-CN" altLang="en-US" sz="1905" b="1" dirty="0"/>
              <a:t> 表示对象的实例信息</a:t>
            </a:r>
            <a:endParaRPr lang="en-US" altLang="zh-CN" sz="1905" b="1" dirty="0"/>
          </a:p>
          <a:p>
            <a:endParaRPr lang="en-US" altLang="zh-CN" sz="1905" b="1" dirty="0"/>
          </a:p>
          <a:p>
            <a:endParaRPr lang="zh-CN" altLang="en-US" sz="1905" dirty="0"/>
          </a:p>
          <a:p>
            <a:r>
              <a:rPr lang="en-US" altLang="zh-CN" sz="1905" b="1" dirty="0" err="1"/>
              <a:t>Klass</a:t>
            </a:r>
            <a:r>
              <a:rPr lang="zh-CN" altLang="en-US" sz="1905" b="1" dirty="0"/>
              <a:t>，是</a:t>
            </a:r>
            <a:r>
              <a:rPr lang="en-US" altLang="zh-CN" sz="1905" b="1" dirty="0"/>
              <a:t>Java</a:t>
            </a:r>
            <a:r>
              <a:rPr lang="zh-CN" altLang="en-US" sz="1905" b="1" dirty="0"/>
              <a:t>类的在</a:t>
            </a:r>
            <a:r>
              <a:rPr lang="en-US" altLang="zh-CN" sz="1905" b="1" dirty="0"/>
              <a:t>C++</a:t>
            </a:r>
            <a:r>
              <a:rPr lang="zh-CN" altLang="en-US" sz="1905" b="1" dirty="0"/>
              <a:t>中的表示，用来描述</a:t>
            </a:r>
            <a:r>
              <a:rPr lang="en-US" altLang="zh-CN" sz="1905" b="1" dirty="0"/>
              <a:t>Java</a:t>
            </a:r>
            <a:r>
              <a:rPr lang="zh-CN" altLang="en-US" sz="1905" b="1" dirty="0"/>
              <a:t>类的信息</a:t>
            </a:r>
            <a:endParaRPr lang="zh-CN" altLang="en-US" sz="1905" dirty="0"/>
          </a:p>
          <a:p>
            <a:pPr algn="just"/>
            <a:endParaRPr lang="en-US" altLang="zh-CN" sz="1905" dirty="0"/>
          </a:p>
        </p:txBody>
      </p:sp>
    </p:spTree>
    <p:extLst>
      <p:ext uri="{BB962C8B-B14F-4D97-AF65-F5344CB8AC3E}">
        <p14:creationId xmlns:p14="http://schemas.microsoft.com/office/powerpoint/2010/main" val="206826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b="1" dirty="0"/>
              <a:t>Java</a:t>
            </a:r>
            <a:r>
              <a:rPr lang="zh-CN" altLang="en-US" sz="3493" b="1" dirty="0"/>
              <a:t>对象模型</a:t>
            </a:r>
            <a:r>
              <a:rPr lang="en-US" altLang="zh-CN" sz="3493" b="1" dirty="0"/>
              <a:t>: OOP-</a:t>
            </a:r>
            <a:r>
              <a:rPr lang="en-US" altLang="zh-CN" sz="3493" b="1" dirty="0" err="1"/>
              <a:t>Klass</a:t>
            </a:r>
            <a:r>
              <a:rPr lang="zh-CN" altLang="en-US" sz="3493" b="1" dirty="0"/>
              <a:t>模型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385490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zh-CN" altLang="en-US" sz="1905" dirty="0"/>
              <a:t>简单地说，一个</a:t>
            </a:r>
            <a:r>
              <a:rPr lang="en-US" altLang="zh-CN" sz="1905" dirty="0"/>
              <a:t>Java</a:t>
            </a:r>
            <a:r>
              <a:rPr lang="zh-CN" altLang="en-US" sz="1905" dirty="0"/>
              <a:t>类在</a:t>
            </a:r>
            <a:r>
              <a:rPr lang="en-US" altLang="zh-CN" sz="1905" dirty="0"/>
              <a:t>JVM</a:t>
            </a:r>
            <a:r>
              <a:rPr lang="zh-CN" altLang="en-US" sz="1905" dirty="0"/>
              <a:t>中被拆分为了</a:t>
            </a:r>
            <a:r>
              <a:rPr lang="zh-CN" altLang="en-US" sz="1905" dirty="0">
                <a:solidFill>
                  <a:srgbClr val="1577BA"/>
                </a:solidFill>
              </a:rPr>
              <a:t>两个部分</a:t>
            </a:r>
            <a:r>
              <a:rPr lang="zh-CN" altLang="en-US" sz="1905" dirty="0"/>
              <a:t>：数据和描述信息，分别对应</a:t>
            </a:r>
            <a:r>
              <a:rPr lang="en-US" altLang="zh-CN" sz="1905" dirty="0">
                <a:solidFill>
                  <a:srgbClr val="1577BA"/>
                </a:solidFill>
              </a:rPr>
              <a:t>OOP</a:t>
            </a:r>
            <a:r>
              <a:rPr lang="zh-CN" altLang="en-US" sz="1905" dirty="0"/>
              <a:t>和</a:t>
            </a:r>
            <a:r>
              <a:rPr lang="en-US" altLang="zh-CN" sz="1905" dirty="0" err="1">
                <a:solidFill>
                  <a:srgbClr val="1577BA"/>
                </a:solidFill>
              </a:rPr>
              <a:t>Klass</a:t>
            </a:r>
            <a:endParaRPr lang="en-US" altLang="zh-CN" sz="1905" dirty="0">
              <a:solidFill>
                <a:srgbClr val="1577BA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1354812" y="3037836"/>
            <a:ext cx="10071299" cy="1558119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OOP</a:t>
            </a:r>
            <a:r>
              <a:rPr lang="zh-CN" altLang="en-US" sz="1905" dirty="0"/>
              <a:t>表示</a:t>
            </a:r>
            <a:r>
              <a:rPr lang="en-US" altLang="zh-CN" sz="1905" dirty="0"/>
              <a:t>java</a:t>
            </a:r>
            <a:r>
              <a:rPr lang="zh-CN" altLang="en-US" sz="1905" dirty="0"/>
              <a:t>对象 应该承载的</a:t>
            </a:r>
            <a:r>
              <a:rPr lang="zh-CN" altLang="en-US" sz="1905" dirty="0" smtClean="0"/>
              <a:t>数据</a:t>
            </a:r>
            <a:endParaRPr lang="en-US" altLang="zh-CN" sz="1905" dirty="0" smtClean="0"/>
          </a:p>
          <a:p>
            <a:pPr algn="just"/>
            <a:r>
              <a:rPr lang="zh-CN" altLang="en-US" sz="1905" dirty="0" smtClean="0"/>
              <a:t> </a:t>
            </a:r>
            <a:r>
              <a:rPr lang="en-US" altLang="zh-CN" sz="1905" dirty="0" smtClean="0"/>
              <a:t>java</a:t>
            </a:r>
            <a:r>
              <a:rPr lang="zh-CN" altLang="en-US" sz="1905" dirty="0" smtClean="0"/>
              <a:t>对象 </a:t>
            </a:r>
            <a:r>
              <a:rPr lang="en-US" altLang="zh-CN" sz="1905" dirty="0" err="1" smtClean="0"/>
              <a:t>klass</a:t>
            </a:r>
            <a:r>
              <a:rPr lang="en-US" altLang="zh-CN" sz="1905" dirty="0" smtClean="0"/>
              <a:t> </a:t>
            </a:r>
            <a:endParaRPr lang="en-US" altLang="zh-CN" sz="1905" dirty="0"/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r>
              <a:rPr lang="en-US" altLang="zh-CN" sz="1905" dirty="0" err="1"/>
              <a:t>Klass</a:t>
            </a:r>
            <a:r>
              <a:rPr lang="zh-CN" altLang="en-US" sz="1905" dirty="0"/>
              <a:t>表示描述对象有多大，函数地址，对象大小，静态区域大小</a:t>
            </a:r>
            <a:endParaRPr lang="en-US" altLang="zh-CN" sz="1905" dirty="0"/>
          </a:p>
        </p:txBody>
      </p:sp>
    </p:spTree>
    <p:extLst>
      <p:ext uri="{BB962C8B-B14F-4D97-AF65-F5344CB8AC3E}">
        <p14:creationId xmlns:p14="http://schemas.microsoft.com/office/powerpoint/2010/main" val="30649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493" dirty="0"/>
              <a:t>从哪里找分配</a:t>
            </a:r>
            <a:r>
              <a:rPr lang="en-US" altLang="zh-CN" sz="3493" dirty="0"/>
              <a:t>java</a:t>
            </a:r>
            <a:r>
              <a:rPr lang="zh-CN" altLang="en-US" sz="3493" dirty="0"/>
              <a:t>对象和</a:t>
            </a:r>
            <a:r>
              <a:rPr lang="en-US" altLang="zh-CN" sz="3493" dirty="0" err="1"/>
              <a:t>klass</a:t>
            </a:r>
            <a:r>
              <a:rPr lang="zh-CN" altLang="en-US" sz="3493" dirty="0"/>
              <a:t>的源码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1786054" y="1571676"/>
            <a:ext cx="380990" cy="47633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  <p:sp>
        <p:nvSpPr>
          <p:cNvPr id="6" name="立方体 5"/>
          <p:cNvSpPr/>
          <p:nvPr/>
        </p:nvSpPr>
        <p:spPr>
          <a:xfrm>
            <a:off x="2619469" y="1524052"/>
            <a:ext cx="1857325" cy="28574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  <p:sp>
        <p:nvSpPr>
          <p:cNvPr id="8" name="文本框 7"/>
          <p:cNvSpPr txBox="1"/>
          <p:nvPr/>
        </p:nvSpPr>
        <p:spPr>
          <a:xfrm>
            <a:off x="262095" y="3714742"/>
            <a:ext cx="1357276" cy="547673"/>
          </a:xfrm>
          <a:prstGeom prst="rect">
            <a:avLst/>
          </a:prstGeom>
        </p:spPr>
        <p:txBody>
          <a:bodyPr vert="horz" wrap="square" lIns="48386" tIns="24193" rIns="48386" bIns="24193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查找</a:t>
            </a:r>
            <a:r>
              <a:rPr lang="en-US" altLang="zh-CN" sz="1693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klass</a:t>
            </a:r>
            <a:endParaRPr lang="zh-CN" altLang="en-US" sz="1693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43477" y="1393583"/>
            <a:ext cx="3619383" cy="539086"/>
          </a:xfrm>
          <a:prstGeom prst="rect">
            <a:avLst/>
          </a:prstGeom>
        </p:spPr>
        <p:txBody>
          <a:bodyPr vert="horz" wrap="square" lIns="48386" tIns="24193" rIns="48386" bIns="24193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在</a:t>
            </a:r>
            <a:r>
              <a:rPr lang="en-US" altLang="zh-CN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SDK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层层否找到</a:t>
            </a:r>
            <a:r>
              <a:rPr lang="en-US" altLang="zh-CN" sz="1693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klass</a:t>
            </a:r>
            <a:r>
              <a:rPr lang="en-US" altLang="zh-CN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声明的信息</a:t>
            </a:r>
          </a:p>
        </p:txBody>
      </p:sp>
      <p:sp>
        <p:nvSpPr>
          <p:cNvPr id="12" name="立方体 11"/>
          <p:cNvSpPr/>
          <p:nvPr/>
        </p:nvSpPr>
        <p:spPr>
          <a:xfrm>
            <a:off x="2595657" y="2496522"/>
            <a:ext cx="1857325" cy="28574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  <p:sp>
        <p:nvSpPr>
          <p:cNvPr id="13" name="文本框 12"/>
          <p:cNvSpPr txBox="1"/>
          <p:nvPr/>
        </p:nvSpPr>
        <p:spPr>
          <a:xfrm>
            <a:off x="4214863" y="2401293"/>
            <a:ext cx="3619383" cy="539086"/>
          </a:xfrm>
          <a:prstGeom prst="rect">
            <a:avLst/>
          </a:prstGeom>
        </p:spPr>
        <p:txBody>
          <a:bodyPr vert="horz" wrap="square" lIns="48386" tIns="24193" rIns="48386" bIns="24193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93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FrameWork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层 有没有</a:t>
            </a:r>
            <a:r>
              <a:rPr lang="en-US" altLang="zh-CN" sz="1693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klass</a:t>
            </a:r>
            <a:endParaRPr lang="zh-CN" altLang="en-US" sz="1693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4" name="立方体 13"/>
          <p:cNvSpPr/>
          <p:nvPr/>
        </p:nvSpPr>
        <p:spPr>
          <a:xfrm>
            <a:off x="2571845" y="3520432"/>
            <a:ext cx="1857325" cy="28574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  <p:sp>
        <p:nvSpPr>
          <p:cNvPr id="15" name="文本框 14"/>
          <p:cNvSpPr txBox="1"/>
          <p:nvPr/>
        </p:nvSpPr>
        <p:spPr>
          <a:xfrm>
            <a:off x="4643477" y="3445199"/>
            <a:ext cx="3619383" cy="539086"/>
          </a:xfrm>
          <a:prstGeom prst="rect">
            <a:avLst/>
          </a:prstGeom>
        </p:spPr>
        <p:txBody>
          <a:bodyPr vert="horz" wrap="square" lIns="48386" tIns="24193" rIns="48386" bIns="24193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Android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虚拟机层有没有</a:t>
            </a:r>
            <a:r>
              <a:rPr lang="en-US" altLang="zh-CN" sz="1693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klass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的信息</a:t>
            </a:r>
          </a:p>
        </p:txBody>
      </p:sp>
      <p:sp>
        <p:nvSpPr>
          <p:cNvPr id="16" name="立方体 15"/>
          <p:cNvSpPr/>
          <p:nvPr/>
        </p:nvSpPr>
        <p:spPr>
          <a:xfrm>
            <a:off x="2571845" y="4615777"/>
            <a:ext cx="1857325" cy="28574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  <p:sp>
        <p:nvSpPr>
          <p:cNvPr id="17" name="文本框 16"/>
          <p:cNvSpPr txBox="1"/>
          <p:nvPr/>
        </p:nvSpPr>
        <p:spPr>
          <a:xfrm>
            <a:off x="4216379" y="4484134"/>
            <a:ext cx="3619383" cy="539086"/>
          </a:xfrm>
          <a:prstGeom prst="rect">
            <a:avLst/>
          </a:prstGeom>
        </p:spPr>
        <p:txBody>
          <a:bodyPr vert="horz" wrap="square" lIns="48386" tIns="24193" rIns="48386" bIns="24193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JDK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源码有没有</a:t>
            </a:r>
            <a:r>
              <a:rPr lang="en-US" altLang="zh-CN" sz="1693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Klass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的信息</a:t>
            </a:r>
          </a:p>
        </p:txBody>
      </p:sp>
      <p:sp>
        <p:nvSpPr>
          <p:cNvPr id="18" name="立方体 17"/>
          <p:cNvSpPr/>
          <p:nvPr/>
        </p:nvSpPr>
        <p:spPr>
          <a:xfrm>
            <a:off x="2548033" y="5568252"/>
            <a:ext cx="1857325" cy="28574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  <p:sp>
        <p:nvSpPr>
          <p:cNvPr id="19" name="文本框 18"/>
          <p:cNvSpPr txBox="1"/>
          <p:nvPr/>
        </p:nvSpPr>
        <p:spPr>
          <a:xfrm>
            <a:off x="2934319" y="5476820"/>
            <a:ext cx="7072122" cy="539086"/>
          </a:xfrm>
          <a:prstGeom prst="rect">
            <a:avLst/>
          </a:prstGeom>
        </p:spPr>
        <p:txBody>
          <a:bodyPr vert="horz" wrap="square" lIns="48386" tIns="24193" rIns="48386" bIns="24193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JDK</a:t>
            </a:r>
            <a:r>
              <a:rPr lang="zh-CN" altLang="en-US" sz="1693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是编译好的工具 ，那源码到底在哪</a:t>
            </a:r>
          </a:p>
        </p:txBody>
      </p:sp>
      <p:sp>
        <p:nvSpPr>
          <p:cNvPr id="20" name="矩形 19"/>
          <p:cNvSpPr/>
          <p:nvPr/>
        </p:nvSpPr>
        <p:spPr>
          <a:xfrm>
            <a:off x="8555433" y="3986529"/>
            <a:ext cx="6191083" cy="532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  <p:sp>
        <p:nvSpPr>
          <p:cNvPr id="21" name="矩形 20"/>
          <p:cNvSpPr/>
          <p:nvPr/>
        </p:nvSpPr>
        <p:spPr>
          <a:xfrm>
            <a:off x="2459617" y="4223138"/>
            <a:ext cx="6191083" cy="532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</p:spTree>
    <p:extLst>
      <p:ext uri="{BB962C8B-B14F-4D97-AF65-F5344CB8AC3E}">
        <p14:creationId xmlns:p14="http://schemas.microsoft.com/office/powerpoint/2010/main" val="36710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b="1" dirty="0"/>
              <a:t>Java</a:t>
            </a:r>
            <a:r>
              <a:rPr lang="zh-CN" altLang="en-US" sz="3493" b="1" dirty="0"/>
              <a:t>对象原理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2144433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Java</a:t>
            </a:r>
            <a:r>
              <a:rPr lang="zh-CN" altLang="en-US" sz="1905" dirty="0"/>
              <a:t>的对象结构声明在</a:t>
            </a:r>
            <a:r>
              <a:rPr lang="en-US" altLang="zh-CN" sz="1905" dirty="0"/>
              <a:t>/</a:t>
            </a:r>
            <a:r>
              <a:rPr lang="en-US" altLang="zh-CN" sz="1905" dirty="0" err="1"/>
              <a:t>src</a:t>
            </a:r>
            <a:r>
              <a:rPr lang="en-US" altLang="zh-CN" sz="1905" dirty="0"/>
              <a:t>/share/</a:t>
            </a:r>
            <a:r>
              <a:rPr lang="en-US" altLang="zh-CN" sz="1905" dirty="0" err="1"/>
              <a:t>vm</a:t>
            </a:r>
            <a:r>
              <a:rPr lang="en-US" altLang="zh-CN" sz="1905" dirty="0"/>
              <a:t>/oops</a:t>
            </a: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r>
              <a:rPr lang="en-US" altLang="zh-CN" sz="1905" dirty="0" err="1"/>
              <a:t>Oop</a:t>
            </a:r>
            <a:r>
              <a:rPr lang="en-US" altLang="zh-CN" sz="1905" dirty="0"/>
              <a:t> </a:t>
            </a:r>
            <a:r>
              <a:rPr lang="zh-CN" altLang="en-US" sz="1905" dirty="0"/>
              <a:t>是</a:t>
            </a:r>
            <a:r>
              <a:rPr lang="en-US" altLang="zh-CN" sz="1905" dirty="0"/>
              <a:t>java</a:t>
            </a:r>
            <a:r>
              <a:rPr lang="zh-CN" altLang="en-US" sz="1905" dirty="0"/>
              <a:t>对象的意思，在</a:t>
            </a:r>
            <a:r>
              <a:rPr lang="zh-CN" altLang="en-US" sz="1905" dirty="0">
                <a:solidFill>
                  <a:srgbClr val="1577BA"/>
                </a:solidFill>
              </a:rPr>
              <a:t>虚拟机源码</a:t>
            </a:r>
            <a:r>
              <a:rPr lang="zh-CN" altLang="en-US" sz="1905" dirty="0"/>
              <a:t>中  我们可以找到这样一个类 叫</a:t>
            </a:r>
            <a:r>
              <a:rPr lang="en-US" altLang="zh-CN" sz="1905" dirty="0">
                <a:solidFill>
                  <a:srgbClr val="1577BA"/>
                </a:solidFill>
              </a:rPr>
              <a:t>oop.hpp</a:t>
            </a: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r>
              <a:rPr lang="zh-CN" altLang="en-US" sz="1905" dirty="0"/>
              <a:t>他就是我们所说的</a:t>
            </a:r>
            <a:r>
              <a:rPr lang="en-US" altLang="zh-CN" sz="1905" dirty="0"/>
              <a:t>java</a:t>
            </a:r>
            <a:r>
              <a:rPr lang="zh-CN" altLang="en-US" sz="1905" dirty="0" smtClean="0"/>
              <a:t>对象。</a:t>
            </a:r>
            <a:r>
              <a:rPr lang="zh-CN" altLang="en-US" sz="1905" dirty="0"/>
              <a:t>真正的</a:t>
            </a:r>
            <a:r>
              <a:rPr lang="en-US" altLang="zh-CN" sz="1905" dirty="0">
                <a:solidFill>
                  <a:srgbClr val="1577BA"/>
                </a:solidFill>
              </a:rPr>
              <a:t>java</a:t>
            </a:r>
            <a:r>
              <a:rPr lang="zh-CN" altLang="en-US" sz="1905" dirty="0">
                <a:solidFill>
                  <a:srgbClr val="1577BA"/>
                </a:solidFill>
              </a:rPr>
              <a:t>对象</a:t>
            </a:r>
            <a:r>
              <a:rPr lang="zh-CN" altLang="en-US" sz="1905" dirty="0"/>
              <a:t>在</a:t>
            </a:r>
            <a:r>
              <a:rPr lang="en-US" altLang="zh-CN" sz="1905" dirty="0"/>
              <a:t>JVM</a:t>
            </a:r>
            <a:r>
              <a:rPr lang="zh-CN" altLang="en-US" sz="1905" dirty="0"/>
              <a:t>虚拟机中的一个体现</a:t>
            </a:r>
            <a:endParaRPr lang="en-US" altLang="zh-CN" sz="1905" dirty="0"/>
          </a:p>
        </p:txBody>
      </p:sp>
    </p:spTree>
    <p:extLst>
      <p:ext uri="{BB962C8B-B14F-4D97-AF65-F5344CB8AC3E}">
        <p14:creationId xmlns:p14="http://schemas.microsoft.com/office/powerpoint/2010/main" val="31690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b="1" dirty="0"/>
              <a:t>Java</a:t>
            </a:r>
            <a:r>
              <a:rPr lang="zh-CN" altLang="en-US" sz="3493" b="1" dirty="0"/>
              <a:t>对象原理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385490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Java</a:t>
            </a:r>
            <a:r>
              <a:rPr lang="zh-CN" altLang="en-US" sz="1905" dirty="0"/>
              <a:t>的对象结构声明在</a:t>
            </a:r>
            <a:r>
              <a:rPr lang="en-US" altLang="zh-CN" sz="1905" dirty="0"/>
              <a:t>/</a:t>
            </a:r>
            <a:r>
              <a:rPr lang="en-US" altLang="zh-CN" sz="1905" dirty="0" err="1"/>
              <a:t>src</a:t>
            </a:r>
            <a:r>
              <a:rPr lang="en-US" altLang="zh-CN" sz="1905" dirty="0"/>
              <a:t>/share/</a:t>
            </a:r>
            <a:r>
              <a:rPr lang="en-US" altLang="zh-CN" sz="1905" dirty="0" err="1"/>
              <a:t>vm</a:t>
            </a:r>
            <a:r>
              <a:rPr lang="en-US" altLang="zh-CN" sz="1905" dirty="0"/>
              <a:t>/oops</a:t>
            </a:r>
            <a:endParaRPr lang="en-US" altLang="zh-CN" sz="1905" dirty="0">
              <a:solidFill>
                <a:srgbClr val="1577BA"/>
              </a:solidFill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1358557" y="2311224"/>
            <a:ext cx="10071299" cy="3317062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//hotspot/</a:t>
            </a:r>
            <a:r>
              <a:rPr lang="en-US" altLang="zh-CN" sz="1905" dirty="0" err="1"/>
              <a:t>src</a:t>
            </a:r>
            <a:r>
              <a:rPr lang="en-US" altLang="zh-CN" sz="1905" dirty="0"/>
              <a:t>/share/</a:t>
            </a:r>
            <a:r>
              <a:rPr lang="en-US" altLang="zh-CN" sz="1905" dirty="0" err="1"/>
              <a:t>vm</a:t>
            </a:r>
            <a:r>
              <a:rPr lang="en-US" altLang="zh-CN" sz="1905" dirty="0"/>
              <a:t>/oops/oop.hpp</a:t>
            </a:r>
          </a:p>
          <a:p>
            <a:pPr algn="just"/>
            <a:r>
              <a:rPr lang="en-US" altLang="zh-CN" sz="1905" dirty="0"/>
              <a:t>class </a:t>
            </a:r>
            <a:r>
              <a:rPr lang="en-US" altLang="zh-CN" sz="1905" dirty="0" err="1"/>
              <a:t>oopDesc</a:t>
            </a:r>
            <a:r>
              <a:rPr lang="en-US" altLang="zh-CN" sz="1905" dirty="0"/>
              <a:t> {</a:t>
            </a:r>
          </a:p>
          <a:p>
            <a:pPr algn="just"/>
            <a:endParaRPr lang="en-US" altLang="zh-CN" sz="1905" dirty="0"/>
          </a:p>
          <a:p>
            <a:pPr algn="just"/>
            <a:r>
              <a:rPr lang="en-US" altLang="zh-CN" sz="1905" dirty="0"/>
              <a:t>private:</a:t>
            </a:r>
          </a:p>
          <a:p>
            <a:pPr algn="just"/>
            <a:r>
              <a:rPr lang="en-US" altLang="zh-CN" sz="1905" dirty="0"/>
              <a:t>  volatile </a:t>
            </a:r>
            <a:r>
              <a:rPr lang="en-US" altLang="zh-CN" sz="1905" dirty="0" err="1"/>
              <a:t>markOop</a:t>
            </a:r>
            <a:r>
              <a:rPr lang="en-US" altLang="zh-CN" sz="1905" dirty="0"/>
              <a:t> _mark;</a:t>
            </a:r>
          </a:p>
          <a:p>
            <a:pPr algn="just"/>
            <a:r>
              <a:rPr lang="en-US" altLang="zh-CN" sz="1905" dirty="0"/>
              <a:t>  union _metadata {</a:t>
            </a:r>
          </a:p>
          <a:p>
            <a:pPr algn="just"/>
            <a:r>
              <a:rPr lang="en-US" altLang="zh-CN" sz="1905" dirty="0"/>
              <a:t>    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*      _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;</a:t>
            </a:r>
          </a:p>
          <a:p>
            <a:pPr algn="just"/>
            <a:r>
              <a:rPr lang="en-US" altLang="zh-CN" sz="1905" dirty="0"/>
              <a:t>    </a:t>
            </a:r>
            <a:r>
              <a:rPr lang="en-US" altLang="zh-CN" sz="1905" dirty="0" err="1"/>
              <a:t>narrowKlass</a:t>
            </a:r>
            <a:r>
              <a:rPr lang="en-US" altLang="zh-CN" sz="1905" dirty="0"/>
              <a:t> _</a:t>
            </a:r>
            <a:r>
              <a:rPr lang="en-US" altLang="zh-CN" sz="1905" dirty="0" err="1"/>
              <a:t>compressed_klass</a:t>
            </a:r>
            <a:r>
              <a:rPr lang="en-US" altLang="zh-CN" sz="1905" dirty="0"/>
              <a:t>;</a:t>
            </a:r>
          </a:p>
          <a:p>
            <a:pPr algn="just"/>
            <a:r>
              <a:rPr lang="en-US" altLang="zh-CN" sz="1905" dirty="0"/>
              <a:t>  } _metadata;</a:t>
            </a:r>
          </a:p>
          <a:p>
            <a:pPr algn="just"/>
            <a:endParaRPr lang="en-US" altLang="zh-CN" sz="1905" dirty="0"/>
          </a:p>
          <a:p>
            <a:pPr algn="just"/>
            <a:r>
              <a:rPr lang="en-US" altLang="zh-CN" sz="1905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55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dirty="0"/>
              <a:t>Java</a:t>
            </a:r>
            <a:r>
              <a:rPr lang="zh-CN" altLang="en-US" sz="3493" dirty="0"/>
              <a:t>对象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971804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 err="1"/>
              <a:t>oopDesc</a:t>
            </a:r>
            <a:r>
              <a:rPr lang="zh-CN" altLang="en-US" sz="1905" dirty="0"/>
              <a:t>则是</a:t>
            </a:r>
            <a:r>
              <a:rPr lang="en-US" altLang="zh-CN" sz="1905" dirty="0"/>
              <a:t>Java</a:t>
            </a:r>
            <a:r>
              <a:rPr lang="zh-CN" altLang="en-US" sz="1905" dirty="0"/>
              <a:t>对象头的结构</a:t>
            </a:r>
            <a:r>
              <a:rPr lang="en-US" altLang="zh-CN" sz="1905" dirty="0"/>
              <a:t>. </a:t>
            </a:r>
            <a:r>
              <a:rPr lang="zh-CN" altLang="en-US" sz="1905" dirty="0"/>
              <a:t>除了预想中的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(</a:t>
            </a:r>
            <a:r>
              <a:rPr lang="zh-CN" altLang="en-US" sz="1905" dirty="0"/>
              <a:t>之所以叫</a:t>
            </a:r>
            <a:r>
              <a:rPr lang="en-US" altLang="zh-CN" sz="1905" dirty="0" err="1"/>
              <a:t>kclass</a:t>
            </a:r>
            <a:r>
              <a:rPr lang="zh-CN" altLang="en-US" sz="1905" dirty="0"/>
              <a:t>是因为</a:t>
            </a:r>
            <a:r>
              <a:rPr lang="en-US" altLang="zh-CN" sz="1905" dirty="0"/>
              <a:t>class</a:t>
            </a:r>
            <a:r>
              <a:rPr lang="zh-CN" altLang="en-US" sz="1905" dirty="0"/>
              <a:t>是</a:t>
            </a:r>
            <a:r>
              <a:rPr lang="en-US" altLang="zh-CN" sz="1905" dirty="0"/>
              <a:t>C++</a:t>
            </a:r>
            <a:r>
              <a:rPr lang="zh-CN" altLang="en-US" sz="1905" dirty="0"/>
              <a:t>关键字</a:t>
            </a:r>
            <a:r>
              <a:rPr lang="en-US" altLang="zh-CN" sz="1905" dirty="0"/>
              <a:t>)</a:t>
            </a:r>
            <a:r>
              <a:rPr lang="zh-CN" altLang="en-US" sz="1905" dirty="0"/>
              <a:t>指针外</a:t>
            </a:r>
            <a:r>
              <a:rPr lang="en-US" altLang="zh-CN" sz="1905" dirty="0"/>
              <a:t>, </a:t>
            </a:r>
            <a:r>
              <a:rPr lang="zh-CN" altLang="en-US" sz="1905" dirty="0"/>
              <a:t>还由一个</a:t>
            </a:r>
            <a:r>
              <a:rPr lang="en-US" altLang="zh-CN" sz="1905" dirty="0"/>
              <a:t>_mark</a:t>
            </a:r>
            <a:r>
              <a:rPr lang="zh-CN" altLang="en-US" sz="1905" dirty="0"/>
              <a:t>字段</a:t>
            </a:r>
            <a:r>
              <a:rPr lang="en-US" altLang="zh-CN" sz="1905" dirty="0"/>
              <a:t>, </a:t>
            </a:r>
            <a:r>
              <a:rPr lang="zh-CN" altLang="en-US" sz="1905" dirty="0"/>
              <a:t>是因为除了对象的</a:t>
            </a:r>
            <a:r>
              <a:rPr lang="en-US" altLang="zh-CN" sz="1905" dirty="0"/>
              <a:t>class</a:t>
            </a:r>
            <a:r>
              <a:rPr lang="zh-CN" altLang="en-US" sz="1905" dirty="0"/>
              <a:t>信息以外</a:t>
            </a:r>
            <a:r>
              <a:rPr lang="en-US" altLang="zh-CN" sz="1905" dirty="0"/>
              <a:t>, </a:t>
            </a:r>
            <a:r>
              <a:rPr lang="zh-CN" altLang="en-US" sz="1905" dirty="0"/>
              <a:t>还有一些对象信息需要保留</a:t>
            </a:r>
            <a:r>
              <a:rPr lang="en-US" altLang="zh-CN" sz="1905" dirty="0"/>
              <a:t>, </a:t>
            </a:r>
            <a:r>
              <a:rPr lang="zh-CN" altLang="en-US" sz="1905" dirty="0"/>
              <a:t>比如</a:t>
            </a:r>
            <a:r>
              <a:rPr lang="en-US" altLang="zh-CN" sz="1905" dirty="0"/>
              <a:t>GC</a:t>
            </a:r>
            <a:r>
              <a:rPr lang="zh-CN" altLang="en-US" sz="1905" dirty="0"/>
              <a:t>年龄</a:t>
            </a:r>
            <a:r>
              <a:rPr lang="en-US" altLang="zh-CN" sz="1905" dirty="0"/>
              <a:t>, </a:t>
            </a:r>
            <a:r>
              <a:rPr lang="zh-CN" altLang="en-US" sz="1905" dirty="0"/>
              <a:t>锁状态等</a:t>
            </a:r>
            <a:r>
              <a:rPr lang="en-US" altLang="zh-CN" sz="1905" dirty="0"/>
              <a:t>.</a:t>
            </a:r>
          </a:p>
        </p:txBody>
      </p:sp>
      <p:pic>
        <p:nvPicPr>
          <p:cNvPr id="8194" name="Picture 2" descr="https://img-blog.csdnimg.cn/2019063008594228.jpg?x-oss-process=image/watermark,type_ZmFuZ3poZW5naGVpdGk,shadow_10,text_aHR0cHM6Ly9ibG9nLmNzZG4ubmV0L3Npbm9sb3Zlcg==,size_16,color_FFFFFF,t_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53" y="2947773"/>
            <a:ext cx="10794705" cy="24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dirty="0"/>
              <a:t>Java</a:t>
            </a:r>
            <a:r>
              <a:rPr lang="zh-CN" altLang="en-US" sz="3493" dirty="0"/>
              <a:t>对象在内存中的结构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pic>
        <p:nvPicPr>
          <p:cNvPr id="16386" name="Picture 2" descr="https://static.oschina.net/uploads/space/2017/0425/190930_z21H_14143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07" y="1666923"/>
            <a:ext cx="3143165" cy="383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0"/>
          <p:cNvSpPr txBox="1"/>
          <p:nvPr/>
        </p:nvSpPr>
        <p:spPr>
          <a:xfrm>
            <a:off x="4738724" y="1791380"/>
            <a:ext cx="6691132" cy="4782848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r>
              <a:rPr lang="en-US" altLang="zh-CN" sz="1905" dirty="0"/>
              <a:t>1._mark:</a:t>
            </a:r>
            <a:r>
              <a:rPr lang="zh-CN" altLang="en-US" sz="1905" dirty="0"/>
              <a:t>占用</a:t>
            </a:r>
            <a:r>
              <a:rPr lang="en-US" altLang="zh-CN" sz="1905" dirty="0"/>
              <a:t>8</a:t>
            </a:r>
            <a:r>
              <a:rPr lang="zh-CN" altLang="en-US" sz="1905" dirty="0"/>
              <a:t>个字节 用于存储对象自身的运行时数据， 如哈希码（</a:t>
            </a:r>
            <a:r>
              <a:rPr lang="en-US" altLang="zh-CN" sz="1905" dirty="0" err="1"/>
              <a:t>HashCode</a:t>
            </a:r>
            <a:r>
              <a:rPr lang="zh-CN" altLang="en-US" sz="1905" dirty="0"/>
              <a:t>）、</a:t>
            </a:r>
            <a:r>
              <a:rPr lang="en-US" altLang="zh-CN" sz="1905" dirty="0">
                <a:solidFill>
                  <a:srgbClr val="1577BA"/>
                </a:solidFill>
              </a:rPr>
              <a:t>GC</a:t>
            </a:r>
            <a:r>
              <a:rPr lang="zh-CN" altLang="en-US" sz="1905" dirty="0">
                <a:solidFill>
                  <a:srgbClr val="1577BA"/>
                </a:solidFill>
              </a:rPr>
              <a:t>分代年龄</a:t>
            </a:r>
            <a:r>
              <a:rPr lang="zh-CN" altLang="en-US" sz="1905" dirty="0"/>
              <a:t>、</a:t>
            </a:r>
            <a:r>
              <a:rPr lang="zh-CN" altLang="en-US" sz="1905" dirty="0">
                <a:solidFill>
                  <a:srgbClr val="1577BA"/>
                </a:solidFill>
              </a:rPr>
              <a:t>锁状态</a:t>
            </a:r>
            <a:r>
              <a:rPr lang="zh-CN" altLang="en-US" sz="1905" dirty="0"/>
              <a:t>标志等</a:t>
            </a:r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zh-CN" altLang="en-US" sz="1905" dirty="0"/>
          </a:p>
          <a:p>
            <a:r>
              <a:rPr lang="en-US" altLang="zh-CN" sz="1905" dirty="0"/>
              <a:t>2.class</a:t>
            </a:r>
            <a:r>
              <a:rPr lang="zh-CN" altLang="en-US" sz="1905" dirty="0"/>
              <a:t>对象指针：占用</a:t>
            </a:r>
            <a:r>
              <a:rPr lang="en-US" altLang="zh-CN" sz="1905" dirty="0"/>
              <a:t>8</a:t>
            </a:r>
            <a:r>
              <a:rPr lang="zh-CN" altLang="en-US" sz="1905" dirty="0"/>
              <a:t>个字节 如果开启指针压缩的话则占用</a:t>
            </a:r>
            <a:r>
              <a:rPr lang="en-US" altLang="zh-CN" sz="1905" dirty="0"/>
              <a:t>4</a:t>
            </a:r>
            <a:r>
              <a:rPr lang="zh-CN" altLang="en-US" sz="1905" dirty="0"/>
              <a:t>个字节 即对象指定的是那个实例对象</a:t>
            </a:r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en-US" altLang="zh-CN" sz="1905" dirty="0"/>
          </a:p>
          <a:p>
            <a:endParaRPr lang="zh-CN" altLang="en-US" sz="1905" dirty="0"/>
          </a:p>
        </p:txBody>
      </p:sp>
    </p:spTree>
    <p:extLst>
      <p:ext uri="{BB962C8B-B14F-4D97-AF65-F5344CB8AC3E}">
        <p14:creationId xmlns:p14="http://schemas.microsoft.com/office/powerpoint/2010/main" val="40873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dirty="0"/>
              <a:t>Java</a:t>
            </a:r>
            <a:r>
              <a:rPr lang="zh-CN" altLang="en-US" sz="3493" dirty="0"/>
              <a:t>对象指向的</a:t>
            </a:r>
            <a:r>
              <a:rPr lang="en-US" altLang="zh-CN" sz="3493" dirty="0" err="1"/>
              <a:t>klass</a:t>
            </a:r>
            <a:endParaRPr lang="zh-CN" altLang="en-US" sz="3493" dirty="0"/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pic>
        <p:nvPicPr>
          <p:cNvPr id="17410" name="Picture 2" descr="https://img2018.cnblogs.com/blog/820029/201908/820029-20190807082208764-7185176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56" y="1809794"/>
            <a:ext cx="8460124" cy="35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5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-2" y="5573201"/>
            <a:ext cx="1254035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-2" y="4180860"/>
            <a:ext cx="1254035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-2" y="2786598"/>
            <a:ext cx="1254035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-2" y="1392337"/>
            <a:ext cx="1254035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-2" y="0"/>
            <a:ext cx="1254035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6240" y="5573201"/>
            <a:ext cx="365760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6240" y="4180860"/>
            <a:ext cx="365760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6240" y="2786598"/>
            <a:ext cx="365760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6240" y="1392337"/>
            <a:ext cx="365760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6240" y="0"/>
            <a:ext cx="365760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1254313" y="218"/>
            <a:ext cx="74174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讲师介绍</a:t>
            </a:r>
          </a:p>
        </p:txBody>
      </p:sp>
      <p:pic>
        <p:nvPicPr>
          <p:cNvPr id="2" name="图片 1" descr="davi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635" y="1179830"/>
            <a:ext cx="2023110" cy="1718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39010" y="3136900"/>
            <a:ext cx="2351405" cy="308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David 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复旦大学工程硕士，</a:t>
            </a:r>
            <a:r>
              <a:rPr lang="zh-CN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讲师，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专注技术十年，产品控、代码控，拥有丰富的项目经验，主持研发了多个成功上线的大型互联网项目。热爱互联网，热衷于各种Android底层技术，精通NDK  架构和前端开发，擅长移动互联网高并发、可维护性架构设计，有丰富的实战经验。愿意和他人分享自己对技术的理解和感悟，讲课逻辑清晰，生动幽默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62340" y="3131820"/>
            <a:ext cx="2351405" cy="231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River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《Android开发入门与实战第二版》作者之一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，《NFC：Arduino、Android与PhoneGap近场通信》译者，国内首批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开发，曾任职于银联，华夏幸福等知名公司，擅长项目重构，架构，以及性能优化，拥有多年的项目开发以及管理经验，原网易特邀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讲师。授课风格幽默风趣，有激情，注重站在学员的角度考虑问题。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9" name="图片 8" descr="riv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40" y="1178560"/>
            <a:ext cx="2284095" cy="17119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20995" y="3131820"/>
            <a:ext cx="2351405" cy="197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 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中南大学计算机信息专业毕业，前新浪架构师，58同城项目负责人。8年Android行业从业经验，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丰富的项目研发以及管理经验，原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网易特邀Android讲师，对架构方面有深入的研究。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授课激情有活力，能耐心帮助学员解决项目中遇到的问题。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290" y="1180465"/>
            <a:ext cx="1868170" cy="1718945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434465" y="6491605"/>
            <a:ext cx="9619615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Zee</a:t>
            </a: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：321163715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dirty="0"/>
              <a:t>Java</a:t>
            </a:r>
            <a:r>
              <a:rPr lang="zh-CN" altLang="en-US" sz="3493" dirty="0"/>
              <a:t>对象指向的</a:t>
            </a:r>
            <a:r>
              <a:rPr lang="en-US" altLang="zh-CN" sz="3493" dirty="0" err="1"/>
              <a:t>klass</a:t>
            </a:r>
            <a:endParaRPr lang="zh-CN" altLang="en-US" sz="3493" dirty="0"/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" name="AutoShape 2" descr="https://upload-images.jianshu.io/upload_images/1417629-892a633b63ee11a4.png?imageMogr2/auto-orient/strip|imageView2/2/w/621/format/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78" y="1178959"/>
            <a:ext cx="7984900" cy="47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4969750" y="1339866"/>
            <a:ext cx="2255725" cy="226524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>
              <a:solidFill>
                <a:srgbClr val="1475B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4858635" y="2462172"/>
            <a:ext cx="2477963" cy="1254063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266746" y="2379623"/>
            <a:ext cx="139693" cy="139693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4787200" y="2379623"/>
            <a:ext cx="138106" cy="139693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381644" y="1799500"/>
            <a:ext cx="1560042" cy="163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2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0002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144213" y="4111499"/>
            <a:ext cx="5903617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1927690" y="4335560"/>
            <a:ext cx="8561580" cy="5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175" dirty="0" smtClean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Java</a:t>
            </a:r>
            <a:r>
              <a:rPr lang="zh-CN" altLang="en-US" sz="3175" dirty="0" smtClean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对象如何</a:t>
            </a:r>
            <a:r>
              <a:rPr lang="en-US" altLang="zh-CN" sz="3175" dirty="0" smtClean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new</a:t>
            </a:r>
            <a:r>
              <a:rPr lang="zh-CN" altLang="en-US" sz="3175" dirty="0" smtClean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出来的</a:t>
            </a:r>
            <a:endParaRPr lang="zh-CN" altLang="en-US" sz="1905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075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dirty="0"/>
              <a:t>Java</a:t>
            </a:r>
            <a:r>
              <a:rPr lang="zh-CN" altLang="en-US" sz="3493" dirty="0"/>
              <a:t>对象构建过程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971804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Person person=new Person    </a:t>
            </a:r>
            <a:r>
              <a:rPr lang="zh-CN" altLang="en-US" sz="1905" dirty="0"/>
              <a:t>这段代码是非常熟悉的了。但是在</a:t>
            </a:r>
            <a:r>
              <a:rPr lang="en-US" altLang="zh-CN" sz="1905" dirty="0"/>
              <a:t>JVM</a:t>
            </a:r>
            <a:r>
              <a:rPr lang="zh-CN" altLang="en-US" sz="1905" dirty="0"/>
              <a:t>中并不是这样执行的</a:t>
            </a:r>
            <a:endParaRPr lang="en-US" altLang="zh-CN" sz="1905" dirty="0"/>
          </a:p>
          <a:p>
            <a:pPr algn="just"/>
            <a:endParaRPr lang="en-US" altLang="zh-CN" sz="1905" dirty="0"/>
          </a:p>
          <a:p>
            <a:pPr algn="just"/>
            <a:r>
              <a:rPr lang="zh-CN" altLang="en-US" sz="1905" dirty="0"/>
              <a:t>而是转换成了</a:t>
            </a:r>
            <a:r>
              <a:rPr lang="en-US" altLang="zh-CN" sz="1905" dirty="0"/>
              <a:t>new</a:t>
            </a:r>
            <a:r>
              <a:rPr lang="zh-CN" altLang="en-US" sz="1905" dirty="0"/>
              <a:t>指令</a:t>
            </a:r>
            <a:endParaRPr lang="en-US" altLang="zh-CN" sz="1905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34" y="2783987"/>
            <a:ext cx="7866603" cy="27563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58557" y="2976498"/>
            <a:ext cx="5689917" cy="420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53"/>
          </a:p>
        </p:txBody>
      </p:sp>
    </p:spTree>
    <p:extLst>
      <p:ext uri="{BB962C8B-B14F-4D97-AF65-F5344CB8AC3E}">
        <p14:creationId xmlns:p14="http://schemas.microsoft.com/office/powerpoint/2010/main" val="30806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b="1" dirty="0"/>
              <a:t>Java</a:t>
            </a:r>
            <a:r>
              <a:rPr lang="zh-CN" altLang="en-US" sz="3493" b="1" dirty="0"/>
              <a:t>对象原理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80"/>
            <a:ext cx="10071299" cy="1558119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New</a:t>
            </a:r>
            <a:r>
              <a:rPr lang="zh-CN" altLang="en-US" sz="1905" dirty="0"/>
              <a:t>关键字真正被执行实在</a:t>
            </a:r>
            <a:r>
              <a:rPr lang="en-US" altLang="zh-CN" sz="1905" dirty="0" err="1"/>
              <a:t>src</a:t>
            </a:r>
            <a:r>
              <a:rPr lang="en-US" altLang="zh-CN" sz="1905" dirty="0"/>
              <a:t>/share/</a:t>
            </a:r>
            <a:r>
              <a:rPr lang="en-US" altLang="zh-CN" sz="1905" dirty="0" err="1"/>
              <a:t>vm</a:t>
            </a:r>
            <a:r>
              <a:rPr lang="en-US" altLang="zh-CN" sz="1905" dirty="0"/>
              <a:t>/</a:t>
            </a:r>
            <a:r>
              <a:rPr lang="en-US" altLang="zh-CN" sz="1905" dirty="0" err="1"/>
              <a:t>interpreterOop</a:t>
            </a:r>
            <a:r>
              <a:rPr lang="en-US" altLang="zh-CN" sz="1905" dirty="0"/>
              <a:t>  </a:t>
            </a:r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endParaRPr lang="en-US" altLang="zh-CN" sz="1905" dirty="0">
              <a:solidFill>
                <a:srgbClr val="1577BA"/>
              </a:solidFill>
            </a:endParaRPr>
          </a:p>
          <a:p>
            <a:pPr algn="just"/>
            <a:r>
              <a:rPr lang="zh-CN" altLang="en-US" sz="1905" dirty="0"/>
              <a:t>他就是我们所说的</a:t>
            </a:r>
            <a:r>
              <a:rPr lang="en-US" altLang="zh-CN" sz="1905" dirty="0"/>
              <a:t>java</a:t>
            </a:r>
            <a:r>
              <a:rPr lang="zh-CN" altLang="en-US" sz="1905" dirty="0"/>
              <a:t>对象。真正的</a:t>
            </a:r>
            <a:r>
              <a:rPr lang="en-US" altLang="zh-CN" sz="1905" dirty="0">
                <a:solidFill>
                  <a:srgbClr val="1577BA"/>
                </a:solidFill>
              </a:rPr>
              <a:t>java</a:t>
            </a:r>
            <a:r>
              <a:rPr lang="zh-CN" altLang="en-US" sz="1905" dirty="0">
                <a:solidFill>
                  <a:srgbClr val="1577BA"/>
                </a:solidFill>
              </a:rPr>
              <a:t>对象</a:t>
            </a:r>
            <a:r>
              <a:rPr lang="zh-CN" altLang="en-US" sz="1905" dirty="0"/>
              <a:t>在</a:t>
            </a:r>
            <a:r>
              <a:rPr lang="en-US" altLang="zh-CN" sz="1905" dirty="0"/>
              <a:t>JVM</a:t>
            </a:r>
            <a:r>
              <a:rPr lang="zh-CN" altLang="en-US" sz="1905" dirty="0"/>
              <a:t>虚拟机中的一个体现</a:t>
            </a:r>
            <a:endParaRPr lang="en-US" altLang="zh-CN" sz="1905" dirty="0"/>
          </a:p>
        </p:txBody>
      </p:sp>
    </p:spTree>
    <p:extLst>
      <p:ext uri="{BB962C8B-B14F-4D97-AF65-F5344CB8AC3E}">
        <p14:creationId xmlns:p14="http://schemas.microsoft.com/office/powerpoint/2010/main" val="14004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dirty="0" err="1"/>
              <a:t>Klass</a:t>
            </a:r>
            <a:r>
              <a:rPr lang="zh-CN" altLang="en-US" sz="3493" dirty="0"/>
              <a:t>与</a:t>
            </a:r>
            <a:r>
              <a:rPr lang="en-US" altLang="zh-CN" sz="3493" dirty="0"/>
              <a:t>Java</a:t>
            </a:r>
            <a:r>
              <a:rPr lang="zh-CN" altLang="en-US" sz="3493" dirty="0"/>
              <a:t>对象绑定的流程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2613" y="1534566"/>
            <a:ext cx="10652490" cy="42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53"/>
          </a:p>
        </p:txBody>
      </p:sp>
      <p:sp>
        <p:nvSpPr>
          <p:cNvPr id="7" name="文本框 10"/>
          <p:cNvSpPr txBox="1"/>
          <p:nvPr/>
        </p:nvSpPr>
        <p:spPr>
          <a:xfrm>
            <a:off x="1358557" y="1791379"/>
            <a:ext cx="10071299" cy="3903376"/>
          </a:xfrm>
          <a:prstGeom prst="rect">
            <a:avLst/>
          </a:prstGeom>
          <a:ln w="12700">
            <a:miter lim="400000"/>
          </a:ln>
        </p:spPr>
        <p:txBody>
          <a:bodyPr wrap="square" lIns="24192" rIns="24192">
            <a:spAutoFit/>
          </a:bodyPr>
          <a:lstStyle/>
          <a:p>
            <a:pPr algn="just"/>
            <a:r>
              <a:rPr lang="en-US" altLang="zh-CN" sz="1905" dirty="0"/>
              <a:t>//hotspot/</a:t>
            </a:r>
            <a:r>
              <a:rPr lang="en-US" altLang="zh-CN" sz="1905" dirty="0" err="1"/>
              <a:t>src</a:t>
            </a:r>
            <a:r>
              <a:rPr lang="en-US" altLang="zh-CN" sz="1905" dirty="0"/>
              <a:t>/share/</a:t>
            </a:r>
            <a:r>
              <a:rPr lang="en-US" altLang="zh-CN" sz="1905" dirty="0" err="1"/>
              <a:t>vm</a:t>
            </a:r>
            <a:r>
              <a:rPr lang="en-US" altLang="zh-CN" sz="1905" dirty="0"/>
              <a:t>/oops/oop.hpp</a:t>
            </a:r>
          </a:p>
          <a:p>
            <a:pPr algn="just"/>
            <a:r>
              <a:rPr lang="en-US" altLang="zh-CN" sz="1905" dirty="0"/>
              <a:t>IRT_ENTRY(void, </a:t>
            </a:r>
            <a:r>
              <a:rPr lang="en-US" altLang="zh-CN" sz="1905" dirty="0" err="1"/>
              <a:t>InterpreterRuntime</a:t>
            </a:r>
            <a:r>
              <a:rPr lang="en-US" altLang="zh-CN" sz="1905" dirty="0"/>
              <a:t>::_new(</a:t>
            </a:r>
            <a:r>
              <a:rPr lang="en-US" altLang="zh-CN" sz="1905" dirty="0" err="1"/>
              <a:t>JavaThread</a:t>
            </a:r>
            <a:r>
              <a:rPr lang="en-US" altLang="zh-CN" sz="1905" dirty="0"/>
              <a:t>* thread, </a:t>
            </a:r>
            <a:r>
              <a:rPr lang="en-US" altLang="zh-CN" sz="1905" dirty="0" err="1"/>
              <a:t>ConstantPool</a:t>
            </a:r>
            <a:r>
              <a:rPr lang="en-US" altLang="zh-CN" sz="1905" dirty="0"/>
              <a:t>* pool, </a:t>
            </a:r>
            <a:r>
              <a:rPr lang="en-US" altLang="zh-CN" sz="1905" dirty="0" err="1"/>
              <a:t>int</a:t>
            </a:r>
            <a:r>
              <a:rPr lang="en-US" altLang="zh-CN" sz="1905" dirty="0"/>
              <a:t> index))</a:t>
            </a:r>
          </a:p>
          <a:p>
            <a:pPr algn="just"/>
            <a:r>
              <a:rPr lang="en-US" altLang="zh-CN" sz="1905" dirty="0"/>
              <a:t> 		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* k = pool-&gt;</a:t>
            </a:r>
            <a:r>
              <a:rPr lang="en-US" altLang="zh-CN" sz="1905" dirty="0" err="1"/>
              <a:t>klass_at</a:t>
            </a:r>
            <a:r>
              <a:rPr lang="en-US" altLang="zh-CN" sz="1905" dirty="0"/>
              <a:t>(index, CHECK);        //</a:t>
            </a:r>
            <a:r>
              <a:rPr lang="zh-CN" altLang="en-US" sz="1905" dirty="0"/>
              <a:t>从缓存表中查找该</a:t>
            </a:r>
            <a:r>
              <a:rPr lang="en-US" altLang="zh-CN" sz="1905" dirty="0" err="1"/>
              <a:t>klass</a:t>
            </a:r>
            <a:r>
              <a:rPr lang="zh-CN" altLang="en-US" sz="1905" dirty="0"/>
              <a:t>是不是已经被加载了</a:t>
            </a:r>
            <a:endParaRPr lang="en-US" altLang="zh-CN" sz="1905" dirty="0"/>
          </a:p>
          <a:p>
            <a:pPr algn="just"/>
            <a:r>
              <a:rPr lang="en-US" altLang="zh-CN" sz="1905" dirty="0"/>
              <a:t> 		</a:t>
            </a:r>
            <a:r>
              <a:rPr lang="en-US" altLang="zh-CN" sz="1905" dirty="0" err="1"/>
              <a:t>InstanceKlass</a:t>
            </a:r>
            <a:r>
              <a:rPr lang="en-US" altLang="zh-CN" sz="1905" dirty="0"/>
              <a:t>* 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 = </a:t>
            </a:r>
            <a:r>
              <a:rPr lang="en-US" altLang="zh-CN" sz="1905" dirty="0" err="1"/>
              <a:t>InstanceKlass</a:t>
            </a:r>
            <a:r>
              <a:rPr lang="en-US" altLang="zh-CN" sz="1905" dirty="0"/>
              <a:t>::cast(k);</a:t>
            </a:r>
          </a:p>
          <a:p>
            <a:pPr algn="just"/>
            <a:r>
              <a:rPr lang="en-US" altLang="zh-CN" sz="1905" dirty="0"/>
              <a:t> 		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-&gt;</a:t>
            </a:r>
            <a:r>
              <a:rPr lang="en-US" altLang="zh-CN" sz="1905" dirty="0" err="1"/>
              <a:t>check_valid_for_instantiation</a:t>
            </a:r>
            <a:r>
              <a:rPr lang="en-US" altLang="zh-CN" sz="1905" dirty="0"/>
              <a:t>(true, CHECK); // </a:t>
            </a:r>
            <a:r>
              <a:rPr lang="zh-CN" altLang="en-US" sz="1905" dirty="0"/>
              <a:t>校验：接口</a:t>
            </a:r>
            <a:r>
              <a:rPr lang="en-US" altLang="zh-CN" sz="1905" dirty="0"/>
              <a:t>/</a:t>
            </a:r>
            <a:r>
              <a:rPr lang="zh-CN" altLang="en-US" sz="1905" dirty="0"/>
              <a:t>抽象类</a:t>
            </a:r>
            <a:r>
              <a:rPr lang="en-US" altLang="zh-CN" sz="1905" dirty="0"/>
              <a:t>/Class</a:t>
            </a:r>
            <a:r>
              <a:rPr lang="zh-CN" altLang="en-US" sz="1905" dirty="0"/>
              <a:t>不能实例化</a:t>
            </a:r>
          </a:p>
          <a:p>
            <a:pPr algn="just"/>
            <a:r>
              <a:rPr lang="zh-CN" altLang="en-US" sz="1905" dirty="0"/>
              <a:t> </a:t>
            </a:r>
            <a:r>
              <a:rPr lang="en-US" altLang="zh-CN" sz="1905" dirty="0"/>
              <a:t>		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-&gt;initialize(CHECK); // </a:t>
            </a:r>
            <a:r>
              <a:rPr lang="zh-CN" altLang="en-US" sz="1905" dirty="0"/>
              <a:t>初始化</a:t>
            </a:r>
            <a:r>
              <a:rPr lang="en-US" altLang="zh-CN" sz="1905" dirty="0" err="1"/>
              <a:t>klass</a:t>
            </a:r>
            <a:endParaRPr lang="en-US" altLang="zh-CN" sz="1905" dirty="0"/>
          </a:p>
          <a:p>
            <a:pPr algn="just"/>
            <a:r>
              <a:rPr lang="en-US" altLang="zh-CN" sz="1905" dirty="0"/>
              <a:t> 		</a:t>
            </a:r>
            <a:r>
              <a:rPr lang="en-US" altLang="zh-CN" sz="1905" dirty="0" err="1"/>
              <a:t>oop</a:t>
            </a:r>
            <a:r>
              <a:rPr lang="en-US" altLang="zh-CN" sz="1905" dirty="0"/>
              <a:t> </a:t>
            </a:r>
            <a:r>
              <a:rPr lang="en-US" altLang="zh-CN" sz="1905" dirty="0" err="1"/>
              <a:t>obj</a:t>
            </a:r>
            <a:r>
              <a:rPr lang="en-US" altLang="zh-CN" sz="1905" dirty="0"/>
              <a:t> = </a:t>
            </a:r>
            <a:r>
              <a:rPr lang="en-US" altLang="zh-CN" sz="1905" dirty="0" err="1"/>
              <a:t>klass</a:t>
            </a:r>
            <a:r>
              <a:rPr lang="en-US" altLang="zh-CN" sz="1905" dirty="0"/>
              <a:t>-&gt;</a:t>
            </a:r>
            <a:r>
              <a:rPr lang="en-US" altLang="zh-CN" sz="1905" dirty="0" err="1"/>
              <a:t>allocate_instance</a:t>
            </a:r>
            <a:r>
              <a:rPr lang="en-US" altLang="zh-CN" sz="1905" dirty="0"/>
              <a:t>(CHECK); // </a:t>
            </a:r>
            <a:r>
              <a:rPr lang="zh-CN" altLang="en-US" sz="1905" dirty="0"/>
              <a:t>分配实例</a:t>
            </a:r>
            <a:r>
              <a:rPr lang="en-US" altLang="zh-CN" sz="1905" dirty="0"/>
              <a:t>,</a:t>
            </a:r>
            <a:r>
              <a:rPr lang="zh-CN" altLang="en-US" sz="1905" dirty="0"/>
              <a:t>并且将</a:t>
            </a:r>
            <a:r>
              <a:rPr lang="en-US" altLang="zh-CN" sz="1905" dirty="0" err="1"/>
              <a:t>klass</a:t>
            </a:r>
            <a:r>
              <a:rPr lang="zh-CN" altLang="en-US" sz="1905" dirty="0"/>
              <a:t>注入到</a:t>
            </a:r>
            <a:r>
              <a:rPr lang="en-US" altLang="zh-CN" sz="1905" dirty="0"/>
              <a:t>object</a:t>
            </a:r>
            <a:r>
              <a:rPr lang="zh-CN" altLang="en-US" sz="1905" dirty="0"/>
              <a:t>中</a:t>
            </a:r>
          </a:p>
          <a:p>
            <a:pPr algn="just"/>
            <a:r>
              <a:rPr lang="zh-CN" altLang="en-US" sz="1905" dirty="0"/>
              <a:t> </a:t>
            </a:r>
            <a:r>
              <a:rPr lang="en-US" altLang="zh-CN" sz="1905" dirty="0"/>
              <a:t>		thread-&gt;</a:t>
            </a:r>
            <a:r>
              <a:rPr lang="en-US" altLang="zh-CN" sz="1905" dirty="0" err="1"/>
              <a:t>set_vm_result</a:t>
            </a:r>
            <a:r>
              <a:rPr lang="en-US" altLang="zh-CN" sz="1905" dirty="0"/>
              <a:t>(</a:t>
            </a:r>
            <a:r>
              <a:rPr lang="en-US" altLang="zh-CN" sz="1905" dirty="0" err="1"/>
              <a:t>obj</a:t>
            </a:r>
            <a:r>
              <a:rPr lang="en-US" altLang="zh-CN" sz="1905" dirty="0"/>
              <a:t>);</a:t>
            </a:r>
          </a:p>
          <a:p>
            <a:pPr algn="just"/>
            <a:r>
              <a:rPr lang="en-US" altLang="zh-CN" sz="1905" dirty="0"/>
              <a:t>IRT_END</a:t>
            </a:r>
          </a:p>
          <a:p>
            <a:pPr algn="just"/>
            <a:r>
              <a:rPr lang="zh-CN" altLang="en-US" sz="1905" dirty="0"/>
              <a:t>里面主要包含了两个部分：初始化</a:t>
            </a:r>
            <a:r>
              <a:rPr lang="en-US" altLang="zh-CN" sz="1905" dirty="0" err="1"/>
              <a:t>klass</a:t>
            </a:r>
            <a:r>
              <a:rPr lang="zh-CN" altLang="en-US" sz="1905" dirty="0"/>
              <a:t>和分配实例</a:t>
            </a:r>
            <a:endParaRPr lang="en-US" altLang="zh-CN" sz="1905" dirty="0"/>
          </a:p>
        </p:txBody>
      </p:sp>
    </p:spTree>
    <p:extLst>
      <p:ext uri="{BB962C8B-B14F-4D97-AF65-F5344CB8AC3E}">
        <p14:creationId xmlns:p14="http://schemas.microsoft.com/office/powerpoint/2010/main" val="1790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113108" y="1749414"/>
            <a:ext cx="9378506" cy="65139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517" dirty="0"/>
              <a:t>面试官</a:t>
            </a:r>
            <a:r>
              <a:rPr lang="en-US" altLang="zh-CN" sz="1517" dirty="0"/>
              <a:t>:</a:t>
            </a:r>
            <a:r>
              <a:rPr lang="zh-CN" altLang="en-US" sz="1517" dirty="0"/>
              <a:t>第一个问题好像难不倒你，那接下来看这个问题怎么接招。直到你回答不上来，我就能大致明白你</a:t>
            </a:r>
            <a:endParaRPr lang="en-US" altLang="zh-CN" sz="1517" dirty="0"/>
          </a:p>
          <a:p>
            <a:pPr marL="0" indent="0" algn="just">
              <a:buNone/>
            </a:pPr>
            <a:r>
              <a:rPr lang="zh-CN" altLang="en-US" sz="1517" dirty="0"/>
              <a:t>工作</a:t>
            </a:r>
            <a:r>
              <a:rPr lang="zh-CN" altLang="en-US" sz="1517" dirty="0"/>
              <a:t>了多久，技术水平怎么样</a:t>
            </a:r>
            <a:endParaRPr lang="en-US" altLang="zh-CN" sz="1517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6141" y="310041"/>
            <a:ext cx="11430120" cy="582547"/>
          </a:xfrm>
        </p:spPr>
        <p:txBody>
          <a:bodyPr/>
          <a:lstStyle/>
          <a:p>
            <a:r>
              <a:rPr lang="zh-CN" altLang="en-US" dirty="0" smtClean="0"/>
              <a:t>面试心理分析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907157" y="1592057"/>
            <a:ext cx="9584457" cy="9661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21" name="内容占位符 2"/>
          <p:cNvSpPr txBox="1"/>
          <p:nvPr/>
        </p:nvSpPr>
        <p:spPr>
          <a:xfrm>
            <a:off x="1113108" y="3414989"/>
            <a:ext cx="9378506" cy="1286668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517" dirty="0"/>
              <a:t>心理分析</a:t>
            </a:r>
            <a:r>
              <a:rPr lang="en-US" altLang="zh-CN" sz="1517" dirty="0"/>
              <a:t>:</a:t>
            </a:r>
            <a:r>
              <a:rPr lang="zh-CN" altLang="en-US" sz="1517" dirty="0"/>
              <a:t>这个问题确实有些难度，不能从</a:t>
            </a:r>
            <a:r>
              <a:rPr lang="en-US" altLang="zh-CN" sz="1517" dirty="0" err="1"/>
              <a:t>dex</a:t>
            </a:r>
            <a:r>
              <a:rPr lang="zh-CN" altLang="en-US" sz="1517" dirty="0"/>
              <a:t>与</a:t>
            </a:r>
            <a:r>
              <a:rPr lang="en-US" altLang="zh-CN" sz="1517" dirty="0"/>
              <a:t>class</a:t>
            </a:r>
            <a:r>
              <a:rPr lang="zh-CN" altLang="en-US" sz="1517" dirty="0"/>
              <a:t>简单的区别</a:t>
            </a:r>
            <a:r>
              <a:rPr lang="en-US" altLang="zh-CN" sz="1517" dirty="0"/>
              <a:t>(class </a:t>
            </a:r>
            <a:r>
              <a:rPr lang="zh-CN" altLang="en-US" sz="1517" dirty="0"/>
              <a:t>是</a:t>
            </a:r>
            <a:r>
              <a:rPr lang="en-US" altLang="zh-CN" sz="1517" dirty="0"/>
              <a:t>)</a:t>
            </a:r>
            <a:r>
              <a:rPr lang="zh-CN" altLang="en-US" sz="1517" dirty="0"/>
              <a:t>入手了。比较考 对</a:t>
            </a:r>
            <a:r>
              <a:rPr lang="en-US" altLang="zh-CN" sz="1517" dirty="0" err="1"/>
              <a:t>dex</a:t>
            </a:r>
            <a:r>
              <a:rPr lang="zh-CN" altLang="en-US" sz="1517" dirty="0"/>
              <a:t>文件和</a:t>
            </a:r>
            <a:r>
              <a:rPr lang="en-US" altLang="zh-CN" sz="1517" dirty="0"/>
              <a:t>class</a:t>
            </a:r>
            <a:r>
              <a:rPr lang="zh-CN" altLang="en-US" sz="1517" dirty="0"/>
              <a:t>文</a:t>
            </a:r>
            <a:endParaRPr lang="en-US" altLang="zh-CN" sz="1517" dirty="0"/>
          </a:p>
          <a:p>
            <a:pPr marL="0" indent="0" algn="just">
              <a:buNone/>
            </a:pPr>
            <a:r>
              <a:rPr lang="zh-CN" altLang="en-US" sz="1517" dirty="0"/>
              <a:t>件理解的深度。从文件格式的差异，指令集加载流程入手。</a:t>
            </a:r>
            <a:endParaRPr lang="en-US" altLang="zh-CN" sz="1517" dirty="0"/>
          </a:p>
        </p:txBody>
      </p:sp>
      <p:sp>
        <p:nvSpPr>
          <p:cNvPr id="22" name="圆角矩形 21"/>
          <p:cNvSpPr/>
          <p:nvPr/>
        </p:nvSpPr>
        <p:spPr>
          <a:xfrm>
            <a:off x="907157" y="3257632"/>
            <a:ext cx="9584457" cy="13074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1415681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8065" y="292796"/>
            <a:ext cx="11430120" cy="582547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Class</a:t>
            </a:r>
            <a:r>
              <a:rPr lang="zh-CN" altLang="en-US" dirty="0" smtClean="0">
                <a:solidFill>
                  <a:schemeClr val="accent1"/>
                </a:solidFill>
              </a:rPr>
              <a:t>与</a:t>
            </a:r>
            <a:r>
              <a:rPr lang="en-US" altLang="zh-CN" dirty="0" err="1" smtClean="0">
                <a:solidFill>
                  <a:schemeClr val="accent1"/>
                </a:solidFill>
              </a:rPr>
              <a:t>dex</a:t>
            </a:r>
            <a:r>
              <a:rPr lang="zh-CN" altLang="en-US" dirty="0" smtClean="0">
                <a:solidFill>
                  <a:schemeClr val="accent1"/>
                </a:solidFill>
              </a:rPr>
              <a:t>结构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34060" y="1175950"/>
            <a:ext cx="4301278" cy="5393666"/>
          </a:xfrm>
          <a:prstGeom prst="roundRect">
            <a:avLst>
              <a:gd name="adj" fmla="val 2557"/>
            </a:avLst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solidFill>
                <a:schemeClr val="accent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0608" y="1312498"/>
            <a:ext cx="68274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>
                <a:solidFill>
                  <a:schemeClr val="accent1"/>
                </a:solidFill>
              </a:rPr>
              <a:t>jar</a:t>
            </a:r>
            <a:endParaRPr lang="zh-CN" altLang="en-US" sz="1707" dirty="0">
              <a:solidFill>
                <a:schemeClr val="accent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178996" y="1645858"/>
            <a:ext cx="3662925" cy="4770386"/>
          </a:xfrm>
          <a:prstGeom prst="roundRect">
            <a:avLst>
              <a:gd name="adj" fmla="val 25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solidFill>
                <a:schemeClr val="accent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8528" y="1799228"/>
            <a:ext cx="68274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>
                <a:solidFill>
                  <a:schemeClr val="accent1"/>
                </a:solidFill>
              </a:rPr>
              <a:t>class</a:t>
            </a:r>
            <a:endParaRPr lang="zh-CN" altLang="en-US" sz="1707" dirty="0">
              <a:solidFill>
                <a:schemeClr val="accent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614013" y="2012861"/>
            <a:ext cx="1502034" cy="46029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7" dirty="0">
                <a:solidFill>
                  <a:schemeClr val="bg1"/>
                </a:solidFill>
              </a:rPr>
              <a:t>Header</a:t>
            </a:r>
            <a:endParaRPr lang="zh-CN" altLang="en-US" sz="1707" dirty="0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614013" y="2729741"/>
            <a:ext cx="1502034" cy="46029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07" dirty="0">
                <a:solidFill>
                  <a:schemeClr val="bg1"/>
                </a:solidFill>
              </a:rPr>
              <a:t>常量池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2614013" y="3468955"/>
            <a:ext cx="1502034" cy="46029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7" dirty="0">
                <a:solidFill>
                  <a:schemeClr val="bg1"/>
                </a:solidFill>
              </a:rPr>
              <a:t>class</a:t>
            </a:r>
            <a:endParaRPr lang="zh-CN" altLang="en-US" sz="1707" dirty="0">
              <a:solidFill>
                <a:schemeClr val="bg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614013" y="4243407"/>
            <a:ext cx="1502034" cy="46029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7" dirty="0">
                <a:solidFill>
                  <a:schemeClr val="bg1"/>
                </a:solidFill>
              </a:rPr>
              <a:t>filed</a:t>
            </a:r>
            <a:endParaRPr lang="zh-CN" altLang="en-US" sz="1707" dirty="0">
              <a:solidFill>
                <a:schemeClr val="bg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631382" y="4960287"/>
            <a:ext cx="1502034" cy="46029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7" dirty="0">
                <a:solidFill>
                  <a:schemeClr val="bg1"/>
                </a:solidFill>
              </a:rPr>
              <a:t>Method</a:t>
            </a:r>
            <a:endParaRPr lang="zh-CN" altLang="en-US" sz="1707" dirty="0">
              <a:solidFill>
                <a:schemeClr val="bg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631382" y="5677167"/>
            <a:ext cx="1502034" cy="46029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7" dirty="0">
                <a:solidFill>
                  <a:schemeClr val="bg1"/>
                </a:solidFill>
              </a:rPr>
              <a:t>Attributes</a:t>
            </a:r>
            <a:endParaRPr lang="zh-CN" altLang="en-US" sz="1707" dirty="0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959451" y="1232421"/>
            <a:ext cx="4301278" cy="5393666"/>
          </a:xfrm>
          <a:prstGeom prst="roundRect">
            <a:avLst>
              <a:gd name="adj" fmla="val 2557"/>
            </a:avLst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solidFill>
                <a:schemeClr val="accent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96000" y="1368970"/>
            <a:ext cx="68274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 err="1">
                <a:solidFill>
                  <a:schemeClr val="accent1"/>
                </a:solidFill>
              </a:rPr>
              <a:t>apk</a:t>
            </a:r>
            <a:endParaRPr lang="zh-CN" altLang="en-US" sz="1707" dirty="0">
              <a:solidFill>
                <a:schemeClr val="accent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461255" y="1719152"/>
            <a:ext cx="3662925" cy="4770386"/>
          </a:xfrm>
          <a:prstGeom prst="roundRect">
            <a:avLst>
              <a:gd name="adj" fmla="val 25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solidFill>
                <a:schemeClr val="accent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573920" y="1855700"/>
            <a:ext cx="68274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 err="1">
                <a:solidFill>
                  <a:schemeClr val="accent1"/>
                </a:solidFill>
              </a:rPr>
              <a:t>dex</a:t>
            </a:r>
            <a:endParaRPr lang="zh-CN" altLang="en-US" sz="1707" dirty="0">
              <a:solidFill>
                <a:schemeClr val="accent1"/>
              </a:solidFill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7939405" y="2069332"/>
            <a:ext cx="1911677" cy="381494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17" dirty="0">
                <a:solidFill>
                  <a:schemeClr val="bg1"/>
                </a:solidFill>
              </a:rPr>
              <a:t>Header</a:t>
            </a:r>
            <a:endParaRPr lang="zh-CN" altLang="en-US" sz="1517" dirty="0">
              <a:solidFill>
                <a:schemeClr val="bg1"/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939405" y="2786212"/>
            <a:ext cx="1911677" cy="403828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38" dirty="0">
                <a:solidFill>
                  <a:schemeClr val="bg1"/>
                </a:solidFill>
              </a:rPr>
              <a:t>String Constant Pool</a:t>
            </a:r>
            <a:endParaRPr lang="zh-CN" altLang="en-US" sz="1138" dirty="0">
              <a:solidFill>
                <a:schemeClr val="bg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7939405" y="3525427"/>
            <a:ext cx="1911677" cy="403828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17" dirty="0">
                <a:solidFill>
                  <a:schemeClr val="bg1"/>
                </a:solidFill>
              </a:rPr>
              <a:t>class constant pool</a:t>
            </a:r>
            <a:endParaRPr lang="zh-CN" altLang="en-US" sz="1517" dirty="0">
              <a:solidFill>
                <a:schemeClr val="bg1"/>
              </a:solidFill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7930719" y="4205345"/>
            <a:ext cx="1911678" cy="42127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17" dirty="0">
                <a:solidFill>
                  <a:schemeClr val="bg1"/>
                </a:solidFill>
              </a:rPr>
              <a:t>filed constant pool</a:t>
            </a:r>
            <a:endParaRPr lang="zh-CN" altLang="en-US" sz="1517" dirty="0">
              <a:solidFill>
                <a:schemeClr val="bg1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7956773" y="4881143"/>
            <a:ext cx="1894310" cy="42127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27" dirty="0">
                <a:solidFill>
                  <a:schemeClr val="bg1"/>
                </a:solidFill>
              </a:rPr>
              <a:t>method constant pol</a:t>
            </a:r>
            <a:endParaRPr lang="zh-CN" altLang="en-US" sz="1327" dirty="0">
              <a:solidFill>
                <a:schemeClr val="bg1"/>
              </a:solidFill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7956773" y="5420586"/>
            <a:ext cx="1894310" cy="42127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27" dirty="0">
                <a:solidFill>
                  <a:schemeClr val="bg1"/>
                </a:solidFill>
              </a:rPr>
              <a:t>Field list</a:t>
            </a:r>
            <a:endParaRPr lang="zh-CN" altLang="en-US" sz="1327" dirty="0">
              <a:solidFill>
                <a:schemeClr val="bg1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939404" y="5994965"/>
            <a:ext cx="1894310" cy="421279"/>
          </a:xfrm>
          <a:prstGeom prst="roundRect">
            <a:avLst>
              <a:gd name="adj" fmla="val 11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27" dirty="0">
                <a:solidFill>
                  <a:schemeClr val="bg1"/>
                </a:solidFill>
              </a:rPr>
              <a:t>method list</a:t>
            </a:r>
            <a:endParaRPr lang="zh-CN" altLang="en-US" sz="132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62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83945" y="241030"/>
            <a:ext cx="11430120" cy="582547"/>
          </a:xfrm>
        </p:spPr>
        <p:txBody>
          <a:bodyPr/>
          <a:lstStyle/>
          <a:p>
            <a:r>
              <a:rPr lang="en-US" altLang="zh-CN" dirty="0"/>
              <a:t>Class</a:t>
            </a:r>
            <a:r>
              <a:rPr lang="zh-CN" altLang="en-US" dirty="0"/>
              <a:t>与</a:t>
            </a:r>
            <a:r>
              <a:rPr lang="en-US" altLang="zh-CN" dirty="0" err="1"/>
              <a:t>dex</a:t>
            </a:r>
            <a:r>
              <a:rPr lang="zh-CN" altLang="en-US" dirty="0"/>
              <a:t>结构</a:t>
            </a:r>
          </a:p>
        </p:txBody>
      </p:sp>
      <p:pic>
        <p:nvPicPr>
          <p:cNvPr id="2050" name="Picture 2" descr="这里写图片描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68" y="823577"/>
            <a:ext cx="8670830" cy="61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72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-2" y="5573201"/>
            <a:ext cx="1254035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-2" y="4180860"/>
            <a:ext cx="1254035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-2" y="2786598"/>
            <a:ext cx="1254035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-2" y="1392337"/>
            <a:ext cx="1254035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-2" y="0"/>
            <a:ext cx="1254035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6240" y="5573201"/>
            <a:ext cx="365760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6240" y="4180860"/>
            <a:ext cx="365760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6240" y="2786598"/>
            <a:ext cx="365760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6240" y="1392337"/>
            <a:ext cx="365760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6240" y="0"/>
            <a:ext cx="365760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254313" y="218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最新活动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578850" y="4116070"/>
            <a:ext cx="3017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>
                <a:sym typeface="+mn-ea"/>
              </a:rPr>
              <a:t>            </a:t>
            </a:r>
            <a:r>
              <a:rPr lang="zh-CN" altLang="en-US">
                <a:sym typeface="+mn-ea"/>
              </a:rPr>
              <a:t>叮当老师的微信</a:t>
            </a:r>
            <a:endParaRPr lang="zh-CN" altLang="en-US"/>
          </a:p>
          <a:p>
            <a:pPr algn="l"/>
            <a:r>
              <a:rPr lang="zh-CN" altLang="en-US"/>
              <a:t>叮当老师的</a:t>
            </a:r>
            <a:r>
              <a:rPr lang="en-US" altLang="zh-CN"/>
              <a:t>QQ</a:t>
            </a:r>
            <a:r>
              <a:rPr lang="zh-CN" altLang="en-US"/>
              <a:t>：</a:t>
            </a:r>
            <a:r>
              <a:rPr lang="en-US" altLang="zh-CN"/>
              <a:t>1979846055</a:t>
            </a:r>
          </a:p>
        </p:txBody>
      </p:sp>
      <p:pic>
        <p:nvPicPr>
          <p:cNvPr id="5" name="图片 4" descr="叮当老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030" y="1543050"/>
            <a:ext cx="2423160" cy="2423160"/>
          </a:xfrm>
          <a:prstGeom prst="rect">
            <a:avLst/>
          </a:prstGeom>
        </p:spPr>
      </p:pic>
      <p:pic>
        <p:nvPicPr>
          <p:cNvPr id="6" name="图片 5" descr="活动图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435" y="454025"/>
            <a:ext cx="4142740" cy="6217285"/>
          </a:xfrm>
          <a:prstGeom prst="rect">
            <a:avLst/>
          </a:prstGeom>
        </p:spPr>
      </p:pic>
      <p:pic>
        <p:nvPicPr>
          <p:cNvPr id="2" name="图片 1" descr="面试专题-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905" y="4338320"/>
            <a:ext cx="1331595" cy="74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-2" y="5573201"/>
            <a:ext cx="1254035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-2" y="4180860"/>
            <a:ext cx="1254035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-2" y="2786598"/>
            <a:ext cx="1254035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-2" y="1392337"/>
            <a:ext cx="1254035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-2" y="0"/>
            <a:ext cx="1254035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6240" y="5573201"/>
            <a:ext cx="365760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6240" y="4180860"/>
            <a:ext cx="365760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6240" y="2786598"/>
            <a:ext cx="365760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6240" y="1392337"/>
            <a:ext cx="365760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6240" y="0"/>
            <a:ext cx="365760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254313" y="218"/>
            <a:ext cx="3840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课程配套服务</a:t>
            </a:r>
          </a:p>
        </p:txBody>
      </p:sp>
      <p:sp>
        <p:nvSpPr>
          <p:cNvPr id="157" name="ïśľîḍè"/>
          <p:cNvSpPr txBox="1"/>
          <p:nvPr/>
        </p:nvSpPr>
        <p:spPr>
          <a:xfrm>
            <a:off x="2101850" y="17430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8" name="íṥlîḍe"/>
          <p:cNvSpPr txBox="1"/>
          <p:nvPr/>
        </p:nvSpPr>
        <p:spPr>
          <a:xfrm>
            <a:off x="2101850" y="1243330"/>
            <a:ext cx="1797050" cy="4997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答疑服务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1850" y="1787525"/>
            <a:ext cx="175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专门的答疑老师替学员解答问题</a:t>
            </a:r>
          </a:p>
        </p:txBody>
      </p:sp>
      <p:sp>
        <p:nvSpPr>
          <p:cNvPr id="6" name="ïśľîḍè"/>
          <p:cNvSpPr txBox="1"/>
          <p:nvPr/>
        </p:nvSpPr>
        <p:spPr>
          <a:xfrm>
            <a:off x="4378960" y="17430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íṥlîḍe"/>
          <p:cNvSpPr txBox="1"/>
          <p:nvPr/>
        </p:nvSpPr>
        <p:spPr>
          <a:xfrm>
            <a:off x="4378960" y="1243330"/>
            <a:ext cx="1797050" cy="4997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学习计划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78960" y="1787525"/>
            <a:ext cx="175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1V1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为你定制专属的学习计划</a:t>
            </a:r>
          </a:p>
        </p:txBody>
      </p:sp>
      <p:sp>
        <p:nvSpPr>
          <p:cNvPr id="9" name="ïśľîḍè"/>
          <p:cNvSpPr txBox="1"/>
          <p:nvPr/>
        </p:nvSpPr>
        <p:spPr>
          <a:xfrm>
            <a:off x="6585585" y="17430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íṥlîḍe"/>
          <p:cNvSpPr txBox="1"/>
          <p:nvPr/>
        </p:nvSpPr>
        <p:spPr>
          <a:xfrm>
            <a:off x="6585585" y="1243330"/>
            <a:ext cx="1797050" cy="4997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考核与作业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85585" y="1787525"/>
            <a:ext cx="175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考核与作业意义在于理论与实践并行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ïśľîḍè"/>
          <p:cNvSpPr txBox="1"/>
          <p:nvPr/>
        </p:nvSpPr>
        <p:spPr>
          <a:xfrm>
            <a:off x="9038590" y="17430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íṥlîḍe"/>
          <p:cNvSpPr txBox="1"/>
          <p:nvPr/>
        </p:nvSpPr>
        <p:spPr>
          <a:xfrm>
            <a:off x="9038590" y="1243330"/>
            <a:ext cx="1797050" cy="4997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专属班级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38590" y="1787525"/>
            <a:ext cx="175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专属班级打开你的人际交流圈</a:t>
            </a:r>
          </a:p>
        </p:txBody>
      </p:sp>
      <p:sp>
        <p:nvSpPr>
          <p:cNvPr id="16" name="ïśľîḍè"/>
          <p:cNvSpPr txBox="1"/>
          <p:nvPr/>
        </p:nvSpPr>
        <p:spPr>
          <a:xfrm>
            <a:off x="2101850" y="34702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íṥlîḍe"/>
          <p:cNvSpPr txBox="1"/>
          <p:nvPr/>
        </p:nvSpPr>
        <p:spPr>
          <a:xfrm>
            <a:off x="2101850" y="2970530"/>
            <a:ext cx="1797050" cy="4997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新技术分享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01850" y="3481705"/>
            <a:ext cx="1758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时刻关注国际市场新技术的动态，分享给学员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ïśľîḍè"/>
          <p:cNvSpPr txBox="1"/>
          <p:nvPr/>
        </p:nvSpPr>
        <p:spPr>
          <a:xfrm>
            <a:off x="4378960" y="34702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íṥlîḍe"/>
          <p:cNvSpPr txBox="1"/>
          <p:nvPr/>
        </p:nvSpPr>
        <p:spPr>
          <a:xfrm>
            <a:off x="4378960" y="2981960"/>
            <a:ext cx="1797050" cy="4997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就业指导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78960" y="3473450"/>
            <a:ext cx="1758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简历指导和面试指导并行，让你的岗位不侮辱你的能力</a:t>
            </a:r>
          </a:p>
        </p:txBody>
      </p:sp>
      <p:sp>
        <p:nvSpPr>
          <p:cNvPr id="22" name="ïśľîḍè"/>
          <p:cNvSpPr txBox="1"/>
          <p:nvPr/>
        </p:nvSpPr>
        <p:spPr>
          <a:xfrm>
            <a:off x="6585585" y="34702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íṥlîḍe"/>
          <p:cNvSpPr txBox="1"/>
          <p:nvPr/>
        </p:nvSpPr>
        <p:spPr>
          <a:xfrm>
            <a:off x="6585585" y="2970530"/>
            <a:ext cx="1797050" cy="4997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企业内推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85585" y="3514725"/>
            <a:ext cx="175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众多一线企业的内推岗位等你拿</a:t>
            </a:r>
          </a:p>
        </p:txBody>
      </p:sp>
      <p:sp>
        <p:nvSpPr>
          <p:cNvPr id="25" name="ïśľîḍè"/>
          <p:cNvSpPr txBox="1"/>
          <p:nvPr/>
        </p:nvSpPr>
        <p:spPr>
          <a:xfrm>
            <a:off x="9038590" y="34702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íṥlîḍe"/>
          <p:cNvSpPr txBox="1"/>
          <p:nvPr/>
        </p:nvSpPr>
        <p:spPr>
          <a:xfrm>
            <a:off x="9038590" y="2970530"/>
            <a:ext cx="1797050" cy="499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升级更新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38590" y="3514725"/>
            <a:ext cx="175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最新技术一直免费学</a:t>
            </a:r>
          </a:p>
        </p:txBody>
      </p:sp>
      <p:sp>
        <p:nvSpPr>
          <p:cNvPr id="28" name="ïśľîḍè"/>
          <p:cNvSpPr txBox="1"/>
          <p:nvPr/>
        </p:nvSpPr>
        <p:spPr>
          <a:xfrm>
            <a:off x="2101850" y="51720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íṥlîḍe"/>
          <p:cNvSpPr txBox="1"/>
          <p:nvPr/>
        </p:nvSpPr>
        <p:spPr>
          <a:xfrm>
            <a:off x="2101850" y="4672330"/>
            <a:ext cx="1797050" cy="499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钱程无忧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101850" y="5216525"/>
            <a:ext cx="175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Toppro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优先权，告别死工资</a:t>
            </a:r>
          </a:p>
        </p:txBody>
      </p:sp>
      <p:sp>
        <p:nvSpPr>
          <p:cNvPr id="31" name="ïśľîḍè"/>
          <p:cNvSpPr txBox="1"/>
          <p:nvPr/>
        </p:nvSpPr>
        <p:spPr>
          <a:xfrm>
            <a:off x="4378960" y="5172075"/>
            <a:ext cx="1797050" cy="72453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íṥlîḍe"/>
          <p:cNvSpPr txBox="1"/>
          <p:nvPr/>
        </p:nvSpPr>
        <p:spPr>
          <a:xfrm>
            <a:off x="4378960" y="4672330"/>
            <a:ext cx="1797050" cy="499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750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750">
                <a:latin typeface="黑体" panose="02010609060101010101" charset="-122"/>
                <a:ea typeface="黑体" panose="02010609060101010101" charset="-122"/>
              </a:rPr>
              <a:t>涨薪无忧</a:t>
            </a:r>
            <a:endParaRPr lang="zh-CN" altLang="en-US" sz="17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378960" y="5183505"/>
            <a:ext cx="1758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毕业不满三年的学员学完课程不涨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5K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，全额退款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2145002" y="1686128"/>
            <a:ext cx="7426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手写</a:t>
            </a:r>
            <a:r>
              <a:rPr lang="en-US" altLang="zh-CN" sz="3200" dirty="0" err="1"/>
              <a:t>ThreadPoolExtorer</a:t>
            </a:r>
            <a:r>
              <a:rPr lang="zh-CN" altLang="en-US" sz="3200" dirty="0"/>
              <a:t>线程</a:t>
            </a:r>
            <a:r>
              <a:rPr lang="zh-CN" altLang="en-US" sz="3200" dirty="0" smtClean="0"/>
              <a:t>池</a:t>
            </a:r>
            <a:endParaRPr lang="en-US" altLang="zh-CN" sz="3200" dirty="0" smtClean="0"/>
          </a:p>
          <a:p>
            <a:r>
              <a:rPr lang="zh-CN" altLang="en-US" sz="2400" dirty="0"/>
              <a:t>与</a:t>
            </a:r>
            <a:r>
              <a:rPr lang="zh-CN" altLang="en-US" sz="2400" dirty="0" smtClean="0"/>
              <a:t>深度</a:t>
            </a:r>
            <a:r>
              <a:rPr lang="zh-CN" altLang="en-US" sz="2400" dirty="0"/>
              <a:t>探索</a:t>
            </a:r>
            <a:r>
              <a:rPr lang="en-US" altLang="zh-CN" sz="2400" dirty="0" err="1"/>
              <a:t>klass</a:t>
            </a:r>
            <a:r>
              <a:rPr lang="zh-CN" altLang="en-US" sz="2400" dirty="0"/>
              <a:t>机制如何加载</a:t>
            </a:r>
            <a:r>
              <a:rPr lang="en-US" altLang="zh-CN" sz="2400" dirty="0"/>
              <a:t>Class</a:t>
            </a:r>
            <a:r>
              <a:rPr lang="zh-CN" altLang="en-US" sz="2400" dirty="0"/>
              <a:t>对象</a:t>
            </a:r>
            <a:endParaRPr lang="zh-CN" altLang="en-US" sz="20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9902825" y="5870575"/>
            <a:ext cx="2096770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642" y="-1013629"/>
            <a:ext cx="609600" cy="609600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5428" y="235168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2" grpId="1"/>
      <p:bldP spid="64" grpId="0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9902825" y="5870575"/>
            <a:ext cx="2096770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15428" y="235168"/>
            <a:ext cx="45745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95" y="1369060"/>
            <a:ext cx="4961890" cy="4027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885" y="1369060"/>
            <a:ext cx="2981960" cy="4027805"/>
          </a:xfrm>
          <a:prstGeom prst="rect">
            <a:avLst/>
          </a:prstGeom>
        </p:spPr>
      </p:pic>
      <p:sp>
        <p:nvSpPr>
          <p:cNvPr id="6" name="FLYING IMPRESSION FID FEIZHAO    qq:1964271550"/>
          <p:cNvSpPr txBox="1"/>
          <p:nvPr/>
        </p:nvSpPr>
        <p:spPr>
          <a:xfrm>
            <a:off x="9149715" y="4787900"/>
            <a:ext cx="2683510" cy="6915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注：贝塞尔曲线，动画，布局原理不仅仅只是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上可以使用，其他语言在实现这些效果时大同小异；</a:t>
            </a:r>
          </a:p>
        </p:txBody>
      </p:sp>
      <p:sp>
        <p:nvSpPr>
          <p:cNvPr id="7" name="矩形 6"/>
          <p:cNvSpPr/>
          <p:nvPr/>
        </p:nvSpPr>
        <p:spPr>
          <a:xfrm>
            <a:off x="9077325" y="1369060"/>
            <a:ext cx="2844800" cy="2087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149715" y="1528445"/>
            <a:ext cx="2683510" cy="17697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UI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绘制流程    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：事件分发机制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Paint/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贝塞尔曲线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：动画源码，进阶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：屏幕适配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：项目实战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9902825" y="5870575"/>
            <a:ext cx="2096770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642" y="-1013629"/>
            <a:ext cx="609600" cy="609600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5428" y="235168"/>
            <a:ext cx="57689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高级架构师</a:t>
            </a:r>
            <a:endParaRPr lang="en-US" altLang="zh-CN" sz="4800" dirty="0">
              <a:solidFill>
                <a:srgbClr val="EB5F5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265285" y="4986020"/>
            <a:ext cx="2683510" cy="4914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注：架构不管在哪门语言都是需要的，架构不单单是代码，更是思路；</a:t>
            </a:r>
          </a:p>
        </p:txBody>
      </p:sp>
      <p:sp>
        <p:nvSpPr>
          <p:cNvPr id="7" name="矩形 6"/>
          <p:cNvSpPr/>
          <p:nvPr/>
        </p:nvSpPr>
        <p:spPr>
          <a:xfrm>
            <a:off x="9168130" y="1369060"/>
            <a:ext cx="2844800" cy="17443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248775" y="1527810"/>
            <a:ext cx="2683510" cy="1290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：设计原则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Framework/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启动等源码分析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Google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最新推出的组件</a:t>
            </a:r>
            <a:endParaRPr lang="zh-CN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：常见第三方框架分析手写</a:t>
            </a:r>
            <a:endParaRPr lang="zh-CN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135" y="1369060"/>
            <a:ext cx="5238750" cy="40278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885" y="1369060"/>
            <a:ext cx="3201035" cy="16211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0885" y="2989580"/>
            <a:ext cx="3201035" cy="240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9902825" y="5870575"/>
            <a:ext cx="2096770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642" y="-1013629"/>
            <a:ext cx="609600" cy="609600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5428" y="235168"/>
            <a:ext cx="65055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NDK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深层进阶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248775" y="4587240"/>
            <a:ext cx="2683510" cy="8915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4G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时代出来了抖音等大量音视频应用，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时代必然会涌现更多的需要大数据量的应用，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NDK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的学习迫在眉睫；而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C/C+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语言也将成为加密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防反编译的趋势；</a:t>
            </a:r>
          </a:p>
        </p:txBody>
      </p:sp>
      <p:sp>
        <p:nvSpPr>
          <p:cNvPr id="7" name="矩形 6"/>
          <p:cNvSpPr/>
          <p:nvPr/>
        </p:nvSpPr>
        <p:spPr>
          <a:xfrm>
            <a:off x="9168130" y="1369060"/>
            <a:ext cx="2844800" cy="1924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248775" y="1527810"/>
            <a:ext cx="2683510" cy="15297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NDK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C/C++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进阶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：脚本语法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/Linux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：音视频</a:t>
            </a:r>
            <a:endParaRPr lang="zh-CN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WebRtc/OPENGL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：项目实战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15" y="1344930"/>
            <a:ext cx="4728845" cy="4051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360" y="2842895"/>
            <a:ext cx="3604260" cy="25533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360" y="1344930"/>
            <a:ext cx="3604260" cy="1497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9902825" y="5870575"/>
            <a:ext cx="2096770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642" y="-1013629"/>
            <a:ext cx="609600" cy="609600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5428" y="235168"/>
            <a:ext cx="51593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性能优化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248775" y="4554220"/>
            <a:ext cx="2683510" cy="8915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注：当应用开发不再有技术难题，如何保证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在大量用户下依然稳定，高效，无惧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的冲击，性能优化无疑是最大利器，更是你能一直跟随前进的脚步</a:t>
            </a:r>
            <a:r>
              <a:rPr lang="zh-CN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7" name="矩形 6"/>
          <p:cNvSpPr/>
          <p:nvPr/>
        </p:nvSpPr>
        <p:spPr>
          <a:xfrm>
            <a:off x="9168130" y="1369060"/>
            <a:ext cx="2844800" cy="1924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248775" y="1527810"/>
            <a:ext cx="2683510" cy="15297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性能优化概述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UI/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启动优化    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：稳定性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：内存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电量</a:t>
            </a:r>
            <a:endParaRPr lang="zh-CN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：安全性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：附加项目实战优化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75" y="1344930"/>
            <a:ext cx="3716655" cy="40354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130" y="1344930"/>
            <a:ext cx="4673600" cy="4035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9902825" y="5870575"/>
            <a:ext cx="2096770" cy="2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642" y="-1013629"/>
            <a:ext cx="609600" cy="609600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5428" y="235168"/>
            <a:ext cx="39401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其他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248775" y="4735830"/>
            <a:ext cx="2683510" cy="6915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注：当</a:t>
            </a:r>
            <a:r>
              <a:rPr lang="en-US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所有技术难题不再是问题，如何自动化编译打包，混合式开发，小程序等新技术也需要有所涉猎</a:t>
            </a:r>
            <a:r>
              <a:rPr lang="zh-CN" altLang="zh-CN" sz="1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7" name="矩形 6"/>
          <p:cNvSpPr/>
          <p:nvPr/>
        </p:nvSpPr>
        <p:spPr>
          <a:xfrm>
            <a:off x="9168130" y="1369060"/>
            <a:ext cx="2844800" cy="1709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248775" y="1527810"/>
            <a:ext cx="2683510" cy="1290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其他概述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Gradle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Flutter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：小程序</a:t>
            </a:r>
            <a:endParaRPr lang="zh-CN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项目实战</a:t>
            </a:r>
            <a:endParaRPr lang="zh-CN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50" y="1369060"/>
            <a:ext cx="4194175" cy="3975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325" y="1369060"/>
            <a:ext cx="4007485" cy="397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YING IMPRESSION FID FEIZHAO    qq:1964271550"/>
          <p:cNvSpPr txBox="1"/>
          <p:nvPr/>
        </p:nvSpPr>
        <p:spPr>
          <a:xfrm>
            <a:off x="7827949" y="1784531"/>
            <a:ext cx="10985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3C3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42" name="FLYING IMPRESSION FID FEIZHAO    qq:1964271550"/>
          <p:cNvSpPr txBox="1"/>
          <p:nvPr/>
        </p:nvSpPr>
        <p:spPr>
          <a:xfrm>
            <a:off x="7827949" y="2136083"/>
            <a:ext cx="279138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不再仅限于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死工资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，技术价值最大化。</a:t>
            </a:r>
          </a:p>
        </p:txBody>
      </p:sp>
      <p:sp>
        <p:nvSpPr>
          <p:cNvPr id="43" name="FLYING IMPRESSION FID FEIZHAO    qq:1964271550"/>
          <p:cNvSpPr txBox="1"/>
          <p:nvPr/>
        </p:nvSpPr>
        <p:spPr>
          <a:xfrm>
            <a:off x="7827949" y="4325695"/>
            <a:ext cx="10985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44" name="FLYING IMPRESSION FID FEIZHAO    qq:1964271550"/>
          <p:cNvSpPr txBox="1"/>
          <p:nvPr/>
        </p:nvSpPr>
        <p:spPr>
          <a:xfrm>
            <a:off x="7827949" y="4695027"/>
            <a:ext cx="279138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年工作经验的人学习完本课程未涨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，全额退费。</a:t>
            </a:r>
          </a:p>
        </p:txBody>
      </p:sp>
      <p:sp>
        <p:nvSpPr>
          <p:cNvPr id="45" name="FLYING IMPRESSION FID FEIZHAO    qq:1964271550"/>
          <p:cNvSpPr txBox="1"/>
          <p:nvPr/>
        </p:nvSpPr>
        <p:spPr>
          <a:xfrm>
            <a:off x="2602865" y="1784350"/>
            <a:ext cx="1788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46" name="FLYING IMPRESSION FID FEIZHAO    qq:1964271550"/>
          <p:cNvSpPr txBox="1"/>
          <p:nvPr/>
        </p:nvSpPr>
        <p:spPr>
          <a:xfrm>
            <a:off x="1572663" y="2153863"/>
            <a:ext cx="2818396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凡是基于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平台的应用开发都不再有技术壁垒。</a:t>
            </a:r>
          </a:p>
        </p:txBody>
      </p:sp>
      <p:sp>
        <p:nvSpPr>
          <p:cNvPr id="47" name="FLYING IMPRESSION FID FEIZHAO    qq:1964271550"/>
          <p:cNvSpPr txBox="1"/>
          <p:nvPr/>
        </p:nvSpPr>
        <p:spPr>
          <a:xfrm>
            <a:off x="3292518" y="4325695"/>
            <a:ext cx="10985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CB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48" name="FLYING IMPRESSION FID FEIZHAO    qq:1964271550"/>
          <p:cNvSpPr txBox="1"/>
          <p:nvPr/>
        </p:nvSpPr>
        <p:spPr>
          <a:xfrm>
            <a:off x="1572663" y="4695027"/>
            <a:ext cx="2818396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不管是公司还是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都有机会，能力接触到更高端的圈子，增加新的机遇。</a:t>
            </a: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rot="2700000">
            <a:off x="4512807" y="2273804"/>
            <a:ext cx="1825625" cy="1462088"/>
          </a:xfrm>
          <a:prstGeom prst="roundRect">
            <a:avLst/>
          </a:prstGeom>
          <a:solidFill>
            <a:srgbClr val="EB5F5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FLYING IMPRESSION FID FEIZHAO    qq:1964271550"/>
          <p:cNvSpPr/>
          <p:nvPr/>
        </p:nvSpPr>
        <p:spPr bwMode="auto">
          <a:xfrm rot="2700000">
            <a:off x="6056440" y="2091473"/>
            <a:ext cx="1460500" cy="1825625"/>
          </a:xfrm>
          <a:prstGeom prst="roundRect">
            <a:avLst/>
          </a:prstGeom>
          <a:solidFill>
            <a:srgbClr val="33C3A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3" name="FLYING IMPRESSION FID FEIZHAO    qq:1964271550"/>
          <p:cNvSpPr/>
          <p:nvPr/>
        </p:nvSpPr>
        <p:spPr bwMode="auto">
          <a:xfrm rot="2700000">
            <a:off x="5873316" y="3634312"/>
            <a:ext cx="1825625" cy="1462088"/>
          </a:xfrm>
          <a:prstGeom prst="roundRect">
            <a:avLst/>
          </a:prstGeom>
          <a:solidFill>
            <a:srgbClr val="3645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4" name="FLYING IMPRESSION FID FEIZHAO    qq:1964271550"/>
          <p:cNvSpPr/>
          <p:nvPr/>
        </p:nvSpPr>
        <p:spPr bwMode="auto">
          <a:xfrm rot="2700000">
            <a:off x="4671104" y="3476808"/>
            <a:ext cx="1460500" cy="1825625"/>
          </a:xfrm>
          <a:prstGeom prst="roundRect">
            <a:avLst/>
          </a:prstGeom>
          <a:solidFill>
            <a:srgbClr val="FCB0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8" name="FLYING IMPRESSION FID FEIZHAO    qq:1964271550"/>
          <p:cNvSpPr txBox="1"/>
          <p:nvPr/>
        </p:nvSpPr>
        <p:spPr>
          <a:xfrm>
            <a:off x="6324526" y="2677356"/>
            <a:ext cx="10985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60" name="FLYING IMPRESSION FID FEIZHAO    qq:1964271550"/>
          <p:cNvSpPr/>
          <p:nvPr/>
        </p:nvSpPr>
        <p:spPr>
          <a:xfrm>
            <a:off x="4794263" y="3318740"/>
            <a:ext cx="1372328" cy="779062"/>
          </a:xfrm>
          <a:custGeom>
            <a:avLst/>
            <a:gdLst>
              <a:gd name="connsiteX0" fmla="*/ 0 w 1624676"/>
              <a:gd name="connsiteY0" fmla="*/ 0 h 711399"/>
              <a:gd name="connsiteX1" fmla="*/ 1624676 w 1624676"/>
              <a:gd name="connsiteY1" fmla="*/ 0 h 711399"/>
              <a:gd name="connsiteX2" fmla="*/ 984649 w 1624676"/>
              <a:gd name="connsiteY2" fmla="*/ 640026 h 711399"/>
              <a:gd name="connsiteX3" fmla="*/ 640025 w 1624676"/>
              <a:gd name="connsiteY3" fmla="*/ 640026 h 711399"/>
              <a:gd name="connsiteX4" fmla="*/ 0 w 1624676"/>
              <a:gd name="connsiteY4" fmla="*/ 0 h 711399"/>
              <a:gd name="connsiteX0-1" fmla="*/ 0 w 1624676"/>
              <a:gd name="connsiteY0-2" fmla="*/ 67663 h 779062"/>
              <a:gd name="connsiteX1-3" fmla="*/ 778439 w 1624676"/>
              <a:gd name="connsiteY1-4" fmla="*/ 0 h 779062"/>
              <a:gd name="connsiteX2-5" fmla="*/ 1624676 w 1624676"/>
              <a:gd name="connsiteY2-6" fmla="*/ 67663 h 779062"/>
              <a:gd name="connsiteX3-7" fmla="*/ 984649 w 1624676"/>
              <a:gd name="connsiteY3-8" fmla="*/ 707689 h 779062"/>
              <a:gd name="connsiteX4-9" fmla="*/ 640025 w 1624676"/>
              <a:gd name="connsiteY4-10" fmla="*/ 707689 h 779062"/>
              <a:gd name="connsiteX5" fmla="*/ 0 w 1624676"/>
              <a:gd name="connsiteY5" fmla="*/ 67663 h 779062"/>
              <a:gd name="connsiteX0-11" fmla="*/ 0 w 1624676"/>
              <a:gd name="connsiteY0-12" fmla="*/ 67663 h 779062"/>
              <a:gd name="connsiteX1-13" fmla="*/ 778439 w 1624676"/>
              <a:gd name="connsiteY1-14" fmla="*/ 0 h 779062"/>
              <a:gd name="connsiteX2-15" fmla="*/ 1624676 w 1624676"/>
              <a:gd name="connsiteY2-16" fmla="*/ 67663 h 779062"/>
              <a:gd name="connsiteX3-17" fmla="*/ 1372328 w 1624676"/>
              <a:gd name="connsiteY3-18" fmla="*/ 311085 h 779062"/>
              <a:gd name="connsiteX4-19" fmla="*/ 984649 w 1624676"/>
              <a:gd name="connsiteY4-20" fmla="*/ 707689 h 779062"/>
              <a:gd name="connsiteX5-21" fmla="*/ 640025 w 1624676"/>
              <a:gd name="connsiteY5-22" fmla="*/ 707689 h 779062"/>
              <a:gd name="connsiteX6" fmla="*/ 0 w 1624676"/>
              <a:gd name="connsiteY6" fmla="*/ 67663 h 779062"/>
              <a:gd name="connsiteX0-23" fmla="*/ 0 w 1624676"/>
              <a:gd name="connsiteY0-24" fmla="*/ 67663 h 779062"/>
              <a:gd name="connsiteX1-25" fmla="*/ 778439 w 1624676"/>
              <a:gd name="connsiteY1-26" fmla="*/ 0 h 779062"/>
              <a:gd name="connsiteX2-27" fmla="*/ 1624676 w 1624676"/>
              <a:gd name="connsiteY2-28" fmla="*/ 67663 h 779062"/>
              <a:gd name="connsiteX3-29" fmla="*/ 1372328 w 1624676"/>
              <a:gd name="connsiteY3-30" fmla="*/ 311085 h 779062"/>
              <a:gd name="connsiteX4-31" fmla="*/ 984649 w 1624676"/>
              <a:gd name="connsiteY4-32" fmla="*/ 707689 h 779062"/>
              <a:gd name="connsiteX5-33" fmla="*/ 640025 w 1624676"/>
              <a:gd name="connsiteY5-34" fmla="*/ 707689 h 779062"/>
              <a:gd name="connsiteX6-35" fmla="*/ 0 w 1624676"/>
              <a:gd name="connsiteY6-36" fmla="*/ 67663 h 779062"/>
              <a:gd name="connsiteX0-37" fmla="*/ 0 w 1372328"/>
              <a:gd name="connsiteY0-38" fmla="*/ 67663 h 779062"/>
              <a:gd name="connsiteX1-39" fmla="*/ 778439 w 1372328"/>
              <a:gd name="connsiteY1-40" fmla="*/ 0 h 779062"/>
              <a:gd name="connsiteX2-41" fmla="*/ 1115629 w 1372328"/>
              <a:gd name="connsiteY2-42" fmla="*/ 114797 h 779062"/>
              <a:gd name="connsiteX3-43" fmla="*/ 1372328 w 1372328"/>
              <a:gd name="connsiteY3-44" fmla="*/ 311085 h 779062"/>
              <a:gd name="connsiteX4-45" fmla="*/ 984649 w 1372328"/>
              <a:gd name="connsiteY4-46" fmla="*/ 707689 h 779062"/>
              <a:gd name="connsiteX5-47" fmla="*/ 640025 w 1372328"/>
              <a:gd name="connsiteY5-48" fmla="*/ 707689 h 779062"/>
              <a:gd name="connsiteX6-49" fmla="*/ 0 w 1372328"/>
              <a:gd name="connsiteY6-50" fmla="*/ 67663 h 779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372328" h="779062">
                <a:moveTo>
                  <a:pt x="0" y="67663"/>
                </a:moveTo>
                <a:cubicBezTo>
                  <a:pt x="272049" y="67105"/>
                  <a:pt x="506390" y="558"/>
                  <a:pt x="778439" y="0"/>
                </a:cubicBezTo>
                <a:lnTo>
                  <a:pt x="1115629" y="114797"/>
                </a:lnTo>
                <a:cubicBezTo>
                  <a:pt x="1031513" y="195938"/>
                  <a:pt x="1098226" y="220517"/>
                  <a:pt x="1372328" y="311085"/>
                </a:cubicBezTo>
                <a:lnTo>
                  <a:pt x="984649" y="707689"/>
                </a:lnTo>
                <a:cubicBezTo>
                  <a:pt x="889484" y="802854"/>
                  <a:pt x="735191" y="802854"/>
                  <a:pt x="640025" y="707689"/>
                </a:cubicBezTo>
                <a:lnTo>
                  <a:pt x="0" y="67663"/>
                </a:lnTo>
                <a:close/>
              </a:path>
            </a:pathLst>
          </a:custGeom>
          <a:solidFill>
            <a:srgbClr val="EB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FLYING IMPRESSION FID FEIZHAO    qq:1964271550"/>
          <p:cNvSpPr/>
          <p:nvPr/>
        </p:nvSpPr>
        <p:spPr bwMode="auto">
          <a:xfrm>
            <a:off x="12003248" y="0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>
            <a:off x="12003248" y="1392341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>
            <a:off x="12003248" y="2786603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FLYING IMPRESSION FID FEIZHAO    qq:1964271550"/>
          <p:cNvSpPr/>
          <p:nvPr/>
        </p:nvSpPr>
        <p:spPr bwMode="auto">
          <a:xfrm>
            <a:off x="12003248" y="4180864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LYING IMPRESSION FID FEIZHAO    qq:1964271550"/>
          <p:cNvSpPr/>
          <p:nvPr/>
        </p:nvSpPr>
        <p:spPr bwMode="auto">
          <a:xfrm>
            <a:off x="12003248" y="5575125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LYING IMPRESSION FID FEIZHAO    qq:1964271550"/>
          <p:cNvSpPr/>
          <p:nvPr/>
        </p:nvSpPr>
        <p:spPr bwMode="auto">
          <a:xfrm flipV="1">
            <a:off x="0" y="5573204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LYING IMPRESSION FID FEIZHAO    qq:1964271550"/>
          <p:cNvSpPr/>
          <p:nvPr/>
        </p:nvSpPr>
        <p:spPr bwMode="auto">
          <a:xfrm flipV="1">
            <a:off x="0" y="4180863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LYING IMPRESSION FID FEIZHAO    qq:1964271550"/>
          <p:cNvSpPr/>
          <p:nvPr/>
        </p:nvSpPr>
        <p:spPr bwMode="auto">
          <a:xfrm flipV="1">
            <a:off x="0" y="2786601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LYING IMPRESSION FID FEIZHAO    qq:1964271550"/>
          <p:cNvSpPr/>
          <p:nvPr/>
        </p:nvSpPr>
        <p:spPr bwMode="auto">
          <a:xfrm flipV="1">
            <a:off x="0" y="1392340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LYING IMPRESSION FID FEIZHAO    qq:1964271550"/>
          <p:cNvSpPr/>
          <p:nvPr/>
        </p:nvSpPr>
        <p:spPr bwMode="auto">
          <a:xfrm flipV="1">
            <a:off x="0" y="0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LYING IMPRESSION FID FEIZHAO    qq:1964271550"/>
          <p:cNvSpPr txBox="1"/>
          <p:nvPr/>
        </p:nvSpPr>
        <p:spPr>
          <a:xfrm>
            <a:off x="6506771" y="4262316"/>
            <a:ext cx="10985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5" name="FLYING IMPRESSION FID FEIZHAO    qq:1964271550"/>
          <p:cNvSpPr txBox="1"/>
          <p:nvPr/>
        </p:nvSpPr>
        <p:spPr>
          <a:xfrm>
            <a:off x="4685591" y="2669101"/>
            <a:ext cx="10985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4769411" y="4270571"/>
            <a:ext cx="10985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188783" y="218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良性循环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265430" y="6449060"/>
            <a:ext cx="9619615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学完本高级课程未加薪</a:t>
            </a:r>
            <a:r>
              <a:rPr lang="en-US" altLang="zh-CN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bldLvl="0" animBg="1"/>
      <p:bldP spid="52" grpId="0" bldLvl="0" animBg="1"/>
      <p:bldP spid="53" grpId="0" bldLvl="0" animBg="1"/>
      <p:bldP spid="54" grpId="0" bldLvl="0" animBg="1"/>
      <p:bldP spid="58" grpId="0"/>
      <p:bldP spid="60" grpId="0" bldLvl="0" animBg="1"/>
      <p:bldP spid="4" grpId="0"/>
      <p:bldP spid="5" grpId="0"/>
      <p:bldP spid="6" grpId="0"/>
      <p:bldP spid="7" grpId="0"/>
      <p:bldP spid="8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YING IMPRESSION FID FEIZHAO    qq:1964271550"/>
          <p:cNvSpPr/>
          <p:nvPr/>
        </p:nvSpPr>
        <p:spPr>
          <a:xfrm>
            <a:off x="-999209" y="516262"/>
            <a:ext cx="6506695" cy="6506695"/>
          </a:xfrm>
          <a:prstGeom prst="blockArc">
            <a:avLst>
              <a:gd name="adj1" fmla="val 18900000"/>
              <a:gd name="adj2" fmla="val 2700000"/>
              <a:gd name="adj3" fmla="val 393"/>
            </a:avLst>
          </a:prstGeom>
          <a:ln w="38100">
            <a:solidFill>
              <a:srgbClr val="364555"/>
            </a:solidFill>
          </a:ln>
        </p:spPr>
        <p:style>
          <a:lnRef idx="2">
            <a:scrgbClr r="0" g="0" b="0"/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FLYING IMPRESSION FID FEIZHAO    qq:1964271550"/>
          <p:cNvGrpSpPr/>
          <p:nvPr/>
        </p:nvGrpSpPr>
        <p:grpSpPr>
          <a:xfrm>
            <a:off x="4486374" y="1194744"/>
            <a:ext cx="5598583" cy="1021112"/>
            <a:chOff x="4527649" y="1472239"/>
            <a:chExt cx="5598583" cy="1021112"/>
          </a:xfrm>
        </p:grpSpPr>
        <p:sp>
          <p:nvSpPr>
            <p:cNvPr id="16" name="FLYING IMPRESSION FID FEIZHAO    qq:1964271550"/>
            <p:cNvSpPr/>
            <p:nvPr/>
          </p:nvSpPr>
          <p:spPr>
            <a:xfrm>
              <a:off x="5242970" y="1574334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LYING IMPRESSION FID FEIZHAO    qq:1964271550"/>
            <p:cNvSpPr/>
            <p:nvPr/>
          </p:nvSpPr>
          <p:spPr>
            <a:xfrm>
              <a:off x="4527649" y="1472239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EB5F5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LYING IMPRESSION FID FEIZHAO    qq:1964271550"/>
            <p:cNvSpPr txBox="1"/>
            <p:nvPr/>
          </p:nvSpPr>
          <p:spPr>
            <a:xfrm>
              <a:off x="4661187" y="1621782"/>
              <a:ext cx="754036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5722509" y="1598750"/>
              <a:ext cx="3792293" cy="690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Android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UI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grpSp>
        <p:nvGrpSpPr>
          <p:cNvPr id="3" name="FLYING IMPRESSION FID FEIZHAO    qq:1964271550"/>
          <p:cNvGrpSpPr/>
          <p:nvPr/>
        </p:nvGrpSpPr>
        <p:grpSpPr>
          <a:xfrm>
            <a:off x="4958928" y="2552951"/>
            <a:ext cx="5598583" cy="1021112"/>
            <a:chOff x="4990678" y="3085716"/>
            <a:chExt cx="5598583" cy="1021112"/>
          </a:xfrm>
        </p:grpSpPr>
        <p:sp>
          <p:nvSpPr>
            <p:cNvPr id="18" name="FLYING IMPRESSION FID FEIZHAO    qq:1964271550"/>
            <p:cNvSpPr/>
            <p:nvPr/>
          </p:nvSpPr>
          <p:spPr>
            <a:xfrm>
              <a:off x="5705999" y="3187811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YING IMPRESSION FID FEIZHAO    qq:1964271550"/>
            <p:cNvSpPr/>
            <p:nvPr/>
          </p:nvSpPr>
          <p:spPr>
            <a:xfrm>
              <a:off x="4990678" y="3085716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5124216" y="3235259"/>
              <a:ext cx="754036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4" name="FLYING IMPRESSION FID FEIZHAO    qq:1964271550"/>
          <p:cNvGrpSpPr/>
          <p:nvPr/>
        </p:nvGrpSpPr>
        <p:grpSpPr>
          <a:xfrm>
            <a:off x="4890869" y="4001328"/>
            <a:ext cx="5598583" cy="1021112"/>
            <a:chOff x="4527649" y="4699193"/>
            <a:chExt cx="5598583" cy="1021112"/>
          </a:xfrm>
        </p:grpSpPr>
        <p:sp>
          <p:nvSpPr>
            <p:cNvPr id="25" name="FLYING IMPRESSION FID FEIZHAO    qq:1964271550"/>
            <p:cNvSpPr/>
            <p:nvPr/>
          </p:nvSpPr>
          <p:spPr>
            <a:xfrm>
              <a:off x="5242970" y="4801288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LYING IMPRESSION FID FEIZHAO    qq:1964271550"/>
            <p:cNvSpPr/>
            <p:nvPr/>
          </p:nvSpPr>
          <p:spPr>
            <a:xfrm>
              <a:off x="4527649" y="4699193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FCB03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4661912" y="4825011"/>
              <a:ext cx="754036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CB0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41" name="FLYING IMPRESSION FID FEIZHAO    qq:1964271550"/>
          <p:cNvSpPr txBox="1"/>
          <p:nvPr/>
        </p:nvSpPr>
        <p:spPr>
          <a:xfrm>
            <a:off x="643255" y="3462020"/>
            <a:ext cx="4011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zh-CN" sz="36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36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周期</a:t>
            </a: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>
            <a:off x="12003248" y="0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LYING IMPRESSION FID FEIZHAO    qq:1964271550"/>
          <p:cNvSpPr/>
          <p:nvPr/>
        </p:nvSpPr>
        <p:spPr bwMode="auto">
          <a:xfrm>
            <a:off x="12003248" y="1392341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LYING IMPRESSION FID FEIZHAO    qq:1964271550"/>
          <p:cNvSpPr/>
          <p:nvPr/>
        </p:nvSpPr>
        <p:spPr bwMode="auto">
          <a:xfrm>
            <a:off x="12003248" y="2786603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LYING IMPRESSION FID FEIZHAO    qq:1964271550"/>
          <p:cNvSpPr/>
          <p:nvPr/>
        </p:nvSpPr>
        <p:spPr bwMode="auto">
          <a:xfrm>
            <a:off x="12003248" y="4180864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LYING IMPRESSION FID FEIZHAO    qq:1964271550"/>
          <p:cNvSpPr/>
          <p:nvPr/>
        </p:nvSpPr>
        <p:spPr bwMode="auto">
          <a:xfrm>
            <a:off x="12003248" y="5575125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0" y="5573204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0" y="4180863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0" y="2786601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0" y="1392340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 flipV="1">
            <a:off x="0" y="0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6194949" y="2699840"/>
            <a:ext cx="3792293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高级架构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6102239" y="4157800"/>
            <a:ext cx="3792293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NDK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grpSp>
        <p:nvGrpSpPr>
          <p:cNvPr id="9" name="FLYING IMPRESSION FID FEIZHAO    qq:1964271550"/>
          <p:cNvGrpSpPr/>
          <p:nvPr/>
        </p:nvGrpSpPr>
        <p:grpSpPr>
          <a:xfrm>
            <a:off x="4424144" y="5363403"/>
            <a:ext cx="5535083" cy="1021112"/>
            <a:chOff x="4591149" y="4699193"/>
            <a:chExt cx="5535083" cy="1021112"/>
          </a:xfrm>
        </p:grpSpPr>
        <p:sp>
          <p:nvSpPr>
            <p:cNvPr id="10" name="FLYING IMPRESSION FID FEIZHAO    qq:1964271550"/>
            <p:cNvSpPr/>
            <p:nvPr/>
          </p:nvSpPr>
          <p:spPr>
            <a:xfrm>
              <a:off x="5242970" y="4801288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LYING IMPRESSION FID FEIZHAO    qq:1964271550"/>
            <p:cNvSpPr/>
            <p:nvPr/>
          </p:nvSpPr>
          <p:spPr>
            <a:xfrm>
              <a:off x="4591149" y="4699193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chemeClr val="accent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LYING IMPRESSION FID FEIZHAO    qq:1964271550"/>
            <p:cNvSpPr txBox="1"/>
            <p:nvPr/>
          </p:nvSpPr>
          <p:spPr>
            <a:xfrm>
              <a:off x="4694932" y="4825011"/>
              <a:ext cx="754036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  <p:sp>
        <p:nvSpPr>
          <p:cNvPr id="13" name="FLYING IMPRESSION FID FEIZHAO    qq:1964271550"/>
          <p:cNvSpPr txBox="1"/>
          <p:nvPr/>
        </p:nvSpPr>
        <p:spPr>
          <a:xfrm>
            <a:off x="5729494" y="5511620"/>
            <a:ext cx="3792293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88783" y="218"/>
            <a:ext cx="688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技术基础</a:t>
            </a:r>
            <a:r>
              <a:rPr lang="en-US" alt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多久能破？</a:t>
            </a:r>
          </a:p>
        </p:txBody>
      </p:sp>
      <p:sp>
        <p:nvSpPr>
          <p:cNvPr id="53" name="FLYING IMPRESSION FID FEIZHAO    qq:1964271550"/>
          <p:cNvSpPr txBox="1"/>
          <p:nvPr/>
        </p:nvSpPr>
        <p:spPr>
          <a:xfrm>
            <a:off x="274955" y="6509385"/>
            <a:ext cx="9619615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学完本高级课程未加薪</a:t>
            </a:r>
            <a:r>
              <a:rPr lang="en-US" altLang="zh-CN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4" grpId="0"/>
      <p:bldP spid="5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660" y="5572969"/>
            <a:ext cx="1253899" cy="128465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660" y="4180780"/>
            <a:ext cx="1253899" cy="128465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660" y="2786669"/>
            <a:ext cx="1253899" cy="128465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660" y="1392559"/>
            <a:ext cx="1253899" cy="128465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660" y="372"/>
            <a:ext cx="1253899" cy="12827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5619" y="5572969"/>
            <a:ext cx="365721" cy="128465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5619" y="4180780"/>
            <a:ext cx="365721" cy="128465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5619" y="2786669"/>
            <a:ext cx="365721" cy="128465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5619" y="1392559"/>
            <a:ext cx="365721" cy="128465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5619" y="372"/>
            <a:ext cx="365721" cy="12827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254839" y="590"/>
            <a:ext cx="4556055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799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Binder</a:t>
            </a:r>
            <a:r>
              <a:rPr lang="zh-CN" altLang="en-US" sz="4799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专享活动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413499" y="4850612"/>
            <a:ext cx="305083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99" dirty="0" smtClean="0"/>
              <a:t>叮当老师</a:t>
            </a:r>
            <a:r>
              <a:rPr lang="zh-CN" altLang="en-US" sz="1799" dirty="0"/>
              <a:t>的</a:t>
            </a:r>
            <a:r>
              <a:rPr lang="en-US" altLang="zh-CN" sz="1799" dirty="0"/>
              <a:t>QQ</a:t>
            </a:r>
            <a:r>
              <a:rPr lang="zh-CN" altLang="en-US" sz="1799" dirty="0"/>
              <a:t>：</a:t>
            </a:r>
            <a:r>
              <a:rPr lang="en-US" altLang="zh-CN" sz="1799" dirty="0"/>
              <a:t>1979846055</a:t>
            </a:r>
          </a:p>
        </p:txBody>
      </p:sp>
      <p:pic>
        <p:nvPicPr>
          <p:cNvPr id="17" name="图片 16" descr="叮当老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144" y="1392559"/>
            <a:ext cx="2857500" cy="285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65" y="751780"/>
            <a:ext cx="491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660" y="5572969"/>
            <a:ext cx="1253899" cy="128465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660" y="4180780"/>
            <a:ext cx="1253899" cy="128465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660" y="2786669"/>
            <a:ext cx="1253899" cy="128465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660" y="1392559"/>
            <a:ext cx="1253899" cy="128465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660" y="372"/>
            <a:ext cx="1253899" cy="12827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5619" y="5572969"/>
            <a:ext cx="365721" cy="128465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5619" y="4180780"/>
            <a:ext cx="365721" cy="128465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5619" y="2786669"/>
            <a:ext cx="365721" cy="128465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5619" y="1392559"/>
            <a:ext cx="365721" cy="128465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5619" y="372"/>
            <a:ext cx="365721" cy="12827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defTabSz="914258">
              <a:defRPr/>
            </a:pPr>
            <a:endParaRPr lang="zh-CN" alt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254839" y="590"/>
            <a:ext cx="4556055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799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Binder</a:t>
            </a:r>
            <a:r>
              <a:rPr lang="zh-CN" altLang="en-US" sz="4799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专享活动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413499" y="4850612"/>
            <a:ext cx="305083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99" dirty="0"/>
              <a:t>叮当</a:t>
            </a:r>
            <a:r>
              <a:rPr lang="zh-CN" altLang="en-US" sz="1799" dirty="0" smtClean="0"/>
              <a:t>老师</a:t>
            </a:r>
            <a:r>
              <a:rPr lang="zh-CN" altLang="en-US" sz="1799" dirty="0"/>
              <a:t>的</a:t>
            </a:r>
            <a:r>
              <a:rPr lang="en-US" altLang="zh-CN" sz="1799" dirty="0"/>
              <a:t>QQ</a:t>
            </a:r>
            <a:r>
              <a:rPr lang="zh-CN" altLang="en-US" sz="1799" dirty="0"/>
              <a:t>：</a:t>
            </a:r>
            <a:r>
              <a:rPr lang="en-US" altLang="zh-CN" sz="1799" dirty="0"/>
              <a:t>1979846055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13" y="728182"/>
            <a:ext cx="4344105" cy="6513094"/>
          </a:xfrm>
          <a:prstGeom prst="rect">
            <a:avLst/>
          </a:prstGeom>
        </p:spPr>
      </p:pic>
      <p:pic>
        <p:nvPicPr>
          <p:cNvPr id="17" name="图片 16" descr="叮当老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73" y="178459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42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YING IMPRESSION FID FEIZHAO    qq:1964271550"/>
          <p:cNvSpPr/>
          <p:nvPr/>
        </p:nvSpPr>
        <p:spPr bwMode="auto">
          <a:xfrm>
            <a:off x="12003248" y="0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LYING IMPRESSION FID FEIZHAO    qq:1964271550"/>
          <p:cNvSpPr/>
          <p:nvPr/>
        </p:nvSpPr>
        <p:spPr bwMode="auto">
          <a:xfrm>
            <a:off x="12003248" y="1392341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LYING IMPRESSION FID FEIZHAO    qq:1964271550"/>
          <p:cNvSpPr/>
          <p:nvPr/>
        </p:nvSpPr>
        <p:spPr bwMode="auto">
          <a:xfrm>
            <a:off x="12003248" y="2786603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LYING IMPRESSION FID FEIZHAO    qq:1964271550"/>
          <p:cNvSpPr/>
          <p:nvPr/>
        </p:nvSpPr>
        <p:spPr bwMode="auto">
          <a:xfrm>
            <a:off x="12003248" y="4180864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LYING IMPRESSION FID FEIZHAO    qq:1964271550"/>
          <p:cNvSpPr/>
          <p:nvPr/>
        </p:nvSpPr>
        <p:spPr bwMode="auto">
          <a:xfrm>
            <a:off x="12003248" y="5575125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0" y="5573204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0" y="4180863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0" y="2786601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0" y="1392340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 flipV="1">
            <a:off x="0" y="0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88783" y="218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4281170" y="4910455"/>
            <a:ext cx="34563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叮当老师微信</a:t>
            </a: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叮当老师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QQ:1979846055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488950" y="6250940"/>
            <a:ext cx="9619615" cy="2914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Zee</a:t>
            </a: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321163715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叮当老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2000250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LYING IMPRESSION FID FEIZHAO    qq:1964271550"/>
          <p:cNvGrpSpPr/>
          <p:nvPr>
            <p:custDataLst>
              <p:tags r:id="rId1"/>
            </p:custDataLst>
          </p:nvPr>
        </p:nvGrpSpPr>
        <p:grpSpPr>
          <a:xfrm>
            <a:off x="2374208" y="2448272"/>
            <a:ext cx="10372528" cy="678574"/>
            <a:chOff x="1878908" y="2616819"/>
            <a:chExt cx="10372528" cy="678574"/>
          </a:xfrm>
        </p:grpSpPr>
        <p:sp>
          <p:nvSpPr>
            <p:cNvPr id="26" name="FLYING IMPRESSION FID FEIZHAO    qq:1964271550"/>
            <p:cNvSpPr>
              <a:spLocks noChangeArrowheads="1"/>
            </p:cNvSpPr>
            <p:nvPr/>
          </p:nvSpPr>
          <p:spPr bwMode="auto">
            <a:xfrm>
              <a:off x="1878908" y="2616819"/>
              <a:ext cx="678574" cy="678574"/>
            </a:xfrm>
            <a:prstGeom prst="roundRect">
              <a:avLst/>
            </a:prstGeom>
            <a:solidFill>
              <a:srgbClr val="EB5F56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LYING IMPRESSION FID FEIZHAO    qq:1964271550"/>
            <p:cNvSpPr txBox="1"/>
            <p:nvPr/>
          </p:nvSpPr>
          <p:spPr>
            <a:xfrm>
              <a:off x="2633288" y="2724134"/>
              <a:ext cx="9618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断点时你是否发现每个</a:t>
              </a:r>
              <a:r>
                <a:rPr lang="en-US" altLang="zh-CN" sz="2400" dirty="0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java</a:t>
              </a:r>
              <a:r>
                <a:rPr lang="zh-CN" altLang="en-US" sz="2400" dirty="0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对象都有一个</a:t>
              </a:r>
              <a:r>
                <a:rPr lang="en-US" altLang="zh-CN" sz="2400" dirty="0" err="1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shadow&amp;klass</a:t>
              </a:r>
              <a:r>
                <a:rPr lang="zh-CN" altLang="en-US" sz="2400" dirty="0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内部引用</a:t>
              </a:r>
            </a:p>
          </p:txBody>
        </p:sp>
      </p:grpSp>
      <p:grpSp>
        <p:nvGrpSpPr>
          <p:cNvPr id="33" name="FLYING IMPRESSION FID FEIZHAO    qq:1964271550"/>
          <p:cNvGrpSpPr/>
          <p:nvPr>
            <p:custDataLst>
              <p:tags r:id="rId2"/>
            </p:custDataLst>
          </p:nvPr>
        </p:nvGrpSpPr>
        <p:grpSpPr>
          <a:xfrm>
            <a:off x="2374208" y="4351932"/>
            <a:ext cx="6203950" cy="678574"/>
            <a:chOff x="1878908" y="4239809"/>
            <a:chExt cx="6203950" cy="678574"/>
          </a:xfrm>
        </p:grpSpPr>
        <p:sp>
          <p:nvSpPr>
            <p:cNvPr id="35" name="FLYING IMPRESSION FID FEIZHAO    qq:1964271550"/>
            <p:cNvSpPr>
              <a:spLocks noChangeArrowheads="1"/>
            </p:cNvSpPr>
            <p:nvPr/>
          </p:nvSpPr>
          <p:spPr bwMode="auto">
            <a:xfrm>
              <a:off x="1878908" y="4239809"/>
              <a:ext cx="678574" cy="678574"/>
            </a:xfrm>
            <a:prstGeom prst="roundRect">
              <a:avLst/>
            </a:prstGeom>
            <a:solidFill>
              <a:srgbClr val="364555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LYING IMPRESSION FID FEIZHAO    qq:1964271550"/>
            <p:cNvSpPr txBox="1"/>
            <p:nvPr/>
          </p:nvSpPr>
          <p:spPr>
            <a:xfrm>
              <a:off x="2633288" y="4330614"/>
              <a:ext cx="54495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364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new</a:t>
              </a:r>
              <a:r>
                <a:rPr lang="zh-CN" altLang="en-US" sz="2400" dirty="0" smtClean="0">
                  <a:solidFill>
                    <a:srgbClr val="364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关键字做了什么</a:t>
              </a:r>
              <a:endParaRPr lang="en-US" altLang="zh-CN" sz="240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FLYING IMPRESSION FID FEIZHAO    qq:1964271550"/>
          <p:cNvGrpSpPr/>
          <p:nvPr>
            <p:custDataLst>
              <p:tags r:id="rId3"/>
            </p:custDataLst>
          </p:nvPr>
        </p:nvGrpSpPr>
        <p:grpSpPr>
          <a:xfrm>
            <a:off x="2373995" y="3399502"/>
            <a:ext cx="7044690" cy="678574"/>
            <a:chOff x="7196185" y="2616819"/>
            <a:chExt cx="7044690" cy="678574"/>
          </a:xfrm>
        </p:grpSpPr>
        <p:sp>
          <p:nvSpPr>
            <p:cNvPr id="44" name="FLYING IMPRESSION FID FEIZHAO    qq:1964271550"/>
            <p:cNvSpPr>
              <a:spLocks noChangeArrowheads="1"/>
            </p:cNvSpPr>
            <p:nvPr/>
          </p:nvSpPr>
          <p:spPr bwMode="auto">
            <a:xfrm>
              <a:off x="7196185" y="2616819"/>
              <a:ext cx="678574" cy="678574"/>
            </a:xfrm>
            <a:prstGeom prst="roundRect">
              <a:avLst/>
            </a:prstGeom>
            <a:solidFill>
              <a:srgbClr val="FCB030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LYING IMPRESSION FID FEIZHAO    qq:1964271550"/>
            <p:cNvSpPr txBox="1"/>
            <p:nvPr/>
          </p:nvSpPr>
          <p:spPr>
            <a:xfrm>
              <a:off x="7950565" y="2724134"/>
              <a:ext cx="629031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FCB0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Java</a:t>
              </a:r>
              <a:r>
                <a:rPr lang="zh-CN" altLang="en-US" sz="2400" dirty="0" smtClean="0">
                  <a:solidFill>
                    <a:srgbClr val="FCB0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对象是如何与</a:t>
              </a:r>
              <a:r>
                <a:rPr lang="en-US" altLang="zh-CN" sz="2400" dirty="0" smtClean="0">
                  <a:solidFill>
                    <a:srgbClr val="FCB0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Class</a:t>
              </a:r>
              <a:r>
                <a:rPr lang="zh-CN" altLang="en-US" sz="2400" dirty="0" smtClean="0">
                  <a:solidFill>
                    <a:srgbClr val="FCB0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绑定的</a:t>
              </a:r>
              <a:endParaRPr lang="zh-CN" altLang="en-US" sz="2400" dirty="0">
                <a:solidFill>
                  <a:srgbClr val="FCB03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FLYING IMPRESSION FID FEIZHAO    qq:1964271550"/>
          <p:cNvGrpSpPr/>
          <p:nvPr>
            <p:custDataLst>
              <p:tags r:id="rId4"/>
            </p:custDataLst>
          </p:nvPr>
        </p:nvGrpSpPr>
        <p:grpSpPr>
          <a:xfrm>
            <a:off x="2373995" y="5306337"/>
            <a:ext cx="6604635" cy="678574"/>
            <a:chOff x="7196185" y="4239809"/>
            <a:chExt cx="6604635" cy="678574"/>
          </a:xfrm>
        </p:grpSpPr>
        <p:sp>
          <p:nvSpPr>
            <p:cNvPr id="47" name="FLYING IMPRESSION FID FEIZHAO    qq:1964271550"/>
            <p:cNvSpPr>
              <a:spLocks noChangeArrowheads="1"/>
            </p:cNvSpPr>
            <p:nvPr/>
          </p:nvSpPr>
          <p:spPr bwMode="auto">
            <a:xfrm>
              <a:off x="7196185" y="4239809"/>
              <a:ext cx="678574" cy="678574"/>
            </a:xfrm>
            <a:prstGeom prst="roundRect">
              <a:avLst/>
            </a:prstGeom>
            <a:solidFill>
              <a:srgbClr val="33C3AB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LYING IMPRESSION FID FEIZHAO    qq:1964271550"/>
            <p:cNvSpPr txBox="1"/>
            <p:nvPr/>
          </p:nvSpPr>
          <p:spPr>
            <a:xfrm>
              <a:off x="7950565" y="4347124"/>
              <a:ext cx="58502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33C3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Android</a:t>
              </a:r>
              <a:r>
                <a:rPr lang="zh-CN" altLang="en-US" sz="2400" dirty="0" smtClean="0">
                  <a:solidFill>
                    <a:srgbClr val="33C3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虚拟机源码验证</a:t>
              </a:r>
              <a:r>
                <a:rPr lang="en-US" altLang="zh-CN" sz="2400" dirty="0" err="1" smtClean="0">
                  <a:solidFill>
                    <a:srgbClr val="33C3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klass</a:t>
              </a:r>
              <a:endParaRPr lang="zh-CN" altLang="en-US" sz="2400" dirty="0">
                <a:solidFill>
                  <a:srgbClr val="33C3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FLYING IMPRESSION FID FEIZHAO    qq:1964271550"/>
          <p:cNvSpPr txBox="1"/>
          <p:nvPr>
            <p:custDataLst>
              <p:tags r:id="rId5"/>
            </p:custDataLst>
          </p:nvPr>
        </p:nvSpPr>
        <p:spPr>
          <a:xfrm>
            <a:off x="2373995" y="1460678"/>
            <a:ext cx="9818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手写</a:t>
            </a:r>
            <a:r>
              <a:rPr lang="en-US" altLang="zh-CN" sz="3200" dirty="0" err="1"/>
              <a:t>ThreadPoolExtorer</a:t>
            </a:r>
            <a:r>
              <a:rPr lang="zh-CN" altLang="en-US" sz="3200" dirty="0"/>
              <a:t>线程</a:t>
            </a:r>
            <a:r>
              <a:rPr lang="zh-CN" altLang="en-US" sz="3200" dirty="0" smtClean="0"/>
              <a:t>池</a:t>
            </a:r>
            <a:endParaRPr lang="en-US" altLang="zh-CN" sz="3200" dirty="0" smtClean="0"/>
          </a:p>
          <a:p>
            <a:r>
              <a:rPr lang="zh-CN" altLang="en-US" sz="2400" dirty="0"/>
              <a:t>与</a:t>
            </a:r>
            <a:r>
              <a:rPr lang="zh-CN" altLang="en-US" sz="2400" dirty="0" smtClean="0"/>
              <a:t>深度</a:t>
            </a:r>
            <a:r>
              <a:rPr lang="zh-CN" altLang="en-US" sz="2400" dirty="0"/>
              <a:t>探索</a:t>
            </a:r>
            <a:r>
              <a:rPr lang="en-US" altLang="zh-CN" sz="2400" dirty="0" err="1"/>
              <a:t>klass</a:t>
            </a:r>
            <a:r>
              <a:rPr lang="zh-CN" altLang="en-US" sz="2400" dirty="0"/>
              <a:t>机制如何加载</a:t>
            </a:r>
            <a:r>
              <a:rPr lang="en-US" altLang="zh-CN" sz="2400" dirty="0"/>
              <a:t>Class</a:t>
            </a:r>
            <a:r>
              <a:rPr lang="zh-CN" altLang="en-US" sz="2400" dirty="0"/>
              <a:t>对象</a:t>
            </a:r>
            <a:endParaRPr lang="zh-CN" altLang="en-US" sz="20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FLYING IMPRESSION FID FEIZHAO    qq:1964271550"/>
          <p:cNvSpPr txBox="1"/>
          <p:nvPr/>
        </p:nvSpPr>
        <p:spPr>
          <a:xfrm>
            <a:off x="-137849" y="0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48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4423307" y="2707329"/>
            <a:ext cx="5433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en-US" altLang="zh-CN" sz="6000" dirty="0">
                <a:solidFill>
                  <a:srgbClr val="309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6000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4404892" y="3722779"/>
            <a:ext cx="4644156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050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660" y="2153285"/>
            <a:ext cx="23368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835725" y="213002"/>
            <a:ext cx="11429509" cy="582566"/>
          </a:xfrm>
          <a:prstGeom prst="rect">
            <a:avLst/>
          </a:prstGeom>
        </p:spPr>
        <p:txBody>
          <a:bodyPr vert="horz" lIns="64513" tIns="32257" rIns="64513" bIns="32257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2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268" y="274631"/>
            <a:ext cx="11429508" cy="582579"/>
          </a:xfrm>
        </p:spPr>
        <p:txBody>
          <a:bodyPr/>
          <a:lstStyle/>
          <a:p>
            <a:r>
              <a:rPr lang="zh-CN" dirty="0" smtClean="0"/>
              <a:t>什么是</a:t>
            </a:r>
            <a:r>
              <a:rPr lang="en-US" altLang="zh-CN" dirty="0" err="1" smtClean="0"/>
              <a:t>klass</a:t>
            </a:r>
            <a:endParaRPr lang="zh-CN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" y="918838"/>
            <a:ext cx="10682600" cy="677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4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835725" y="213002"/>
            <a:ext cx="11429509" cy="582566"/>
          </a:xfrm>
          <a:prstGeom prst="rect">
            <a:avLst/>
          </a:prstGeom>
        </p:spPr>
        <p:txBody>
          <a:bodyPr vert="horz" lIns="64513" tIns="32257" rIns="64513" bIns="32257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2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268" y="274631"/>
            <a:ext cx="11429508" cy="582579"/>
          </a:xfrm>
        </p:spPr>
        <p:txBody>
          <a:bodyPr/>
          <a:lstStyle/>
          <a:p>
            <a:r>
              <a:rPr lang="zh-CN" dirty="0" smtClean="0"/>
              <a:t>什么是</a:t>
            </a:r>
            <a:r>
              <a:rPr lang="en-US" altLang="zh-CN" dirty="0" smtClean="0"/>
              <a:t>Java</a:t>
            </a:r>
            <a:r>
              <a:rPr lang="zh-CN" altLang="en-US" dirty="0" smtClean="0"/>
              <a:t>对象</a:t>
            </a:r>
            <a:endParaRPr lang="zh-CN" dirty="0" smtClean="0"/>
          </a:p>
        </p:txBody>
      </p:sp>
      <p:pic>
        <p:nvPicPr>
          <p:cNvPr id="4" name="图片 3" descr="3D小人【三元素 为设计而生 3png.com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281" y="1547864"/>
            <a:ext cx="4999183" cy="31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79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493" dirty="0"/>
              <a:t>虚拟机本质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8" y="1476428"/>
            <a:ext cx="4071828" cy="505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7794547" y="1119250"/>
            <a:ext cx="1857325" cy="976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82" dirty="0">
                <a:solidFill>
                  <a:schemeClr val="tx1"/>
                </a:solidFill>
              </a:rPr>
              <a:t>QQ</a:t>
            </a:r>
            <a:r>
              <a:rPr lang="zh-CN" altLang="en-US" sz="1482" dirty="0">
                <a:solidFill>
                  <a:schemeClr val="tx1"/>
                </a:solidFill>
              </a:rPr>
              <a:t>语音</a:t>
            </a:r>
          </a:p>
        </p:txBody>
      </p:sp>
      <p:sp>
        <p:nvSpPr>
          <p:cNvPr id="7" name="椭圆 6"/>
          <p:cNvSpPr/>
          <p:nvPr/>
        </p:nvSpPr>
        <p:spPr>
          <a:xfrm>
            <a:off x="7794547" y="2386526"/>
            <a:ext cx="1857325" cy="976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82" dirty="0">
                <a:solidFill>
                  <a:schemeClr val="tx1"/>
                </a:solidFill>
              </a:rPr>
              <a:t>QQ</a:t>
            </a:r>
            <a:r>
              <a:rPr lang="zh-CN" altLang="en-US" sz="1482" dirty="0">
                <a:solidFill>
                  <a:schemeClr val="tx1"/>
                </a:solidFill>
              </a:rPr>
              <a:t>二进制流</a:t>
            </a:r>
          </a:p>
        </p:txBody>
      </p:sp>
      <p:sp>
        <p:nvSpPr>
          <p:cNvPr id="5" name="矩形 4"/>
          <p:cNvSpPr/>
          <p:nvPr/>
        </p:nvSpPr>
        <p:spPr>
          <a:xfrm>
            <a:off x="6222965" y="3875275"/>
            <a:ext cx="1571583" cy="1071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82" dirty="0"/>
              <a:t>Window</a:t>
            </a:r>
            <a:r>
              <a:rPr lang="zh-CN" altLang="en-US" sz="1482" dirty="0"/>
              <a:t>下的</a:t>
            </a:r>
            <a:r>
              <a:rPr lang="en-US" altLang="zh-CN" sz="1482" dirty="0"/>
              <a:t>QQ</a:t>
            </a:r>
            <a:endParaRPr lang="zh-CN" altLang="en-US" sz="1482" dirty="0"/>
          </a:p>
        </p:txBody>
      </p:sp>
      <p:sp>
        <p:nvSpPr>
          <p:cNvPr id="10" name="矩形 9"/>
          <p:cNvSpPr/>
          <p:nvPr/>
        </p:nvSpPr>
        <p:spPr>
          <a:xfrm>
            <a:off x="9677140" y="3898293"/>
            <a:ext cx="1571583" cy="1071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693" dirty="0" err="1"/>
              <a:t>Lniux</a:t>
            </a:r>
            <a:r>
              <a:rPr lang="zh-CN" altLang="en-US" sz="1693" dirty="0"/>
              <a:t>下的</a:t>
            </a:r>
            <a:r>
              <a:rPr lang="en-US" altLang="zh-CN" sz="1693" dirty="0"/>
              <a:t>QQ</a:t>
            </a:r>
            <a:endParaRPr lang="zh-CN" altLang="en-US" sz="1693" dirty="0"/>
          </a:p>
        </p:txBody>
      </p:sp>
      <p:sp>
        <p:nvSpPr>
          <p:cNvPr id="11" name="矩形 10"/>
          <p:cNvSpPr/>
          <p:nvPr/>
        </p:nvSpPr>
        <p:spPr>
          <a:xfrm>
            <a:off x="6226917" y="5413668"/>
            <a:ext cx="1571583" cy="1071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82" dirty="0">
                <a:solidFill>
                  <a:schemeClr val="tx1"/>
                </a:solidFill>
              </a:rPr>
              <a:t>Window</a:t>
            </a:r>
            <a:r>
              <a:rPr lang="zh-CN" altLang="en-US" sz="1482" dirty="0">
                <a:solidFill>
                  <a:schemeClr val="tx1"/>
                </a:solidFill>
              </a:rPr>
              <a:t>操作系统</a:t>
            </a:r>
          </a:p>
        </p:txBody>
      </p:sp>
      <p:sp>
        <p:nvSpPr>
          <p:cNvPr id="12" name="矩形 11"/>
          <p:cNvSpPr/>
          <p:nvPr/>
        </p:nvSpPr>
        <p:spPr>
          <a:xfrm>
            <a:off x="9715402" y="5303986"/>
            <a:ext cx="1571583" cy="1071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386" tIns="24193" rIns="48386" bIns="241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82" dirty="0">
                <a:solidFill>
                  <a:schemeClr val="tx1"/>
                </a:solidFill>
              </a:rPr>
              <a:t>Linux</a:t>
            </a:r>
            <a:r>
              <a:rPr lang="zh-CN" altLang="en-US" sz="1482" dirty="0">
                <a:solidFill>
                  <a:schemeClr val="tx1"/>
                </a:solidFill>
              </a:rPr>
              <a:t>操作系统</a:t>
            </a:r>
          </a:p>
        </p:txBody>
      </p:sp>
      <p:cxnSp>
        <p:nvCxnSpPr>
          <p:cNvPr id="9" name="直接箭头连接符 8"/>
          <p:cNvCxnSpPr>
            <a:stCxn id="4" idx="4"/>
          </p:cNvCxnSpPr>
          <p:nvPr/>
        </p:nvCxnSpPr>
        <p:spPr>
          <a:xfrm>
            <a:off x="8723210" y="2095536"/>
            <a:ext cx="0" cy="288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7" idx="4"/>
            <a:endCxn id="5" idx="0"/>
          </p:cNvCxnSpPr>
          <p:nvPr/>
        </p:nvCxnSpPr>
        <p:spPr>
          <a:xfrm rot="5400000">
            <a:off x="7609752" y="2761816"/>
            <a:ext cx="512462" cy="17144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连接符 17"/>
          <p:cNvCxnSpPr/>
          <p:nvPr/>
        </p:nvCxnSpPr>
        <p:spPr>
          <a:xfrm>
            <a:off x="8723610" y="3590990"/>
            <a:ext cx="1777584" cy="5685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493" dirty="0"/>
              <a:t>Class</a:t>
            </a:r>
            <a:r>
              <a:rPr lang="zh-CN" altLang="en-US" sz="3493" dirty="0"/>
              <a:t>加载的内存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018778" y="1332623"/>
            <a:ext cx="9709732" cy="282955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sz="190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026" name="Picture 2" descr="https://iknow-pic.cdn.bcebos.com/95eef01f3a292df56ecf65b5b1315c6034a87306?x-bce-process=image/resize,m_lfit,w_600,h_800,limi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37" y="2071724"/>
            <a:ext cx="6948154" cy="23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835725" y="213002"/>
            <a:ext cx="11429509" cy="582566"/>
          </a:xfrm>
          <a:prstGeom prst="rect">
            <a:avLst/>
          </a:prstGeom>
        </p:spPr>
        <p:txBody>
          <a:bodyPr vert="horz" lIns="64513" tIns="32257" rIns="64513" bIns="32257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2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268" y="274631"/>
            <a:ext cx="11429508" cy="582579"/>
          </a:xfrm>
        </p:spPr>
        <p:txBody>
          <a:bodyPr/>
          <a:lstStyle/>
          <a:p>
            <a:r>
              <a:rPr lang="zh-CN" altLang="en-US" dirty="0" smtClean="0"/>
              <a:t>虚拟机分配的内存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266" y="1579928"/>
            <a:ext cx="6643288" cy="4345640"/>
          </a:xfrm>
          <a:prstGeom prst="rect">
            <a:avLst/>
          </a:prstGeom>
        </p:spPr>
      </p:pic>
      <p:cxnSp>
        <p:nvCxnSpPr>
          <p:cNvPr id="6" name="肘形连接符 5"/>
          <p:cNvCxnSpPr/>
          <p:nvPr/>
        </p:nvCxnSpPr>
        <p:spPr>
          <a:xfrm rot="5400000">
            <a:off x="7363728" y="3125145"/>
            <a:ext cx="512462" cy="17144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187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0A12819A-E1CC-40D8-8330-AD2067EE5FC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DVjlknoZE7o6C8AAOlbAAAXAAAAdW5pdmVyc2FsL3VuaXZlcnNhbC5wbmftfAtUU1faqB3723YGS52ZjkQeaUtba2nBEJRXSOrQQq0PVES0AqmNGK1ChIAQyMPWKdgaiPgKyCOlqBTQpGglBPKwtSZAQoJajJqQqCE5PAwxOYZw8rwJ2pE6dt373/vPvfdfS9dyheyzv29/70fO3vurNauT5/5xwR9nzZo1d/mH76+bNes/4mbNmp33/BzvyM+1czZ6P54hrkv++yy2PGjU++VZ/LJVy2bNamf8ybnlP7zfX9j94SbirFkvXvT9f0ZC+G7rrFmbqcvfX7a+OMs4RGCcwZO0lKzUrPey3nu94Yd1X7eiW5ynW+uS331t2aoVX72yLnDhvLQFzfNeefXqmx+0fPX+P+4c+yjq89b9P2x4/6Od+1r3fvPXlamBz4cXTDii716NpUDV49WbShWj59kQ+SRjUmaP3rnNFHvZ3b7NEZyeinGbGZwsmsvaBnffK1dS7+2Dz/L9q/uyffO2i7JjsTbxQE1YW/zs6cGmXcebxhvBZIx9LSnRN7KXeCwHLBlx0jwmz9HoacjOZ2/EaG8nX3vG93jFsQowmAYxaZuyXvA93P3C2TxhU9cffH/fOhQQp1jj/gtEu59MW58lMUOu53zw8YkALLIgYRfV40MxMfGVXz3cPlCuGb7Kcv/QaECcDuhyTzE8U+8KrWcIR7kJX3STqdipn+azCZ6jHPJJvlt4ZsqlsI0uRJu/snRlUK8W1qMmDru79DwZIL37CxA7jNCwtXgfBb0lryUCKa5fUjJdP0U4fwrUXVS41IrMBOsvqcpW1TnCpQGrwn0D0x1yAjmiVzJoTp2SKZi6c0Bv1L4Id40ks64/f1RhXMqwnudQjPaOZHgcmBCoMkebAEuqqIioXehSA40gnmrAs1mqYk9eudxRLPQufEGl+2puvar9lX29CvddRRZjO6i/v8E78mpEKF58CTrLvZoj6VV1GnH6pTBK2/iGTUsKDA5i/F8NLsSbcqb2GsW/HDd8mh3/ZeNfvOgqdZoyec/ByKSv/BowrqsYCkXVUx2Zyxy3uDtzQ7BoSxWDn0caPtqk6+JjaGrz2xx+/bLhfXDnLWuOJY94IyBPnK0TNqO5DsueufUkDBMwmj9SaO1ntF3Cdy4WhktViWy4rb9Q1wEt4dCDlPqdS7UE/mdRtt7v47JWxWGjtXiUQiC5gVZmoGvhCwket8njDmQcZnhEHpuHKgWYKgNal4e79BL/sxGZ7dqegSBtNKiHGhbQ3CAlUiixBBG7ySyGRMrR8QBbGBcuSuEZi+sCtCsGdcOWj3Kj0e53OK9xQuJzS8tkjCpgnSvWZ0JypcA5UrI1qqcHIT5J/xJcvJTxDS/X7y+6ZDwSPSwklarDlf2z9Z2ZmkpzO7hnTlWeCrUavUcDV7wKJ/gdb0Zx81SO770kiT6o4fQfNBPIbNx96YdHxy08/D3pK9Xj4E42XKk3Oo+Pu8dpLo7SBBjVNOqXW9mBDCQ6KVxaSELzctV7UFSNsF9HB+JykbXwMAJA7Af7XcgsAw7oUm8L6c3PzI1HmzKYjGi2yL+tTE6mQ6VRIoOiNFxhS/EKF6IG2KTKGFuwdym/Jh1UKelXLrIFMhI0cAZSCAdL1yTIV7U2IhkJNAKAEOMAHdDejXydgZDvu14p8JkTVPptIl78Of35qvS1Fbd30kNhfy3LU2WwPn+16acAeBn9L7wh8iaNYv9xrgRXOZ7vQGwfNouNr9lU6A0TpWPE7hQvVWf8vtIdrYaBhsuIxE/Yit1RW4MWhH4ywWrc4Wzw56GZCptUV+m5lRKC8zIsL8YQgEkuqQ7ibTBIjmsrFWQDkkBn8sioZn4Cow0x5xp0dmGOfqDGpDL/sc95HOPgkeMtFcsi87UZSzVy24BXKQqcwYF3nztoupSBDgkVx671smnhdyTiwwNDgYNrlzAoKuRW+kmea1Kx2Bc7YBP6ZCVyu4yjWZCYNOerMxmsZTvoobi3eq8v9mcmauA2FVUNTfL6yVqj42KLIscRk3KltZEY4ujoCB0O+AvxxjuhW9iK944jIhnxc3oyGlTDaVUqR/YvN6n0HhfAlRBlxglLzGYQl4OxqTGWPeFwxhJRwvBZKFZTfjQRP+cns+A4FrTK9DoFzX0a/9cgbSgU0qfi5ZJNdAmdz5LUYF8I5pmmMHO38VZZY6J7KR1aCW+Xw7qAG2gYt1DZChXUqROSwkkTvHcUhfENPhsGjBp3hdxvju7oelhKfi3pFZlKh9Yp824Un0zfujHI9hXK0LnLkQesxcXv33r6hvBsmBIvi9HzKlSacmJQnCQsDlAN7zz0OZLzcxDjqNTiqJcoVDCMJCBuGM2bCE8EMuH4ndTTRoB6daBGonXX1pE+ACandRPr1cMysYDPkkpeihHZERar3CgxilUXi9U9tr6puHQtDSIeGm+T8HonHXGW6yqtpw7Du9uB/7BBUswmZfFWNXjIGF8c5Q+pBmouv8JkpH+Q/X7Nc+WkqZ5vFjNe0Q1+okOI91c98xo3GB7GQCQx8oZWJeJDQpXAHp0LcbfOohY7bLeDyuV+GTzFlD1bLQuLRjqzX5IV6rQ3g7j9OfkOdTi3txBaYtJuGwni+CXo8zoMiiJqfO6CuNAmwxSyDqhqL1JPCk+HxIFAAk0u2evlZqBm3GCq4Nc7DOMNKr0xL3MXvAi1WngKtGGp/Q6oJJ1BPPzZiBo9WYxRIBgsSYioWaerBGIaCGibmSzG0UFf5un0S9k6IptanFS2SbyPHkyKVzLgf6ogoWSFsJfFheD3h6oWzf65M9fvbzqqrkuNgRMyWBIWIRD2oVg3PKmLZdnVE9KvG8OwtYgFGywkAnZZrJvS5/cl7h/eAOqlic7J2RoQxMTHBMG59gDQdCNgsWRvCVNy4zhGawQaHAygVgpI+hywaInEiJYf/v6OjeZu6Ldt1MBDseFw7WxSqRNS2G5ONchBaSGuJ8gg6R+otknW8G0uLqWudr1WmXcVJ9HAIjFa1GTnqlwMxleg7HY39Az0Hj7/6cgd8pMTrnyAVOaX6V+rpfkyeDeyoOHVROVFg81XGNya8Kv35e4Ll5AF00l8vmJgOrFnoBIXTid48+9N4Bc5R1nu0Zenn77xnwb/T064kB8huH9lMIzDz7fe3MnJXL5O/kXdC7GBrUjd0gcT1mHtV5hs6tRFOPp49OujnL4bB5HfxsXHla32Pv2kRTR1QFQctePDK5ulsLX1wcHT2L8/8nphGj5ZMr3kO28szxy8cRkxTceK5evSC/cUPER96Je0pyD/f4CMRpZYB9M5DTQ31GbjAwlKjZVdlCkA602oMNJqHaTnGWLHAx4BnwQj9t2+moLJrDwAvKO4cZ1Ebz3XhBt51vvs2BXIJkMqjiTeeaOHqNSnP1pdLiI6EVZVHxFzcn5W8e3Lm+PKZ0Klz93PHGZnD6P01C7RzAfc4Bcj+jMXhAKZpmbHmX8a36J6Grg9Rkq74bw0H0suaONymFgqZOetVyByVah8jReNZyaaaAbtHLGtpDKvtiMUyDE1L5nJDiF+1ovABmtQU9uCWAIRc6Zt5jKDzwf4nuE4tUnyAWj9TI4+e5Y+jTO1NBQ/Qm6VV1ZO15obPwKwS/4g5qUlSL4b+z2gduPS3wOq7jb2wOJYvxFPxd683DQFIqkIFpsIpD7ScJyndd5i+Zmx2KSu8d8DWv17MOgX61NmmIGzLelCDLcVmIopQM8UD2fBMzp1a4NO92ROGP8p5AEKFLiSREp+MhNx2Xd/eeIiiK7x6y1gy5MUMxGOa5Y3j90dCYjzBue9JwvcaaGf1G0eJNJzuMHxhU9iBbd+aNvvLJSXOvR7C3EE7alPJlu56vdIUK2vqP+tVrjBs8oBFs19+V2N2+sIX1pixTmqyscmec2VORLe/zjW/qbbb3TtxD1OejOLan9Xd/tkj9e56I9hsqmJiqOhT3DHdCzFOtbS3PB2+c/EY0AdwJZyHjGdmQTz03rcNua+O7F9xCX5ITPIeL1lhn8sH5thwYe6Hq186AT7vxtIAk8I9ROyfN0rwfzSdEzEKJ0fL2GncAX1MxVxf7hkggewNZC8SHgpNSWh0GqRRmC6BklHAefrfe9B7CLB+BjkVXJBb61UQlKUaoiuPcI3oytqeCjlOH8GYSlsRIE8e5bsAnPevaDSQ013kAoU0XrfG1xLTP3Zdym3v5zP1mpKP2huBFFtM8E+G1nJcqgBdoSiLQ7UGWHO/E25mKwb1VjQfVBVEflHbzPZZfwwBstMXy9XMiQLlICu0kJtUHauulkaAsVAQeJCVX5mCEGY0oeTJ5om8wBJELZtLZpJXq2zI45VGhTvipWpKR0zme4b8PbfMCCflNTZ0xYYyrkv+z56zk94FmXSjhBbcd/L2l732QwWG50VHMeWPl9tI2ZOsLhE1dqQaEsxbxUbjgOKhdCSfVtsKEs7SKXWY8QZDTsn4pnpJQZEMhSAOygjwmwwOFLJsOSJraS6jGgqCq3YiZJkYNAeckjJ2Rm+vDBd3IEIkkcKK+Cj8gtMlYyzXbY7hg2vMIfrJ3G7VvJQjMNSy3Vwf7Wk3yg5GNOgeIvbLwnU29faUPkUsVgQOWZAN5mDAG+tTAXvHY/8tBKIEm4ArSSneiGj25WxrmF8MjKBOiOG9R6tevdiRlnHpnB4oj7AZBBT8rtf3YcLXwEt0WVlDVU3EhwbYU6Dw9ABLdHbEW+f8jZt0f0K/VIFDjWxqmILkd8aqShyF+9ANSP6cgOZepzeCEHDxGAbpyHFah3UzXDQhgxctaptwR0LNWtRrH9JVdXuqDkX1Us51TIdXXJTE5Gf2WfVGY+MG27nUcOHwM7+gRoDPE1BMShCK4CoBk9H3ib0teIPRjckrUsEZpj/lcNhTZujz6YlZoj5xoBquLLSr0SFiJiNzRqKzZoX69lY3MegMdLXG+yqF+tLFaFDe0ZkkhDOmIyjEhP72jBcBY28epEi242YOuIYjh1W0ltU8JOciSYJZ6YnrQ6OI4ogiQAcR80xdJn/2HsEvhC+DyeW8Fmqk34UnquYhpK/ZfOuAUuS7C2+Cn7IDY67OlVlg0gMg0S2BgZNVTn09iM2kGxAIGebit0kegYmJCx01Hn+8uHfOG1kpDz00zTxxbGlMCDy3gfibujoUV5K1skYNqucT/8c5hEX8oYC3k5FX3NSQ4pC4MjXDEt1abVe3my1Wm0YgykZEt6M6lfscDi52IvqXDqrajyftRa9ugHPlgJZc9tKnP+tw9pTkP/LIGPnlVmlUdmP9UW/rIgQFFib4K6RyydeXU5Lk5fVzftnbJFSIClWaHfbRJ7tNw+eaBtHvopPLNymLpvGOKuzeHqZWbfuwOKmfzQ+gJ8maFZ4w3/RhOLNZH0YlmefKBKVTneDV2tLXValdurm8Ph9jFvieUtUWWSGFDT3WBHNVsRB32/0z3T1cZx9g91a18TFPiB6mCgHsiirYl58wG9GWfyQAO689Vy6t81cBy0xkr19ZPhzP5bfEZgoJqvyG/vN3X4PO0kOxbiTsS2+/soiHD7rx00VNP+1WUObKBWd5IcT/ApL+Bac0deP9nFM1whuA+HYPm3iZEsKpdX5cd6NhxVZSaRe4mnjmO5+OT/rrXJheThGnEURdO56lOCd+ggmVnd7xPNjo8TsBBVMLDKc+c+s6ixtHlTGWLAwzhw09TXMFSxlqDPjn8BZpcbzlp1B/i7RWWog1nlnvpQTzOz9NR2pVmGEbqFNwAmyTYVRya6ND2lqnuwnUMExb5vCP8b1Csg6OC71tir6ZKbzhFEPFaKS3uDC4XgHwiA2JqtsydFD7LM286R9kityHeOYWzzzvsW6BrECd9UE1nkJyx/Um3/0p96zd/UYc7vYh8bB6sHCi04El8G0AYyidCh6JRcb/ytPY2x9WpGpRNn9oFjpPadAO0b+hoG9RLxRqgEbfqWBSj+jdvOAhm5qvEjzS6drO5/1ed7EKVXaJFqTxRG57ZuFYtgzbVs4yDm3I8i3/6TXgzqDMT2LpLdbeGQnYrX7Ntx9u2nFeD4lBM8xI5CfUV3jWFrBKNYaLwLjCajm1GFt5BDV1bnyoUK7j1QhQz8pk/t9fjEALfm+WNWI5MIZ5l9SUzKxvg6Sn7cpK60GSyRRBS0Z8CYztSE96+W4rtE9Ol2/JSPFeJKZVXJVOeU1JULsWKEh/Wd5k8GbqcKik1muu3jOc9KAxOGAj4iOvKFiujMuXGqtijxeKcV74z5ufTATwJ0w0TwOhrVP7tx8ClRWSrMfOHhXDixY8g3EU1AmLp/ELDIBFvrR0Y5EQF1cCOz5RDZSLQXHV+ntARU2HPXk6Cpu6ZV+jLAhr3PB/VxcSBzy49wIeCIQEIXMr1S9P0fix9gRj95WtxIqFJL96qEAUH+O5FcfoQBqHTm0re5wC6Gm0mtC/Q9MqFAlbouVVPNy+K8hE5U8v3pdbAWNAJ5S6XG5CatBBoc2kgh/+zmBKmCfodg6PNV+jzRSh+3fJDiUz79iOcxyDteGm8rk9GZS6dI5MudbzoA1kjAM0aXjHyIeS7fLaUm8X6WvWjpH8tmJleAa2GAOoQs1JBmIzdoRh9as4rahciGzNYJqPqA/WLQZNyC7ULMF4c2wiXh6q6Rzx8DdMnkrWZ3XTW+wmQkFSQ2JVvxR6ae/Co8ZU3DKG8JcSgLj8rmuoWL5Ocm7Xq+IwXSEgN/UpG895Sy2f91INL1cr1IBaU3gSI20g9vdRv95kJUeXv7QZDsqGnc74FPLSTSno54Un7hFgy5vJDpV3+ok1wldQ4cnJBi3edAbeThHQjU5/fu2aeC4O1NrJzMa0osrWz/PQ4mTMfbL0ZmaufVgWzQ3v1ZNcFTDtlydFP2Z9vVvlwqvaF/syb7P47OkwDNE+n7c9hW6PYPbSdhE/ALG5aGJ5dzgP5g+iy+onJcfFQ73vIgvG/Bj6dwQwhJFHaZkhDCQBQZwQT8jPqvwOCYdNKZUVRU7ZghkBUwkDov2dmej43mRIoMrA804juuk8xNEWNf24uiCDfmsKA08R5uiI23gttEl1LoQ29EKry+I29682onC6ZyfKdQEt+A795Asd4TfkucQMGyds033vIFY6ERKsxc/qEyHzju321EfV67d7dDd3RG/btuu00ny+3fPKbIwclT1Sef8TiLpDdtynevypOsIo/Sq8W1dO7yZf+jsgnu5O52ldaCoomYt0e+AioYkhixLTeoZ0w7S6SwS3fj8cRVDwqGrABI9/VBlJBXdUoVEO2/7M2nbeA+j96IhQkr+VOl2jU1oO/rb4TsYGXhQ/7JgkLVZznoYZW3aScyzPxv1Wr8zbnW++2GU7PK4B0X2dP3+ZJPPpyHgGIh/WLC6mJ79KUvu5MWz7L8092G666IflsjX7n/uT/4myDzitVjp1oezj6MdNxTHQkO44KUIarsTlEKRD2S0YxWHb/ko9lZevALjIUMAE3zo81e63BDGA/iWToTb1/zmifDelxFHvMh0EmXEgV8Lgg7B5M2dSo/6J29GX98QyN3ya3FQa7/tTyu2noygtKAeVQY3xyPcdyL6/i11R4tg+sW0iWrrTvey1zfocbI8f4mpJhOAUpR2vPRRv3Re6bFjPeNjpVqHZtCfNnUxmflh3DpII7cVC5W2R+t+xuHfWXHFPC5Utv1z+ZvSgUUJ9AeauqT63/xST/O95CZZ7xyIyHJNv/1Eu0ZTsL7Ch1pwAD2t093myRJvu6IUua3R/Hq9Dv/XQ5VXPD7tjIXCoZ5Bb/rabPcxgunSU6clcOuO0RqTiJ9zCePWYYQhmyN/3rq7l0PS31CtndOIYjrfDm4kM/SOt2lskVeV/B0/K1ggvxWppBiQLFLBaP90NbT3AFep86uHRSF/kGXTe+9Z9vDPgm1Y15h14O3gk2ZXwdWDsf6NQ7a6aRF1FpcmyAdqaAsXc0bUx6QALX7x7JVzaq+7a78gpd3sDDe0v6nUT+rcui56PGyTLy+D7SKXkcBkLMz8WJFgU1uLMaJDxM1uutaQVv9PLjo5I7ILh7CEBZ9G/mPbadhFXC7r1fwj6U0fsAO5wfo8pGbrSO/emtvIptUahV5ntnwkP6IabhdLpI5XMz+DQEot5iKXVz+TQgOtiRhfvG2vrBAU1dSoGPAiRRuCi7E3VOXz/4jEeeOmTYEDdPQtSD1C3PYRcag4viK9aznz+DSST84qdS/W73C+RUrq5X+bz/+USC3UH0RsC9kamSRX4r+HJeInMJ7tJRp5dhoskaiFBr8l8WtzIzL/DoG1GGUppgvt9v+SNMx54H/zCZzUcjl9Pxi2JFkn6UsVM82hhnPQy7Ww/PxN4uPmpnuLLsr33Oo1EhYQ8z30ViJsfbc5OQ6wCBBCRqvFhRAPPIbLLwz2Jje7ANYkm5TIkH1bO3vf+3juYV4u/yYSt30CwxzPr10bspBZIRmqXEaqBCXM8HbE1krMeJNfLRTSV1il6lcSkDNp+xr2Gqgbhr2B479G5H+K9LgNAdhPQ5YRVWoa/4/vigxCXE9dsmJtVn2s+DIiv1KiqvxGZzbcXqg4XyKDqDxK7lVB3OqP09wrDaU7/I6XTopX/2rUcYUjsupIsZy09YbwC2LIdsMyhN5rH36VMIyk7X2iCtICK3H/CLL14hhrFxIYny/Rk+jzCo5I1FnHJLUsYgguvuwjYI27zqAwHMRIoZAa0XO6U+1Xpz07gy/wNttv1CeTrGbUHjnnSMOvTEUkNhdAFe3gqSrkr2bObEwtCfgv+6KcfnfkK+cvlx6q3CiUgALhjLcPpQK3fTxda7/GZWON/xGU+vjz/xavTdYrfQVNG81B8BgHRVPzPXfGWM7DtHyrN93N79wNZcltBUIumKB5BPJLltY9yeVoXBNF2ATX/asXlun/JRhL0JPt+QHPVL7x23FmOvGniwdNVsGj2H+zbcH7e3E3Z8b8VsSzMad+OyXxDsd1XiT+MU1kClJlPeLLmFbxatWrd+O10IvPWXtTqGedFOD65Mxw/5nfC4lAOywO/jjGnwZIu8rk5Ts4j1LPZKv44OKCkNpGcMtjBL3uVy/ZNkKufor6KeqnqP+XUU/GJAK+ULBzsHCzxyhycblTMjwaFBeqVEVUl5Im4DvfhDaKnFIR2TW5Cm4KZynuTRSJHBWSepPH33Mbw+8QODPuzow9gwF/LpPj4gtHnD8vROe5AEMqy76e5NrQFxMbOPt2ZrL0w0F9dG9nLFq+Ch7BkuZgWFuEClSuHG46IhEQZgaj9CVl/2gEr6+GxXmkNCgineYGaN6+Puc5vgCDA9dUp6Pd1wiua9YPY7LejS37ic9S6Ze22K/zVrEVhaS6PGhPcZC30zZYIB19PH8TO1CRneHbcqY2Xz9HoDlU6SyPE+AQzlHU0B5Qd+aHmZkjDfdhQBzDeKSRyP8zMf6WcTl4YT4OtRJawsx+hU4vh70gsglMmTS6c4TkrT+gqUVcFiZpa0bQ7F3i65BEJzGmUvsl8H1bT5ih4ZfboGKep/i0meTP83SaUNsNRjWaUaWiS4ksFJcsy9ukYSf94uh4wvp57go56cL4CfOYZItf+SLRtv0rcVPSNdVbdqOSllTmZtcFMeKTLvMz59aTJkBRfc2P+WQ07BWu8lIxrVo0B1SBkkAmAJ1wxk2IXDFtT1DT5tiCDUxJZ/jFT+b8lAcVX9oqlmag/b/QoTdDeVb+8Xz+OiL968GBWOzfQCB1CYY7hvYixTGkIHWwU/HRE5QlJ43U6bv8qnF3g2y85XPk/Nei9uE1nDK5XyMo0sXS0Lql9ZAXSfTc+mgKtc34rySVHkr07a903dCw2vOG9jwve6kmj8hnwXGK4hru1YA/l5ubbuP4MsYZYPAbUveCOAlDzEinbPtrsILmjGfpkvUgSiyyxUpzxGHJ4GQnDZ1lJRQYIDrAHL+C6mCffZKYy+T8rnx3nsXvQLTg0zzTUbquS00L+Qvy2W2fBOn34IplL8WKMMMQPfLtSoApqfcI5HmODHRu7Y/5Xk3WMhCtSfKeD2sk0u9iaQmRuwyWDAy2AViMboagM09Ua9nqcOVjSXLLCGppInDxCVbYPwAtfoKckAXolU9QgF+9/9WnqJ+ifor6/wR1VeNhnT2QpiMcebyetXrTX3eQtyLutdl/M97OoJwO+uBfx40Emqot7vYtS0LDb+rqMTuI8Xi7fI8VG/Hcn2+d1ZfGa3X/pibil0UuB81jio3ZwX5UAqT2vTRZbyKX77MPL8RAI0Uf25c/QlV/aFowNzfMwAHzCbYl5+mkp5P+FyZ5iyewVus0DP4pgr/bqiYqMkshPROeSSRObxzR+HZqCIAEE2/y7jkFustgDFM4whU4IYUqGAXlQFHvIyMv/MhXUWaPkMdamtnl8vlYsrlkhN//ve3+1RQsYx8vZdjoxyLgSSFFsDcAFX6Y7Ns6o9VMyouE4OXNzE2PnKJ56wiqo/vFepijgWSoSTa5TuRel4a9R6x1xkUz6LC5kue7KCe3ThRdLdRZoHaksNJB5yaDkq9qy+TkOvPXg4jtcq5iIB4zUcxX73GXyBQUoSs2/THG8zwVcj8ql5S2NetyjUqffJ2bHSRre59IKbsEDTbouuhtvIlMU4kyEJetCWECSxUYj9NKiYwy6PQW1Gp2oB43jIYCeDSrGvmhocucYZkMeEdiBHdqUnhDU8XQRtyIbONx3154ipiIAh5FlLg3vF2B74e3VyMuaibTjqXBFkpeqTZH2AITt4ivkOiy76pVw0r1QiUj8ohBl42qi4BfxPdRQHOSt8LJyRddXhWaI+6BJGNEEYK9IRFvVaeir03q+rkJyscWqY8rqLw8sTQUn5a1qGbZYtwWsYwvWFJ2CfGWPI0JoEFOk5mKXk0X6wjS72o+z+ffIfq1gkaJhBOCI/MzGrhcueBRh7K619u1NPvVw9xiBlF7Si20+/tXwG2aFw8ScWuC9EZUVjiL5ofWDTu/lvPM1KyWms8L11ccUeXXohRkGTSpI+l3HhwHxBIV2raiZUZ8iywIUWWWy81NN2BzkXfm6ro++z4odLg4e2vfh7HiK0bGBYWyAh6qUC3SbUGLJy38PxDp1d66VKejO4bdgwM1kuMSqTqXLFQ1IvW8ystLWDrUabkCoSDEf92Ae8z+J+IKtvGlPdyjka9XcrnZd6U9zHmLI2fJMZNocX8G11U15cfQUcGwSEAKFuu0ejW6HHL5VZGc5o2grsISAxL7XcRNDVc7KdRgBUJUKVFXNsOyuQzixGNuUFrnCaiqfMyklyY2dzw2D1nw2eb/6aRSdSPRyZRwhwp4ctG/agSkpTlPcUEsTJn9BOc+NY8oVA+QeI/h7B4fgHxvfhjVusFa3AB/1HLfCSqw2BDfG0/XRkfNv7gL9vINgcsijcCKEsT9fI9v95o9px7/uIRLR8i+XW8NJWMt49hy0tQvUNpvMeVcGqiBb2KVy6cM0SISRSDnPMaSLaFAeO+nP6UrUKDMqhodTMcuKWggPbbO6uC4Ns/ImkJSWb9vX6Md8/cjnyOViovN/4LOKyHI/4967XXZ/ljP5trozAYLNksxUJNePMZ/tFlu7Ii3z97TN9CCS3+aI55O+n85KXtkuNN9lWZPYVCbT7LWPz2Z8BTkKchTkKcgT0GegjwFeQryFOQpyFOQpyBPQZ6CPAX5t4H49i8zTvktL9kZG/rol+WS0ZNMNvV+EzzheNS/XPbAi6BB0nTf8U74qsBDBYWUN4d3fSenqxb/my+p8E4olfhT7+0Lm75La8W2/7JzT5rliUCRyDHUhpnah+m0V2inKtr8ybdmp/s2UytWN6Q3YBvwDQQraZoajSG49ebe8A8aaE6NyaWp72hVL7XBbJwQx7phSAtsKAIawUDtlHjQt9f7WMpkhh4ykNJZ/j5gYNS3l/iGsGcib2tbH7CBIj+nNlzZ06nqMY3moD3dXeAAZGbQ+OQvgHBFt50covTdy+XbEiS69yfRbutRDln/LtNzGe66PFiOvt+4Ew71JGvyE2yA7+4D3U7PaArNvkrZL4rgDZGH3hHhdXt8my41BUOdzg4RJ9oFI/0Z3tQ99Bxm6schBZjX7/FXH56Ct6Rizxt93GWU8bcblzspoxkU3xEtjGlTbuqQ7XlLqeMEtrrYy9i69GGUaQwkBcHo1LFm6lgJqpWtLRlradbkb0q6ktGw9l2qAU812JVGYyccuom/JVM6AeoEoAmIR75ZqT0wdYPluhGYPKaOEBmEvKHOcFp4ZIihyzxJ1n5kxQ8vJ9MFKj2xXwco8tksk+2E2hb2I3idGxuU4JXfXunB+btRoAyp15IqT9jV+EFK5esiSYrlUlxRSFzbwsJFrQpgPawsMkav9EsezNkG622d9zbnVq3kJOpaTghDwuQ4UAsMg3RYNDi5x0/2Xb22jV+fV+JsqGgsUIfTQsRhZGSQnCOcvnsl/53gXDsyf0zSAyzWaLoz0YAZgIRl8pc5z4r62zoeEsTa0OZmE6MGAXTbBDEKErDRttSAuJQo6s+2jotby86STnd9lV7APqw9bDRlzvnR2RX8DThZfD5b3IOI2rY4iPuVGXg19M7kYA2JZrJNnsKENlPp/HpM85BRfCsWO3liCGibX06mj+EUKN+CIJPW3W4vlc9LY3lOdykuD5s4KWPa8agC9ClEXJqy3/I1D3q58Ch9py5tn1o0Zsv1q1ddjiAQJD8FcOFi3AauqeznWjcdNSHpNBq7AFtMq0niWEO5u6mQ9ehj1/RVdXAc2iKS8tIoc7d55fwW5qcsirsoe4S8ElfQyq7NKT+1SXwmgzCc0WYXlMaXy8fMFwdIpYOShjQbz//BR4sWqtcuItACByVzZs2KwSe7Gab1rZwfvYSvdXl9Jwta0vmnRAC3oCm1cOggPFk4uhQWCxJCN3iWhtrCMFQ0QwqKLtdIJYxmiZNQIM93mJu0CLdLlrE0ZOd1R3Sc7VdONBONoO885aBXb6wsgdMiXcj4DS0tJXVVyFbGXK//ejXEUxylcWPPjo0v9iptK82ykLaOGpw7nhMYxx2a7JKspaAZ40sT8UkyM6EkNxsV6JlXvSX+vTyMpVB+K5pKsJQixDK/ryBK70sJ4hEE2aBEPC+39epksz8VX4LQqva8ay5YrB43rNBnNkhVSwrcYxz32KDvLEOy1ogZ9ffc85eq9rQyEtomrvJGeSfGLN+hJ71S6UgVzTk3hpvtuzyQQNYFrnCXzgFO2T+WtTqCNrn9hhV/t57vnOuVWN/2qDknanfRdhUHYM4KBxNCUlYLr0GX7wVcNHSG6+50hnO+DWIqPIhvEV9UqvpFRbgjMj1USHhfZiotJNXZEZZqHErQT7wRuBmebnUFxF7IIumPJmtH05WEdM6Ic3ghhkTJDNc64EKv4bU61K/DFyreSFNqC0jr4aUbhvAq307o8XmdXcacNHigN6YG6bXbT7uziIGkxp4N1M92Z7BEJrlSb6oWQbUi6JiI2M+t0Zu+1SFaWXwpTt/l7BKwUynvei0rjhQOBQFSMVEGVNlA0rDrI7ZCGUFQYCU9OoPFWU8SKq4twh64necWrE5cuNvkNdiAxE/7lm0cetMSaiT67jLsm/e9/fo5o5FwaHZsom67MJePoZ55QOgRRc4R4Pvou3se6D7XQkBuoDXzztQuwGHdlUWpkGObLQbq3smG01LU7oQc55E7AfNM39pLvCIvSAKvV4uICmY/Da49Ng4WTUR5BFFN+AVYhmDSXUkLbHaX1petvqVJ0zIgGiMJZmtV+UWfT4hpYyTUErrPKyf3gJyj0wI8Yfb4ybG1Tn9DCw5vbfemH3mvNxCyjtJYvANRYm7PhVjs0jI5ZDoIe0OSElD5eWQ/49ySrOpI0ceRtlVQt4qsUrUK3zw3hq5fixbl3ViVCHQKIycOK+JpEcGJpj0DwVitgDO0yIJvsh+/683tNradGsS5IvuxO3q4wiPZfmTfkvIcq+dIGry0Q+DaxcmjWHee9AptDK2C03o8pccUS1a75k0+sL3DC83YTSmqqhx+XyQhPRFPnjzHEgjJdNoOwulATn5dcj+iNdezumjzoHLrhqFmZDQaSC2TB2AleQ6jcvHEzhEZq2Js51lvvaHuHnPkHfFsaWHDDXD96lJPxCZruzdslwnE1sGHsllvwXzbXFm39kHYWefKNLDXudnVP74r3lszv3LYTtovXTNfpaJLWo5LBOa3B8xF5xHPapQpd9JsoyfIbFIu5LT8vbG2TJ6jas+nd++gfjly1xumvxO+WepXH+/27bZJV6Add63w/ZvCpYWDlL3cViE8edATGCW16uDLQtK4B6YJ8SutGG/Dhj0IG2fqlg3qjz6Ux5gpsqgwVYc5gSzrRKw75bcXWn4RMm3UWfz2nIMGj+Ne6efwCGPu2I6EBxI5bOFLgHoFeKqR6EbhHJ+egJKvEV3koU9GnJ6cbmMho8lOfhuGAMuto80soV2PdevbsI7z2NLDWPtJbJc9ngaYMrTiWy8IvOL7IeF9QqRb8nqaMvlfZKdOckuQntnnKEeBVRz7afRSb5UUC114Dr3GTTGEX3F+LUcY5uL2B0b8AGvSTpqaWgLHxWFBYNE5M25c5YmEMtdjD3tj/uoFLMnUol4+S6zcxsdoOZGec8QdbtvycrOVciUR797lnZZQJq8wkYH4dJrJ5BKMI5C0NQSLSuRSKbm9OUTWWPte1ndCuKSx5OoKLVfMmD2sHLM/iGrfz3CEArFn9wnSXRmHRCt1fPeQXhkenTpNr6anIzgO5wwmOrCZov6N0aLI+x20ZsFy65Ian7LNJBmnZ2URLE5CeyuaW/+cxnggZ4a18arSd7mdCg85NndDvkrdXPLOrYXeaAGJ3kF7GKve0O5sGvMkLJiOuqkwj0kzM1AASw2cTW7JGyaG58fWXOwDWwQDReZAvXZHbpixYtfgQCz1LqrCHKE3bSSdPpMnCuAMr+S6Fl2qXY9l+GR4nAU6i8aMA7G0ysQyGZliOb+fX++gK0odfzjhCIgD8d6o4i3OD/v2zNiTrwCvgkvd17T2zekeg9ZZ2+Y7roecb5g+Uu/56g+5x2Z7XZh3YMyBMHjm3z3VjtTicDIpp9RzgThtBrmH9pWQ1WP22nDGA1O4htojT+OemZYpD/Kd3rfQZAsjvzfOrYRKc3IPi1L6mfhOqV5naiI53gRdkc4KqeT54taxcYQ3DfWCN6kJltC7PDJ/AVLJUGwJ4/YqXycQsLuiQhbS0uHMCo5JVylMdL8zrHjfah0JiFsIMfz02uG6ZFkPYYI25e+5/bFGk+VheMwYoT3ZMwI/mrgA4CywFZ8bc+jDvYro2RIj/vmIJ/0tLe7iFPe9JIjaFoJ/YCINQezY023j6wof5Bcg3HL+xoYhtv26r2Ye8d362idSBmVaz1en2WK7MNBhzCLR37jmjrn1hPIxsMY1JHIUcbCXljCqN7G5FzeG1xIOM6+6+0VQtDY/PjxxyV3ztkGbNHO9lpHo1nLMhCb1evGA2WJP+E29csYYg2rN3fxA+dbnaPee02tzKk/b43z594bvrLFlfPfmMnlvakqC9dQzyNYt73RwHb67TplcnTPtYghhA0Wk/sDqipGGLQRpr8gwfQ0WapadqoL/xwM+KQ8+ctRR+afGJh+WRb5rsCBbbVOr0Jv80clHPX32FsxZtFfCZfLylgWT/xTgkwu1yQpvqdDuFshXpD4o1ca8PcZnD0qrE/bLVufmYtWWd5j9XHPTOPPMr+g2OBnr0UleS2p4znclqlR0eaMrAdjfqqB5xb9/ukRieTJhcQtFkztFG9yS/W6fjAn0T0mlpRQ37n2MB8R4Tpnp0rVzS/mbrK78+VD00lZT78LRpZ7KcuAZ3w2kG5yC0aD1LIevUEX1ikQa0kiG+aMTjt216dEUN8gShRR2JG4DCB6jiGKN8OhF7yRHyVU0p9eE3m0KIUzaPG5thAg7cUdIu/8Ko56xlnK3ZhpzrOUvPwx6e4DXPG9mW0mK/NoxYXKVVjcGogfry+UrMn8hdL/o2Ue758+mjjKpLUFRYbycidSEv91LtxBy1BLPh3qEyWIqLg7xmhfzthD7umVPd/+GwuH0Do3kQMEEqiDrDvxsN/m2cPI8J9Ozud5UqnX0bSFOGbVu47hquIOXYt04fcVzeMRwzJ3rJNWZse9wBHSzo7hK7iWgk5P+2lB5atbQkduRniw8dWu0KDdZTrOneEatjPuGuFBfW3vBxTsRPLZ0oist4b7CE756QRz8a9+9sOm+izI4vq010b3ZPHbXdN/4/e/2sLZK35GQdziPbpM228c5zPTpTjrji111pilvQ5kx40Jp3ZhH0fYAesWRHGSmf/2oV86ezZqXpjEHZV8NEiAKTvlubE7HOG/7S+OfmeZ1367qG5Ge1rY2j3/D0dls+iHiet/48g9Wv8/++ydf/A9QSwMEFAACAAgANWOWSdZFKylNAAAAawAAABsAAAB1bml2ZXJzYWwvdW5pdmVyc2FsLnBuZy54bWyzsa/IzVEoSy0qzszPs1Uy1DNQsrfj5bIpKEoty0wtV6gAigEFIUBJodJWycQIwS3PTCnJAKowMDZDCGakZqZnlNgqmZubwwX1gWYCAFBLAQIAABQAAgAIAESUV0cjtE77+wIAALAIAAAUAAAAAAAAAAEAAAAAAAAAAAB1bml2ZXJzYWwvcGxheWVyLnhtbFBLAQIAABQAAgAIADVjlknoZE7o6C8AAOlbAAAXAAAAAAAAAAAAAAAAAC0DAAB1bml2ZXJzYWwvdW5pdmVyc2FsLnBuZ1BLAQIAABQAAgAIADVjlknWRSspTQAAAGsAAAAbAAAAAAAAAAEAAAAAAEozAAB1bml2ZXJzYWwvdW5pdmVyc2FsLnBuZy54bWxQSwUGAAAAAAMAAwDQAAAA0DMAAAAA"/>
  <p:tag name="ISPRING_OUTPUT_FOLDER" val="C:\Users\Administrator\Desktop"/>
  <p:tag name="ISPRING_PRESENTATION_TITLE" val="（飞印象）简约商务通用模板"/>
  <p:tag name="ISPRING_ULTRA_SCORM_SLIDE_COUNT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1858</Words>
  <Application>Microsoft Office PowerPoint</Application>
  <PresentationFormat>宽屏</PresentationFormat>
  <Paragraphs>322</Paragraphs>
  <Slides>40</Slides>
  <Notes>36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2" baseType="lpstr">
      <vt:lpstr>Source Han Sans CN Normal</vt:lpstr>
      <vt:lpstr>方正姚体</vt:lpstr>
      <vt:lpstr>黑体</vt:lpstr>
      <vt:lpstr>思源黑体 CN Bold</vt:lpstr>
      <vt:lpstr>思源黑体 CN Medium</vt:lpstr>
      <vt:lpstr>思源黑体 CN Normal</vt:lpstr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什么是klass</vt:lpstr>
      <vt:lpstr>什么是Java对象</vt:lpstr>
      <vt:lpstr>虚拟机本质</vt:lpstr>
      <vt:lpstr>Class加载的内存</vt:lpstr>
      <vt:lpstr>虚拟机分配的内存</vt:lpstr>
      <vt:lpstr>虚拟机是怎么运行的呢</vt:lpstr>
      <vt:lpstr>虚拟机给App的内存我们该怎么理解呢</vt:lpstr>
      <vt:lpstr>Java对象模型: OOP-Klass模型</vt:lpstr>
      <vt:lpstr>Java对象模型: OOP-Klass模型</vt:lpstr>
      <vt:lpstr>从哪里找分配java对象和klass的源码</vt:lpstr>
      <vt:lpstr>Java对象原理</vt:lpstr>
      <vt:lpstr>Java对象原理</vt:lpstr>
      <vt:lpstr>Java对象</vt:lpstr>
      <vt:lpstr>Java对象在内存中的结构</vt:lpstr>
      <vt:lpstr>Java对象指向的klass</vt:lpstr>
      <vt:lpstr>Java对象指向的klass</vt:lpstr>
      <vt:lpstr>PowerPoint 演示文稿</vt:lpstr>
      <vt:lpstr>Java对象构建过程</vt:lpstr>
      <vt:lpstr>Java对象原理</vt:lpstr>
      <vt:lpstr>Klass与Java对象绑定的流程</vt:lpstr>
      <vt:lpstr>面试心理分析</vt:lpstr>
      <vt:lpstr>Class与dex结构</vt:lpstr>
      <vt:lpstr>Class与dex结构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（飞印象）简约商务通用模板</dc:title>
  <dc:creator>飞印象</dc:creator>
  <cp:lastModifiedBy>China</cp:lastModifiedBy>
  <cp:revision>940</cp:revision>
  <dcterms:created xsi:type="dcterms:W3CDTF">2016-12-28T11:29:00Z</dcterms:created>
  <dcterms:modified xsi:type="dcterms:W3CDTF">2020-05-30T14:49:00Z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2052-11.1.0.9564</vt:lpwstr>
  </property>
</Properties>
</file>