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4.xml" ContentType="application/vnd.openxmlformats-officedocument.presentationml.tags+xml"/>
  <Override PartName="/ppt/notesSlides/notesSlide58.xml" ContentType="application/vnd.openxmlformats-officedocument.presentationml.notesSlide+xml"/>
  <Override PartName="/ppt/tags/tag5.xml" ContentType="application/vnd.openxmlformats-officedocument.presentationml.tags+xml"/>
  <Override PartName="/ppt/notesSlides/notesSlide59.xml" ContentType="application/vnd.openxmlformats-officedocument.presentationml.notesSlide+xml"/>
  <Override PartName="/ppt/tags/tag6.xml" ContentType="application/vnd.openxmlformats-officedocument.presentationml.tags+xml"/>
  <Override PartName="/ppt/notesSlides/notesSlide60.xml" ContentType="application/vnd.openxmlformats-officedocument.presentationml.notesSlide+xml"/>
  <Override PartName="/ppt/tags/tag7.xml" ContentType="application/vnd.openxmlformats-officedocument.presentationml.tags+xml"/>
  <Override PartName="/ppt/notesSlides/notesSlide61.xml" ContentType="application/vnd.openxmlformats-officedocument.presentationml.notesSlide+xml"/>
  <Override PartName="/ppt/tags/tag8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76"/>
  </p:notesMasterIdLst>
  <p:sldIdLst>
    <p:sldId id="2716" r:id="rId2"/>
    <p:sldId id="2717" r:id="rId3"/>
    <p:sldId id="2718" r:id="rId4"/>
    <p:sldId id="2719" r:id="rId5"/>
    <p:sldId id="2778" r:id="rId6"/>
    <p:sldId id="2775" r:id="rId7"/>
    <p:sldId id="2776" r:id="rId8"/>
    <p:sldId id="2779" r:id="rId9"/>
    <p:sldId id="2818" r:id="rId10"/>
    <p:sldId id="2838" r:id="rId11"/>
    <p:sldId id="2837" r:id="rId12"/>
    <p:sldId id="2819" r:id="rId13"/>
    <p:sldId id="2780" r:id="rId14"/>
    <p:sldId id="2781" r:id="rId15"/>
    <p:sldId id="2782" r:id="rId16"/>
    <p:sldId id="2783" r:id="rId17"/>
    <p:sldId id="2777" r:id="rId18"/>
    <p:sldId id="2784" r:id="rId19"/>
    <p:sldId id="2785" r:id="rId20"/>
    <p:sldId id="2788" r:id="rId21"/>
    <p:sldId id="2817" r:id="rId22"/>
    <p:sldId id="2787" r:id="rId23"/>
    <p:sldId id="2814" r:id="rId24"/>
    <p:sldId id="2790" r:id="rId25"/>
    <p:sldId id="2833" r:id="rId26"/>
    <p:sldId id="2834" r:id="rId27"/>
    <p:sldId id="2835" r:id="rId28"/>
    <p:sldId id="2836" r:id="rId29"/>
    <p:sldId id="2791" r:id="rId30"/>
    <p:sldId id="2820" r:id="rId31"/>
    <p:sldId id="2792" r:id="rId32"/>
    <p:sldId id="2831" r:id="rId33"/>
    <p:sldId id="2822" r:id="rId34"/>
    <p:sldId id="2823" r:id="rId35"/>
    <p:sldId id="2824" r:id="rId36"/>
    <p:sldId id="2825" r:id="rId37"/>
    <p:sldId id="2826" r:id="rId38"/>
    <p:sldId id="2827" r:id="rId39"/>
    <p:sldId id="2828" r:id="rId40"/>
    <p:sldId id="2829" r:id="rId41"/>
    <p:sldId id="2830" r:id="rId42"/>
    <p:sldId id="2821" r:id="rId43"/>
    <p:sldId id="2793" r:id="rId44"/>
    <p:sldId id="2794" r:id="rId45"/>
    <p:sldId id="2795" r:id="rId46"/>
    <p:sldId id="2796" r:id="rId47"/>
    <p:sldId id="2798" r:id="rId48"/>
    <p:sldId id="2797" r:id="rId49"/>
    <p:sldId id="2799" r:id="rId50"/>
    <p:sldId id="2800" r:id="rId51"/>
    <p:sldId id="2801" r:id="rId52"/>
    <p:sldId id="2802" r:id="rId53"/>
    <p:sldId id="2803" r:id="rId54"/>
    <p:sldId id="2771" r:id="rId55"/>
    <p:sldId id="2772" r:id="rId56"/>
    <p:sldId id="2766" r:id="rId57"/>
    <p:sldId id="2768" r:id="rId58"/>
    <p:sldId id="2767" r:id="rId59"/>
    <p:sldId id="2765" r:id="rId60"/>
    <p:sldId id="2773" r:id="rId61"/>
    <p:sldId id="2721" r:id="rId62"/>
    <p:sldId id="2789" r:id="rId63"/>
    <p:sldId id="2774" r:id="rId64"/>
    <p:sldId id="2754" r:id="rId65"/>
    <p:sldId id="2755" r:id="rId66"/>
    <p:sldId id="2756" r:id="rId67"/>
    <p:sldId id="2757" r:id="rId68"/>
    <p:sldId id="2758" r:id="rId69"/>
    <p:sldId id="2759" r:id="rId70"/>
    <p:sldId id="2760" r:id="rId71"/>
    <p:sldId id="2761" r:id="rId72"/>
    <p:sldId id="2762" r:id="rId73"/>
    <p:sldId id="2763" r:id="rId74"/>
    <p:sldId id="2764" r:id="rId75"/>
  </p:sldIdLst>
  <p:sldSz cx="12858750" cy="7232650"/>
  <p:notesSz cx="6858000" cy="9144000"/>
  <p:custDataLst>
    <p:tags r:id="rId7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6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E41"/>
    <a:srgbClr val="669121"/>
    <a:srgbClr val="7CB125"/>
    <a:srgbClr val="591E87"/>
    <a:srgbClr val="749A03"/>
    <a:srgbClr val="9EC304"/>
    <a:srgbClr val="A432E1"/>
    <a:srgbClr val="A7BC1B"/>
    <a:srgbClr val="C65568"/>
    <a:srgbClr val="591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2986" autoAdjust="0"/>
  </p:normalViewPr>
  <p:slideViewPr>
    <p:cSldViewPr>
      <p:cViewPr varScale="1">
        <p:scale>
          <a:sx n="78" d="100"/>
          <a:sy n="78" d="100"/>
        </p:scale>
        <p:origin x="706" y="62"/>
      </p:cViewPr>
      <p:guideLst>
        <p:guide orient="horz" pos="736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05T16:32:48.138" idx="2">
    <p:pos x="10" y="10"/>
    <p:text>https://www.cnblogs.com/wanpengcoder/articles/5306688.html</p:text>
    <p:extLst>
      <p:ext uri="{C676402C-5697-4E1C-873F-D02D1690AC5C}">
        <p15:threadingInfo xmlns:p15="http://schemas.microsoft.com/office/powerpoint/2012/main" timeZoneBias="-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2020/5/13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weixin_39731083/article/details/8234515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weixin_39731083/article/details/8234515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weixin_39731083/article/details/8234515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log.csdn.net/qq_36675830/article/details/79283113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qq_38526573/article/details/89166777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log.csdn.net/qq_36675830/article/details/79283113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log.csdn.net/qq_36675830/article/details/79283113" TargetMode="Externa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mluoya/article/details/87902361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mluoya/article/details/87902361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mluoya/article/details/87902361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mluoya/article/details/87902361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wanpengcoder/articles/5306688.html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276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https://blog.csdn.net/weixin_39731083/article/details/82345157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87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https://blog.csdn.net/weixin_39731083/article/details/82345157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2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https://blog.csdn.net/weixin_39731083/article/details/82345157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85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05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25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77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0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94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87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4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dirty="0"/>
              <a:t>https://blog.csdn.net/huachao1001/article/details/51810328</a:t>
            </a:r>
            <a:br>
              <a:rPr dirty="0"/>
            </a:br>
            <a:endParaRPr dirty="0"/>
          </a:p>
          <a:p>
            <a:endParaRPr dirty="0"/>
          </a:p>
          <a:p>
            <a:r>
              <a:rPr dirty="0"/>
              <a:t>https://www.cnblogs.com/chiangchou/p/javassist.html</a:t>
            </a:r>
          </a:p>
          <a:p>
            <a:r>
              <a:rPr dirty="0"/>
              <a:t>https://blog.csdn.net/huachao1001/article/details/51810328</a:t>
            </a:r>
          </a:p>
          <a:p>
            <a:r>
              <a:rPr dirty="0"/>
              <a:t>https://www.jianshu.com/p/37a5e058830a</a:t>
            </a:r>
          </a:p>
        </p:txBody>
      </p:sp>
    </p:spTree>
    <p:extLst>
      <p:ext uri="{BB962C8B-B14F-4D97-AF65-F5344CB8AC3E}">
        <p14:creationId xmlns:p14="http://schemas.microsoft.com/office/powerpoint/2010/main" val="746591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48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2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58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64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altLang="zh-CN" dirty="0" smtClean="0"/>
          </a:p>
          <a:p>
            <a:r>
              <a:rPr lang="en-US" altLang="zh-CN" dirty="0" smtClean="0">
                <a:hlinkClick r:id="rId4"/>
              </a:rPr>
              <a:t>https://blog.csdn.net/qq_36675830/article/details/79283113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41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https://blog.csdn.net/qq_38526573/article/details/89166777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27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72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altLang="zh-CN" dirty="0" smtClean="0"/>
          </a:p>
          <a:p>
            <a:r>
              <a:rPr lang="en-US" altLang="zh-CN" dirty="0" smtClean="0">
                <a:hlinkClick r:id="rId4"/>
              </a:rPr>
              <a:t>https://blog.csdn.net/qq_36675830/article/details/79283113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88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altLang="zh-CN" dirty="0" smtClean="0"/>
          </a:p>
          <a:p>
            <a:r>
              <a:rPr lang="en-US" altLang="zh-CN" smtClean="0">
                <a:hlinkClick r:id="rId4"/>
              </a:rPr>
              <a:t>https://blog.csdn.net/qq_36675830/article/details/79283113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5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31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https://blog.csdn.net/mluoya/article/details/87902361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12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https://blog.csdn.net/weixin_34221773/article/details/91459109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05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https://blog.csdn.net/weixin_34221773/article/details/91459109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4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https://blog.csdn.net/weixin_34221773/article/details/91459109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75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https://blog.csdn.net/mluoya/article/details/87902361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9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630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https://blog.csdn.net/mluoya/article/details/87902361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733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03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27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https://blog.csdn.net/mluoya/article/details/87902361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5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、 课程目标</a:t>
            </a:r>
          </a:p>
        </p:txBody>
      </p:sp>
    </p:spTree>
    <p:extLst>
      <p:ext uri="{BB962C8B-B14F-4D97-AF65-F5344CB8AC3E}">
        <p14:creationId xmlns:p14="http://schemas.microsoft.com/office/powerpoint/2010/main" val="1661567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840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36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71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701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683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446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81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https://www.cnblogs.com/wanpengcoder/articles/5306688.html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38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52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22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565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401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860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53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674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064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1801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8260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8084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576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28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193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5637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7964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386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385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990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1322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7023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990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1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86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4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2020/5/13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9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2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910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301329"/>
            <a:ext cx="92669" cy="602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223039" y="282618"/>
            <a:ext cx="12055205" cy="61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49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18960" y="303957"/>
            <a:ext cx="45719" cy="600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/>
          </a:p>
        </p:txBody>
      </p:sp>
    </p:spTree>
    <p:extLst>
      <p:ext uri="{BB962C8B-B14F-4D97-AF65-F5344CB8AC3E}">
        <p14:creationId xmlns:p14="http://schemas.microsoft.com/office/powerpoint/2010/main" val="18459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95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35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43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1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19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759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17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2020/5/13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779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03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576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76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2020/5/13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2020/5/13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2020/5/13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8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2020/5/13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6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2020/5/13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8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2020/5/13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957767" y="678467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black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black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字体下</a:t>
            </a:r>
            <a:r>
              <a:rPr lang="zh-CN" altLang="en-US" sz="100" dirty="0" smtClean="0">
                <a:solidFill>
                  <a:prstClr val="black"/>
                </a:solidFill>
                <a:latin typeface="Calibri"/>
                <a:ea typeface="宋体"/>
              </a:rPr>
              <a:t>载：</a:t>
            </a:r>
            <a:r>
              <a:rPr lang="en-US" altLang="zh-CN" sz="100" dirty="0" smtClean="0">
                <a:solidFill>
                  <a:prstClr val="black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black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670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5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2020/5/13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67" r:id="rId9"/>
    <p:sldLayoutId id="2147483968" r:id="rId10"/>
    <p:sldLayoutId id="2147483969" r:id="rId11"/>
    <p:sldLayoutId id="2147483970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  <p:sldLayoutId id="2147483982" r:id="rId23"/>
  </p:sldLayoutIdLst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media1.mp3"/><Relationship Id="rId7" Type="http://schemas.openxmlformats.org/officeDocument/2006/relationships/image" Target="../media/image44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43.png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media1.mp3"/><Relationship Id="rId7" Type="http://schemas.openxmlformats.org/officeDocument/2006/relationships/image" Target="../media/image47.png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openxmlformats.org/officeDocument/2006/relationships/image" Target="../media/image43.png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media1.mp3"/><Relationship Id="rId7" Type="http://schemas.openxmlformats.org/officeDocument/2006/relationships/image" Target="../media/image50.png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image" Target="../media/image43.png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media1.mp3"/><Relationship Id="rId7" Type="http://schemas.openxmlformats.org/officeDocument/2006/relationships/image" Target="../media/image52.png"/><Relationship Id="rId2" Type="http://schemas.microsoft.com/office/2007/relationships/media" Target="../media/media1.mp3"/><Relationship Id="rId1" Type="http://schemas.openxmlformats.org/officeDocument/2006/relationships/tags" Target="../tags/tag8.xml"/><Relationship Id="rId6" Type="http://schemas.openxmlformats.org/officeDocument/2006/relationships/image" Target="../media/image43.png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YING IMPRESSION FID FEIZHAO    qq:1964271550"/>
          <p:cNvSpPr/>
          <p:nvPr/>
        </p:nvSpPr>
        <p:spPr bwMode="auto">
          <a:xfrm>
            <a:off x="10443865" y="194"/>
            <a:ext cx="2414188" cy="24796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3385798" y="2406931"/>
            <a:ext cx="7832272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63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5063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</a:t>
            </a:r>
            <a:r>
              <a:rPr lang="zh-CN" altLang="zh-CN" sz="5063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zh-CN" altLang="en-US" sz="5063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正式课</a:t>
            </a:r>
            <a:endParaRPr lang="zh-CN" altLang="zh-CN" sz="5063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534098" y="3282169"/>
            <a:ext cx="2211197" cy="28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6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847" y="1816125"/>
            <a:ext cx="1967443" cy="19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2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6687" y="309953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为什么会有内核空间和用户空间</a:t>
            </a:r>
            <a:endParaRPr lang="zh-CN" altLang="en-US" sz="1800" dirty="0"/>
          </a:p>
        </p:txBody>
      </p:sp>
      <p:sp>
        <p:nvSpPr>
          <p:cNvPr id="8" name="内容占位符 2"/>
          <p:cNvSpPr txBox="1"/>
          <p:nvPr/>
        </p:nvSpPr>
        <p:spPr>
          <a:xfrm>
            <a:off x="1100783" y="1888133"/>
            <a:ext cx="3456384" cy="3240361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见预习资料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96727" y="1456085"/>
            <a:ext cx="4104456" cy="4806894"/>
          </a:xfrm>
          <a:prstGeom prst="roundRect">
            <a:avLst>
              <a:gd name="adj" fmla="val 51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266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6687" y="309953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为什么会有内核空间和用户空间</a:t>
            </a:r>
            <a:endParaRPr lang="zh-CN" altLang="en-US" sz="1800" dirty="0"/>
          </a:p>
        </p:txBody>
      </p:sp>
      <p:sp>
        <p:nvSpPr>
          <p:cNvPr id="4" name="矩形 3"/>
          <p:cNvSpPr/>
          <p:nvPr/>
        </p:nvSpPr>
        <p:spPr>
          <a:xfrm>
            <a:off x="236543" y="2968253"/>
            <a:ext cx="79208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程序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40943" y="2968253"/>
            <a:ext cx="792088" cy="20882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进程</a:t>
            </a:r>
            <a:r>
              <a:rPr lang="en-US" altLang="zh-CN" dirty="0" smtClean="0"/>
              <a:t>1</a:t>
            </a:r>
            <a:r>
              <a:rPr lang="zh-CN" altLang="en-US" dirty="0" smtClean="0"/>
              <a:t>虚拟地址空间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457123" y="2086515"/>
            <a:ext cx="756084" cy="39882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箭头连接符 6"/>
          <p:cNvCxnSpPr>
            <a:stCxn id="4" idx="3"/>
          </p:cNvCxnSpPr>
          <p:nvPr/>
        </p:nvCxnSpPr>
        <p:spPr>
          <a:xfrm>
            <a:off x="1028631" y="4012369"/>
            <a:ext cx="136829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621063" y="4012369"/>
            <a:ext cx="136829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256451" y="352202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运行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5487" y="6262979"/>
            <a:ext cx="143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物理内存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3709" y="3538272"/>
            <a:ext cx="774086" cy="841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进程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845615" y="3642600"/>
            <a:ext cx="143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内存映射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19127" y="623475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虚拟内存</a:t>
            </a:r>
            <a:r>
              <a:rPr lang="en-US" altLang="zh-CN" dirty="0" smtClean="0">
                <a:solidFill>
                  <a:schemeClr val="bg1"/>
                </a:solidFill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</a:rPr>
              <a:t>磁盘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71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6687" y="309953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什么是用户空间</a:t>
            </a:r>
            <a:r>
              <a:rPr lang="en-US" altLang="zh-CN" sz="1800" dirty="0" smtClean="0"/>
              <a:t>(</a:t>
            </a:r>
            <a:r>
              <a:rPr lang="zh-CN" altLang="en-US" sz="1800" dirty="0" smtClean="0"/>
              <a:t>很多人也称之为本地空间或逻辑空间</a:t>
            </a:r>
            <a:r>
              <a:rPr lang="en-US" altLang="zh-CN" sz="1800" dirty="0" smtClean="0"/>
              <a:t>)</a:t>
            </a:r>
            <a:endParaRPr lang="zh-CN" altLang="en-US" sz="1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303" y="1406691"/>
            <a:ext cx="6346690" cy="3600400"/>
          </a:xfrm>
          <a:prstGeom prst="rect">
            <a:avLst/>
          </a:prstGeom>
        </p:spPr>
      </p:pic>
      <p:sp>
        <p:nvSpPr>
          <p:cNvPr id="8" name="内容占位符 2"/>
          <p:cNvSpPr txBox="1"/>
          <p:nvPr/>
        </p:nvSpPr>
        <p:spPr>
          <a:xfrm>
            <a:off x="1244800" y="1384076"/>
            <a:ext cx="3456384" cy="3240361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进程寻址空间</a:t>
            </a:r>
            <a:r>
              <a:rPr lang="en-US" altLang="zh-CN" sz="1600" dirty="0" smtClean="0">
                <a:solidFill>
                  <a:schemeClr val="bg1"/>
                </a:solidFill>
              </a:rPr>
              <a:t>0~4G</a:t>
            </a:r>
          </a:p>
          <a:p>
            <a:pPr marL="0" indent="0" algn="just">
              <a:buNone/>
            </a:pP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进程在用户态只能访问</a:t>
            </a:r>
            <a:r>
              <a:rPr lang="en-US" altLang="zh-CN" sz="1600" dirty="0">
                <a:solidFill>
                  <a:schemeClr val="bg1"/>
                </a:solidFill>
              </a:rPr>
              <a:t>0~3G</a:t>
            </a:r>
            <a:r>
              <a:rPr lang="zh-CN" altLang="en-US" sz="1600" dirty="0">
                <a:solidFill>
                  <a:schemeClr val="bg1"/>
                </a:solidFill>
              </a:rPr>
              <a:t>，只有进入内核态才能访问</a:t>
            </a:r>
            <a:r>
              <a:rPr lang="en-US" altLang="zh-CN" sz="1600" dirty="0">
                <a:solidFill>
                  <a:schemeClr val="bg1"/>
                </a:solidFill>
              </a:rPr>
              <a:t>3G~4G 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进程通过系统调用进入内核</a:t>
            </a:r>
            <a:r>
              <a:rPr lang="zh-CN" altLang="en-US" sz="1600" dirty="0" smtClean="0">
                <a:solidFill>
                  <a:schemeClr val="bg1"/>
                </a:solidFill>
              </a:rPr>
              <a:t>态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zh-CN" altLang="en-US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每个进程虚拟空间的</a:t>
            </a:r>
            <a:r>
              <a:rPr lang="en-US" altLang="zh-CN" sz="1600" dirty="0">
                <a:solidFill>
                  <a:schemeClr val="bg1"/>
                </a:solidFill>
              </a:rPr>
              <a:t>3G~4G</a:t>
            </a:r>
            <a:r>
              <a:rPr lang="zh-CN" altLang="en-US" sz="1600" dirty="0">
                <a:solidFill>
                  <a:schemeClr val="bg1"/>
                </a:solidFill>
              </a:rPr>
              <a:t>部分是相同的 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56767" y="969671"/>
            <a:ext cx="4104456" cy="4806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045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201120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进程间，</a:t>
            </a:r>
            <a:r>
              <a:rPr lang="zh-CN" altLang="en-US" sz="1600" dirty="0">
                <a:solidFill>
                  <a:srgbClr val="FFFF00"/>
                </a:solidFill>
              </a:rPr>
              <a:t>用户空间</a:t>
            </a:r>
            <a:r>
              <a:rPr lang="zh-CN" altLang="en-US" sz="1600" dirty="0">
                <a:solidFill>
                  <a:schemeClr val="bg1"/>
                </a:solidFill>
              </a:rPr>
              <a:t>的数据不可共享（本地邮局是男孩或女孩独有），所以用户空间相当于私有</a:t>
            </a:r>
            <a:r>
              <a:rPr lang="zh-CN" altLang="en-US" sz="1600" dirty="0" smtClean="0">
                <a:solidFill>
                  <a:schemeClr val="bg1"/>
                </a:solidFill>
              </a:rPr>
              <a:t>空间</a:t>
            </a:r>
            <a:endParaRPr lang="zh-CN" altLang="en-US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进程间，</a:t>
            </a:r>
            <a:r>
              <a:rPr lang="zh-CN" altLang="en-US" sz="1600" dirty="0">
                <a:solidFill>
                  <a:srgbClr val="FFFF00"/>
                </a:solidFill>
              </a:rPr>
              <a:t>内核空间</a:t>
            </a:r>
            <a:r>
              <a:rPr lang="zh-CN" altLang="en-US" sz="1600" dirty="0">
                <a:solidFill>
                  <a:schemeClr val="bg1"/>
                </a:solidFill>
              </a:rPr>
              <a:t>的数据可共享（全国邮局是所有人共有），所以内核空间 相当于公共空间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/>
              <a:t>普通</a:t>
            </a:r>
            <a:r>
              <a:rPr lang="en-US" altLang="zh-CN" dirty="0" err="1"/>
              <a:t>linux</a:t>
            </a:r>
            <a:r>
              <a:rPr lang="zh-CN" altLang="en-US" dirty="0"/>
              <a:t>进程通信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31" y="2220059"/>
            <a:ext cx="8279467" cy="42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12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201120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男孩写好信之后，发送信件给本地邮局 ，  相当于</a:t>
            </a:r>
            <a:r>
              <a:rPr lang="zh-CN" altLang="en-US" sz="1600" dirty="0">
                <a:solidFill>
                  <a:srgbClr val="E8DE41"/>
                </a:solidFill>
              </a:rPr>
              <a:t>一次拷贝 </a:t>
            </a:r>
            <a:r>
              <a:rPr lang="zh-CN" altLang="en-US" sz="1600" dirty="0">
                <a:solidFill>
                  <a:schemeClr val="bg1"/>
                </a:solidFill>
              </a:rPr>
              <a:t>我们把这个过程称为</a:t>
            </a:r>
            <a:r>
              <a:rPr lang="en-US" altLang="zh-CN" sz="1600" dirty="0" smtClean="0">
                <a:solidFill>
                  <a:schemeClr val="bg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copy_from_user</a:t>
            </a:r>
            <a:r>
              <a:rPr lang="en-US" altLang="zh-CN" sz="1600" dirty="0" smtClean="0">
                <a:solidFill>
                  <a:schemeClr val="bg1"/>
                </a:solidFill>
              </a:rPr>
              <a:t>)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女孩收到当地邮局通知，需要从本地邮局取信。相当于</a:t>
            </a:r>
            <a:r>
              <a:rPr lang="zh-CN" altLang="en-US" sz="1600" dirty="0">
                <a:solidFill>
                  <a:srgbClr val="E8DE41"/>
                </a:solidFill>
              </a:rPr>
              <a:t>第二次拷贝</a:t>
            </a:r>
            <a:r>
              <a:rPr lang="zh-CN" altLang="en-US" sz="1600" dirty="0">
                <a:solidFill>
                  <a:schemeClr val="bg1"/>
                </a:solidFill>
              </a:rPr>
              <a:t>，我们把这个过程称为</a:t>
            </a:r>
            <a:r>
              <a:rPr lang="en-US" altLang="zh-CN" sz="1600" dirty="0" smtClean="0">
                <a:solidFill>
                  <a:schemeClr val="bg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copy_to_user</a:t>
            </a:r>
            <a:r>
              <a:rPr lang="en-US" altLang="zh-CN" sz="16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/>
              <a:t>普通</a:t>
            </a:r>
            <a:r>
              <a:rPr lang="en-US" altLang="zh-CN" dirty="0" err="1"/>
              <a:t>linux</a:t>
            </a:r>
            <a:r>
              <a:rPr lang="zh-CN" altLang="en-US" dirty="0"/>
              <a:t>进程通信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75" y="2752229"/>
            <a:ext cx="4939372" cy="3112269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3477047" y="6284610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两次拷贝究竟性能</a:t>
            </a:r>
            <a:r>
              <a:rPr lang="zh-CN" altLang="en-US" sz="1600" dirty="0" smtClean="0">
                <a:solidFill>
                  <a:schemeClr val="bg1"/>
                </a:solidFill>
              </a:rPr>
              <a:t>怎么样</a:t>
            </a:r>
            <a:r>
              <a:rPr lang="en-US" altLang="zh-CN" sz="1600" dirty="0" smtClean="0">
                <a:solidFill>
                  <a:schemeClr val="bg1"/>
                </a:solidFill>
              </a:rPr>
              <a:t>,Binder</a:t>
            </a:r>
            <a:r>
              <a:rPr lang="zh-CN" altLang="en-US" sz="1600" dirty="0" smtClean="0">
                <a:solidFill>
                  <a:schemeClr val="bg1"/>
                </a:solidFill>
              </a:rPr>
              <a:t>是如何做到的呢？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85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135633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后来在疫情结束后，这个女孩去了全国邮局依赖的快递公司上班去了，所有的信封需要用快递公司来</a:t>
            </a:r>
            <a:r>
              <a:rPr lang="zh-CN" altLang="en-US" sz="1600" dirty="0" smtClean="0">
                <a:solidFill>
                  <a:schemeClr val="bg1"/>
                </a:solidFill>
              </a:rPr>
              <a:t>处理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刚好</a:t>
            </a:r>
            <a:r>
              <a:rPr lang="zh-CN" altLang="en-US" sz="1600" dirty="0">
                <a:solidFill>
                  <a:schemeClr val="bg1"/>
                </a:solidFill>
              </a:rPr>
              <a:t>这家快递公司处理的是他们</a:t>
            </a:r>
            <a:r>
              <a:rPr lang="zh-CN" altLang="en-US" sz="1600" dirty="0">
                <a:solidFill>
                  <a:srgbClr val="E8DE41"/>
                </a:solidFill>
              </a:rPr>
              <a:t>两个城市的信件</a:t>
            </a:r>
            <a:r>
              <a:rPr lang="zh-CN" altLang="en-US" sz="1600" dirty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恋爱故事进化版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87" y="2680221"/>
            <a:ext cx="3062345" cy="3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64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135633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为了方便收信封，居然还有这操作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/>
              <a:t>惊讶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63" y="2392189"/>
            <a:ext cx="3462883" cy="3473251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3189015" y="6136605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这就给女孩创造了便利，不用去本地邮局取信件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76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309931" y="252426"/>
            <a:ext cx="12053899" cy="614391"/>
          </a:xfrm>
          <a:prstGeom prst="rect">
            <a:avLst/>
          </a:prstGeom>
        </p:spPr>
        <p:txBody>
          <a:bodyPr vert="horz" lIns="68037" tIns="34019" rIns="68037" bIns="34019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977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Linux</a:t>
            </a:r>
            <a:r>
              <a:rPr lang="zh-CN" altLang="en-US" sz="2977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进程通信变成了这样</a:t>
            </a:r>
            <a:endParaRPr lang="zh-CN" altLang="en-US" sz="2977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08950" y="1319156"/>
            <a:ext cx="2202306" cy="4230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8235" y="786486"/>
            <a:ext cx="152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男孩</a:t>
            </a:r>
            <a:r>
              <a:rPr lang="en-US" altLang="zh-CN" dirty="0" smtClean="0">
                <a:solidFill>
                  <a:schemeClr val="bg1"/>
                </a:solidFill>
              </a:rPr>
              <a:t>(</a:t>
            </a:r>
            <a:r>
              <a:rPr lang="zh-CN" altLang="en-US" dirty="0" smtClean="0">
                <a:solidFill>
                  <a:schemeClr val="bg1"/>
                </a:solidFill>
              </a:rPr>
              <a:t>进程</a:t>
            </a:r>
            <a:r>
              <a:rPr lang="en-US" altLang="zh-CN" dirty="0" smtClean="0">
                <a:solidFill>
                  <a:schemeClr val="bg1"/>
                </a:solidFill>
              </a:rPr>
              <a:t>A)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622969" y="1987834"/>
            <a:ext cx="1018939" cy="1446530"/>
          </a:xfrm>
          <a:prstGeom prst="roundRect">
            <a:avLst>
              <a:gd name="adj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</a:rPr>
              <a:t>本地邮局</a:t>
            </a:r>
            <a:endParaRPr lang="en-US" altLang="zh-CN" sz="1476" dirty="0">
              <a:solidFill>
                <a:schemeClr val="bg1"/>
              </a:solidFill>
            </a:endParaRPr>
          </a:p>
          <a:p>
            <a:pPr algn="ctr"/>
            <a:r>
              <a:rPr lang="en-US" altLang="zh-CN" sz="1107" dirty="0">
                <a:solidFill>
                  <a:schemeClr val="bg1"/>
                </a:solidFill>
              </a:rPr>
              <a:t>(</a:t>
            </a:r>
            <a:r>
              <a:rPr lang="zh-CN" altLang="en-US" sz="1107" dirty="0">
                <a:solidFill>
                  <a:schemeClr val="bg1"/>
                </a:solidFill>
              </a:rPr>
              <a:t>用户空间</a:t>
            </a:r>
            <a:r>
              <a:rPr lang="en-US" altLang="zh-CN" sz="1107" dirty="0">
                <a:solidFill>
                  <a:schemeClr val="bg1"/>
                </a:solidFill>
              </a:rPr>
              <a:t>)</a:t>
            </a:r>
            <a:endParaRPr lang="zh-CN" altLang="en-US" sz="1107" dirty="0">
              <a:solidFill>
                <a:schemeClr val="bg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628836" y="4512443"/>
            <a:ext cx="9416091" cy="846087"/>
          </a:xfrm>
          <a:prstGeom prst="roundRect">
            <a:avLst>
              <a:gd name="adj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</a:rPr>
              <a:t>全国邮局</a:t>
            </a:r>
            <a:r>
              <a:rPr lang="en-US" altLang="zh-CN" sz="1476" dirty="0">
                <a:solidFill>
                  <a:schemeClr val="bg1"/>
                </a:solidFill>
              </a:rPr>
              <a:t>(</a:t>
            </a:r>
            <a:r>
              <a:rPr lang="zh-CN" altLang="en-US" sz="1476" dirty="0">
                <a:solidFill>
                  <a:schemeClr val="bg1"/>
                </a:solidFill>
              </a:rPr>
              <a:t>内核空间</a:t>
            </a:r>
            <a:r>
              <a:rPr lang="en-US" altLang="zh-CN" sz="1476" dirty="0">
                <a:solidFill>
                  <a:schemeClr val="bg1"/>
                </a:solidFill>
              </a:rPr>
              <a:t>)</a:t>
            </a:r>
            <a:endParaRPr lang="zh-CN" altLang="en-US" sz="1476" dirty="0">
              <a:solidFill>
                <a:schemeClr val="bg1"/>
              </a:solidFill>
            </a:endParaRPr>
          </a:p>
        </p:txBody>
      </p:sp>
      <p:cxnSp>
        <p:nvCxnSpPr>
          <p:cNvPr id="14" name="直接箭头连接符 13"/>
          <p:cNvCxnSpPr>
            <a:stCxn id="10" idx="2"/>
          </p:cNvCxnSpPr>
          <p:nvPr/>
        </p:nvCxnSpPr>
        <p:spPr>
          <a:xfrm flipH="1">
            <a:off x="3129953" y="3434365"/>
            <a:ext cx="2486" cy="10416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168830" y="3847806"/>
            <a:ext cx="811421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66" dirty="0">
                <a:solidFill>
                  <a:schemeClr val="bg1"/>
                </a:solidFill>
              </a:rPr>
              <a:t>收发信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044927" y="5623323"/>
            <a:ext cx="1544992" cy="840081"/>
            <a:chOff x="7585648" y="4548477"/>
            <a:chExt cx="1601483" cy="888521"/>
          </a:xfrm>
        </p:grpSpPr>
        <p:sp>
          <p:nvSpPr>
            <p:cNvPr id="2" name="矩形 1"/>
            <p:cNvSpPr/>
            <p:nvPr/>
          </p:nvSpPr>
          <p:spPr>
            <a:xfrm>
              <a:off x="7585648" y="4548477"/>
              <a:ext cx="1463461" cy="88852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737894" y="4809222"/>
              <a:ext cx="1449237" cy="33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6" dirty="0">
                  <a:solidFill>
                    <a:schemeClr val="bg1"/>
                  </a:solidFill>
                </a:rPr>
                <a:t>女孩</a:t>
              </a:r>
              <a:r>
                <a:rPr lang="en-US" altLang="zh-CN" sz="1476" dirty="0">
                  <a:solidFill>
                    <a:schemeClr val="bg1"/>
                  </a:solidFill>
                </a:rPr>
                <a:t>(</a:t>
              </a:r>
              <a:r>
                <a:rPr lang="zh-CN" altLang="en-US" sz="1476" dirty="0">
                  <a:solidFill>
                    <a:schemeClr val="bg1"/>
                  </a:solidFill>
                </a:rPr>
                <a:t>进程</a:t>
              </a:r>
              <a:r>
                <a:rPr lang="en-US" altLang="zh-CN" sz="1476" dirty="0">
                  <a:solidFill>
                    <a:schemeClr val="bg1"/>
                  </a:solidFill>
                </a:rPr>
                <a:t>B)</a:t>
              </a:r>
              <a:endParaRPr lang="zh-CN" altLang="en-US" sz="1476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7302750" y="5623323"/>
            <a:ext cx="3742177" cy="840081"/>
          </a:xfrm>
          <a:prstGeom prst="roundRect">
            <a:avLst>
              <a:gd name="adj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76" dirty="0">
                <a:solidFill>
                  <a:schemeClr val="bg1"/>
                </a:solidFill>
              </a:rPr>
              <a:t>A</a:t>
            </a:r>
            <a:r>
              <a:rPr lang="zh-CN" altLang="en-US" sz="1476" dirty="0">
                <a:solidFill>
                  <a:schemeClr val="bg1"/>
                </a:solidFill>
              </a:rPr>
              <a:t>城与</a:t>
            </a:r>
            <a:r>
              <a:rPr lang="en-US" altLang="zh-CN" sz="1476" dirty="0">
                <a:solidFill>
                  <a:schemeClr val="bg1"/>
                </a:solidFill>
              </a:rPr>
              <a:t>B</a:t>
            </a:r>
            <a:r>
              <a:rPr lang="zh-CN" altLang="en-US" sz="1476" dirty="0">
                <a:solidFill>
                  <a:schemeClr val="bg1"/>
                </a:solidFill>
              </a:rPr>
              <a:t>城的快递公司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7205710" y="5009234"/>
            <a:ext cx="97040" cy="614089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0947887" y="5051485"/>
            <a:ext cx="97040" cy="614089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205711" y="4767182"/>
            <a:ext cx="3742177" cy="284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76" dirty="0">
                <a:solidFill>
                  <a:schemeClr val="bg1"/>
                </a:solidFill>
              </a:rPr>
              <a:t>A</a:t>
            </a:r>
            <a:r>
              <a:rPr lang="zh-CN" altLang="en-US" sz="1476" dirty="0">
                <a:solidFill>
                  <a:schemeClr val="bg1"/>
                </a:solidFill>
              </a:rPr>
              <a:t>城与</a:t>
            </a:r>
            <a:r>
              <a:rPr lang="en-US" altLang="zh-CN" sz="1476" dirty="0">
                <a:solidFill>
                  <a:schemeClr val="bg1"/>
                </a:solidFill>
              </a:rPr>
              <a:t>B</a:t>
            </a:r>
            <a:r>
              <a:rPr lang="zh-CN" altLang="en-US" sz="1476" dirty="0">
                <a:solidFill>
                  <a:schemeClr val="bg1"/>
                </a:solidFill>
              </a:rPr>
              <a:t>城的信件</a:t>
            </a:r>
          </a:p>
        </p:txBody>
      </p:sp>
      <p:cxnSp>
        <p:nvCxnSpPr>
          <p:cNvPr id="27" name="直接箭头连接符 26"/>
          <p:cNvCxnSpPr>
            <a:stCxn id="18" idx="1"/>
          </p:cNvCxnSpPr>
          <p:nvPr/>
        </p:nvCxnSpPr>
        <p:spPr>
          <a:xfrm flipH="1" flipV="1">
            <a:off x="10098771" y="6015352"/>
            <a:ext cx="1093032" cy="142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0240440" y="5730041"/>
            <a:ext cx="809692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66" dirty="0">
                <a:solidFill>
                  <a:schemeClr val="bg1"/>
                </a:solidFill>
              </a:rPr>
              <a:t>读取信</a:t>
            </a:r>
          </a:p>
        </p:txBody>
      </p:sp>
    </p:spTree>
    <p:extLst>
      <p:ext uri="{BB962C8B-B14F-4D97-AF65-F5344CB8AC3E}">
        <p14:creationId xmlns:p14="http://schemas.microsoft.com/office/powerpoint/2010/main" val="275814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202604" y="1301597"/>
            <a:ext cx="9891393" cy="2962800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FFFF00"/>
                </a:solidFill>
              </a:rPr>
              <a:t>这就给女孩创造了便利，不用去本地邮局取</a:t>
            </a:r>
            <a:r>
              <a:rPr lang="zh-CN" altLang="en-US" sz="1600" dirty="0" smtClean="0">
                <a:solidFill>
                  <a:srgbClr val="FFFF00"/>
                </a:solidFill>
              </a:rPr>
              <a:t>信件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但是男孩还是要发送信件。 </a:t>
            </a:r>
            <a:r>
              <a:rPr lang="en-US" altLang="zh-CN" sz="1600" dirty="0">
                <a:solidFill>
                  <a:schemeClr val="bg1"/>
                </a:solidFill>
              </a:rPr>
              <a:t>binder</a:t>
            </a:r>
            <a:r>
              <a:rPr lang="zh-CN" altLang="en-US" sz="1600" dirty="0">
                <a:solidFill>
                  <a:schemeClr val="bg1"/>
                </a:solidFill>
              </a:rPr>
              <a:t>拷贝也是发生在男孩这个地方</a:t>
            </a:r>
            <a:r>
              <a:rPr lang="en-US" altLang="zh-CN" sz="1600" dirty="0" err="1">
                <a:solidFill>
                  <a:srgbClr val="E8DE41"/>
                </a:solidFill>
              </a:rPr>
              <a:t>copy_from_user</a:t>
            </a:r>
            <a:r>
              <a:rPr lang="zh-CN" altLang="en-US" sz="1600" dirty="0">
                <a:solidFill>
                  <a:schemeClr val="bg1"/>
                </a:solidFill>
              </a:rPr>
              <a:t>，女孩由于在快递公司</a:t>
            </a:r>
            <a:r>
              <a:rPr lang="zh-CN" altLang="en-US" sz="1600" dirty="0" smtClean="0">
                <a:solidFill>
                  <a:schemeClr val="bg1"/>
                </a:solidFill>
              </a:rPr>
              <a:t>上班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可以</a:t>
            </a:r>
            <a:r>
              <a:rPr lang="zh-CN" altLang="en-US" sz="1600" dirty="0">
                <a:solidFill>
                  <a:schemeClr val="bg1"/>
                </a:solidFill>
              </a:rPr>
              <a:t>随意浏览男孩的信件。不需要再取信件了。也就减少了从本地邮局取快递这次拷贝过程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女孩少跑一趟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8" y="969671"/>
            <a:ext cx="9865095" cy="3366734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13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244799" y="1384077"/>
            <a:ext cx="9891393" cy="1512168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大家还记不记的 接收端怎么写的，对</a:t>
            </a:r>
            <a:r>
              <a:rPr lang="en-US" altLang="zh-CN" sz="1600" dirty="0">
                <a:solidFill>
                  <a:schemeClr val="bg1"/>
                </a:solidFill>
              </a:rPr>
              <a:t>!  </a:t>
            </a:r>
            <a:r>
              <a:rPr lang="zh-CN" altLang="en-US" sz="1600" dirty="0">
                <a:solidFill>
                  <a:schemeClr val="bg1"/>
                </a:solidFill>
              </a:rPr>
              <a:t>接收端一定必须是</a:t>
            </a:r>
            <a:r>
              <a:rPr lang="zh-CN" altLang="en-US" sz="1600" dirty="0">
                <a:solidFill>
                  <a:srgbClr val="E8DE41"/>
                </a:solidFill>
              </a:rPr>
              <a:t>服务</a:t>
            </a:r>
            <a:r>
              <a:rPr lang="en-US" altLang="zh-CN" sz="1600" dirty="0">
                <a:solidFill>
                  <a:srgbClr val="E8DE41"/>
                </a:solidFill>
              </a:rPr>
              <a:t>Service</a:t>
            </a:r>
            <a:r>
              <a:rPr lang="zh-CN" altLang="en-US" sz="1600" dirty="0">
                <a:solidFill>
                  <a:schemeClr val="bg1"/>
                </a:solidFill>
              </a:rPr>
              <a:t>，接收端不能是其他</a:t>
            </a:r>
            <a:r>
              <a:rPr lang="en-US" altLang="zh-CN" sz="1600" dirty="0">
                <a:solidFill>
                  <a:schemeClr val="bg1"/>
                </a:solidFill>
              </a:rPr>
              <a:t>java</a:t>
            </a:r>
            <a:r>
              <a:rPr lang="zh-CN" altLang="en-US" sz="1600" dirty="0">
                <a:solidFill>
                  <a:schemeClr val="bg1"/>
                </a:solidFill>
              </a:rPr>
              <a:t>对象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Service</a:t>
            </a:r>
            <a:r>
              <a:rPr lang="zh-CN" altLang="en-US" sz="1600" dirty="0">
                <a:solidFill>
                  <a:schemeClr val="bg1"/>
                </a:solidFill>
              </a:rPr>
              <a:t>就是那个女孩。她必须在快递公司上班才能减少一次拷贝。所以这个</a:t>
            </a:r>
            <a:r>
              <a:rPr lang="en-US" altLang="zh-CN" sz="1600" dirty="0">
                <a:solidFill>
                  <a:schemeClr val="bg1"/>
                </a:solidFill>
              </a:rPr>
              <a:t>Service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在</a:t>
            </a:r>
            <a:r>
              <a:rPr lang="zh-CN" altLang="en-US" sz="1600" dirty="0">
                <a:solidFill>
                  <a:schemeClr val="bg1"/>
                </a:solidFill>
              </a:rPr>
              <a:t>通信前会注册</a:t>
            </a:r>
            <a:r>
              <a:rPr lang="zh-CN" altLang="en-US" sz="1600" dirty="0" smtClean="0">
                <a:solidFill>
                  <a:schemeClr val="bg1"/>
                </a:solidFill>
              </a:rPr>
              <a:t>在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ServiceManager</a:t>
            </a:r>
            <a:r>
              <a:rPr lang="zh-CN" altLang="en-US" sz="1600" dirty="0">
                <a:solidFill>
                  <a:schemeClr val="bg1"/>
                </a:solidFill>
              </a:rPr>
              <a:t>中。而男孩可以是</a:t>
            </a:r>
            <a:r>
              <a:rPr lang="zh-CN" altLang="en-US" sz="1600" dirty="0">
                <a:solidFill>
                  <a:srgbClr val="E8DE41"/>
                </a:solidFill>
              </a:rPr>
              <a:t>任意对象</a:t>
            </a:r>
            <a:r>
              <a:rPr lang="zh-CN" altLang="en-US" sz="1600" dirty="0">
                <a:solidFill>
                  <a:schemeClr val="bg1"/>
                </a:solidFill>
              </a:rPr>
              <a:t>，出现在任意地方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6687" y="309953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思考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657184" cy="26466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59" y="3904357"/>
            <a:ext cx="4939372" cy="311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11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697" y="5725938"/>
            <a:ext cx="12857401" cy="1506712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990" y="1115397"/>
            <a:ext cx="12631683" cy="110802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US" altLang="zh-CN" sz="3683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Binder</a:t>
            </a:r>
            <a:r>
              <a:rPr lang="zh-CN" altLang="en-US" sz="3683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面试系列，带你读懂</a:t>
            </a:r>
            <a:r>
              <a:rPr lang="en-US" altLang="zh-CN" sz="3683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binder</a:t>
            </a:r>
            <a:r>
              <a:rPr lang="zh-CN" altLang="en-US" sz="3683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进程通信机制</a:t>
            </a:r>
            <a:endParaRPr lang="zh-CN" altLang="en-US" sz="3683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99630" y="2515489"/>
            <a:ext cx="8538315" cy="2918378"/>
          </a:xfrm>
          <a:prstGeom prst="rect">
            <a:avLst/>
          </a:prstGeom>
        </p:spPr>
        <p:txBody>
          <a:bodyPr vert="horz" wrap="square" lIns="51029" tIns="25514" rIns="51029" bIns="25514" rtlCol="0">
            <a:noAutofit/>
          </a:bodyPr>
          <a:lstStyle/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> 谈一谈</a:t>
            </a:r>
            <a:r>
              <a:rPr lang="en-US" altLang="zh-CN" dirty="0">
                <a:solidFill>
                  <a:schemeClr val="bg1"/>
                </a:solidFill>
              </a:rPr>
              <a:t>Binder</a:t>
            </a:r>
            <a:r>
              <a:rPr lang="zh-CN" altLang="en-US" dirty="0">
                <a:solidFill>
                  <a:schemeClr val="bg1"/>
                </a:solidFill>
              </a:rPr>
              <a:t>的原理和实现一次拷贝的流程</a:t>
            </a: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</a:rPr>
              <a:t>能</a:t>
            </a:r>
            <a:r>
              <a:rPr lang="zh-CN" altLang="en-US" dirty="0">
                <a:solidFill>
                  <a:schemeClr val="bg1"/>
                </a:solidFill>
              </a:rPr>
              <a:t>大致能总结出 </a:t>
            </a:r>
            <a:r>
              <a:rPr lang="en-US" altLang="zh-CN" dirty="0">
                <a:solidFill>
                  <a:schemeClr val="bg1"/>
                </a:solidFill>
              </a:rPr>
              <a:t>Binder </a:t>
            </a:r>
            <a:r>
              <a:rPr lang="zh-CN" altLang="en-US" dirty="0">
                <a:solidFill>
                  <a:schemeClr val="bg1"/>
                </a:solidFill>
              </a:rPr>
              <a:t>通信过程</a:t>
            </a: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</a:rPr>
              <a:t>能</a:t>
            </a:r>
            <a:r>
              <a:rPr lang="zh-CN" altLang="en-US" dirty="0">
                <a:solidFill>
                  <a:schemeClr val="bg1"/>
                </a:solidFill>
              </a:rPr>
              <a:t>讲讲什么是用户空间和内核空间吗</a:t>
            </a: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Binder</a:t>
            </a:r>
            <a:r>
              <a:rPr lang="zh-CN" altLang="en-US" dirty="0">
                <a:solidFill>
                  <a:schemeClr val="bg1"/>
                </a:solidFill>
              </a:rPr>
              <a:t>驱动转发消息的</a:t>
            </a:r>
            <a:r>
              <a:rPr lang="zh-CN" altLang="en-US" dirty="0" smtClean="0">
                <a:solidFill>
                  <a:schemeClr val="bg1"/>
                </a:solidFill>
              </a:rPr>
              <a:t>原理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endParaRPr lang="en-US" altLang="zh-CN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>
              <a:lnSpc>
                <a:spcPct val="105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20:05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开车</a:t>
            </a:r>
            <a:endParaRPr lang="en-US" altLang="zh-CN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>
              <a:lnSpc>
                <a:spcPct val="105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		</a:t>
            </a:r>
            <a:endParaRPr lang="zh-CN" altLang="en-US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74772" y="1044970"/>
            <a:ext cx="1295547" cy="212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81" b="1"/>
              <a:t>视频资料加雪儿老师微信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56967" y="2515489"/>
            <a:ext cx="968185" cy="412623"/>
          </a:xfrm>
          <a:prstGeom prst="rect">
            <a:avLst/>
          </a:prstGeom>
        </p:spPr>
        <p:txBody>
          <a:bodyPr vert="horz" wrap="square" lIns="51029" tIns="25514" rIns="51029" bIns="25514" rtlCol="0">
            <a:noAutofit/>
          </a:bodyPr>
          <a:lstStyle/>
          <a:p>
            <a:pPr>
              <a:lnSpc>
                <a:spcPct val="105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技术点</a:t>
            </a:r>
            <a:r>
              <a:rPr lang="en-US" altLang="zh-CN" dirty="0" smtClean="0">
                <a:solidFill>
                  <a:schemeClr val="bg1"/>
                </a:solidFill>
              </a:rPr>
              <a:t>:</a:t>
            </a:r>
            <a:endParaRPr lang="zh-CN" altLang="en-US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48" y="3971306"/>
            <a:ext cx="31337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309931" y="252426"/>
            <a:ext cx="12053899" cy="614391"/>
          </a:xfrm>
          <a:prstGeom prst="rect">
            <a:avLst/>
          </a:prstGeom>
        </p:spPr>
        <p:txBody>
          <a:bodyPr vert="horz" lIns="68037" tIns="34019" rIns="68037" bIns="34019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977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Binder Java</a:t>
            </a:r>
            <a:r>
              <a:rPr lang="zh-CN" altLang="en-US" sz="2977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</a:t>
            </a:r>
            <a:endParaRPr lang="zh-CN" altLang="en-US" sz="2977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08950" y="1319156"/>
            <a:ext cx="2202306" cy="4230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8235" y="786486"/>
            <a:ext cx="152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男孩</a:t>
            </a:r>
            <a:r>
              <a:rPr lang="en-US" altLang="zh-CN" dirty="0" smtClean="0">
                <a:solidFill>
                  <a:schemeClr val="bg1"/>
                </a:solidFill>
              </a:rPr>
              <a:t>(</a:t>
            </a:r>
            <a:r>
              <a:rPr lang="zh-CN" altLang="en-US" dirty="0" smtClean="0">
                <a:solidFill>
                  <a:schemeClr val="bg1"/>
                </a:solidFill>
              </a:rPr>
              <a:t>进程</a:t>
            </a:r>
            <a:r>
              <a:rPr lang="en-US" altLang="zh-CN" dirty="0" smtClean="0">
                <a:solidFill>
                  <a:schemeClr val="bg1"/>
                </a:solidFill>
              </a:rPr>
              <a:t>A)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622969" y="1987834"/>
            <a:ext cx="1018939" cy="1446530"/>
          </a:xfrm>
          <a:prstGeom prst="roundRect">
            <a:avLst>
              <a:gd name="adj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</a:rPr>
              <a:t>本地邮局</a:t>
            </a:r>
            <a:endParaRPr lang="en-US" altLang="zh-CN" sz="1476" dirty="0">
              <a:solidFill>
                <a:schemeClr val="bg1"/>
              </a:solidFill>
            </a:endParaRPr>
          </a:p>
          <a:p>
            <a:pPr algn="ctr"/>
            <a:r>
              <a:rPr lang="en-US" altLang="zh-CN" sz="1107" dirty="0">
                <a:solidFill>
                  <a:schemeClr val="bg1"/>
                </a:solidFill>
              </a:rPr>
              <a:t>(</a:t>
            </a:r>
            <a:r>
              <a:rPr lang="zh-CN" altLang="en-US" sz="1107" dirty="0">
                <a:solidFill>
                  <a:schemeClr val="bg1"/>
                </a:solidFill>
              </a:rPr>
              <a:t>用户空间</a:t>
            </a:r>
            <a:r>
              <a:rPr lang="en-US" altLang="zh-CN" sz="1107" dirty="0">
                <a:solidFill>
                  <a:schemeClr val="bg1"/>
                </a:solidFill>
              </a:rPr>
              <a:t>)</a:t>
            </a:r>
            <a:endParaRPr lang="zh-CN" altLang="en-US" sz="1107" dirty="0">
              <a:solidFill>
                <a:schemeClr val="bg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628836" y="4512443"/>
            <a:ext cx="9416091" cy="846087"/>
          </a:xfrm>
          <a:prstGeom prst="roundRect">
            <a:avLst>
              <a:gd name="adj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</a:rPr>
              <a:t>全国邮局</a:t>
            </a:r>
            <a:r>
              <a:rPr lang="en-US" altLang="zh-CN" sz="1476" dirty="0">
                <a:solidFill>
                  <a:schemeClr val="bg1"/>
                </a:solidFill>
              </a:rPr>
              <a:t>(</a:t>
            </a:r>
            <a:r>
              <a:rPr lang="zh-CN" altLang="en-US" sz="1476" dirty="0">
                <a:solidFill>
                  <a:schemeClr val="bg1"/>
                </a:solidFill>
              </a:rPr>
              <a:t>内核空间</a:t>
            </a:r>
            <a:r>
              <a:rPr lang="en-US" altLang="zh-CN" sz="1476" dirty="0">
                <a:solidFill>
                  <a:schemeClr val="bg1"/>
                </a:solidFill>
              </a:rPr>
              <a:t>)</a:t>
            </a:r>
            <a:endParaRPr lang="zh-CN" altLang="en-US" sz="1476" dirty="0">
              <a:solidFill>
                <a:schemeClr val="bg1"/>
              </a:solidFill>
            </a:endParaRPr>
          </a:p>
        </p:txBody>
      </p:sp>
      <p:cxnSp>
        <p:nvCxnSpPr>
          <p:cNvPr id="14" name="直接箭头连接符 13"/>
          <p:cNvCxnSpPr>
            <a:stCxn id="10" idx="2"/>
          </p:cNvCxnSpPr>
          <p:nvPr/>
        </p:nvCxnSpPr>
        <p:spPr>
          <a:xfrm flipH="1">
            <a:off x="3129953" y="3434365"/>
            <a:ext cx="2486" cy="10416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168830" y="3847806"/>
            <a:ext cx="811421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66" dirty="0">
                <a:solidFill>
                  <a:schemeClr val="bg1"/>
                </a:solidFill>
              </a:rPr>
              <a:t>收发信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044927" y="5623323"/>
            <a:ext cx="1544992" cy="840081"/>
            <a:chOff x="7585648" y="4548477"/>
            <a:chExt cx="1601483" cy="888521"/>
          </a:xfrm>
        </p:grpSpPr>
        <p:sp>
          <p:nvSpPr>
            <p:cNvPr id="2" name="矩形 1"/>
            <p:cNvSpPr/>
            <p:nvPr/>
          </p:nvSpPr>
          <p:spPr>
            <a:xfrm>
              <a:off x="7585648" y="4548477"/>
              <a:ext cx="1463461" cy="88852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737894" y="4809222"/>
              <a:ext cx="1449237" cy="33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6" dirty="0">
                  <a:solidFill>
                    <a:schemeClr val="bg1"/>
                  </a:solidFill>
                </a:rPr>
                <a:t>女孩</a:t>
              </a:r>
              <a:r>
                <a:rPr lang="en-US" altLang="zh-CN" sz="1476" dirty="0">
                  <a:solidFill>
                    <a:schemeClr val="bg1"/>
                  </a:solidFill>
                </a:rPr>
                <a:t>(</a:t>
              </a:r>
              <a:r>
                <a:rPr lang="zh-CN" altLang="en-US" sz="1476" dirty="0">
                  <a:solidFill>
                    <a:schemeClr val="bg1"/>
                  </a:solidFill>
                </a:rPr>
                <a:t>进程</a:t>
              </a:r>
              <a:r>
                <a:rPr lang="en-US" altLang="zh-CN" sz="1476" dirty="0">
                  <a:solidFill>
                    <a:schemeClr val="bg1"/>
                  </a:solidFill>
                </a:rPr>
                <a:t>B)</a:t>
              </a:r>
              <a:endParaRPr lang="zh-CN" altLang="en-US" sz="1476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7302750" y="5623323"/>
            <a:ext cx="3742177" cy="840081"/>
          </a:xfrm>
          <a:prstGeom prst="roundRect">
            <a:avLst>
              <a:gd name="adj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76" dirty="0">
                <a:solidFill>
                  <a:schemeClr val="bg1"/>
                </a:solidFill>
              </a:rPr>
              <a:t>A</a:t>
            </a:r>
            <a:r>
              <a:rPr lang="zh-CN" altLang="en-US" sz="1476" dirty="0">
                <a:solidFill>
                  <a:schemeClr val="bg1"/>
                </a:solidFill>
              </a:rPr>
              <a:t>城与</a:t>
            </a:r>
            <a:r>
              <a:rPr lang="en-US" altLang="zh-CN" sz="1476" dirty="0">
                <a:solidFill>
                  <a:schemeClr val="bg1"/>
                </a:solidFill>
              </a:rPr>
              <a:t>B</a:t>
            </a:r>
            <a:r>
              <a:rPr lang="zh-CN" altLang="en-US" sz="1476" dirty="0">
                <a:solidFill>
                  <a:schemeClr val="bg1"/>
                </a:solidFill>
              </a:rPr>
              <a:t>城的快递公司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7205710" y="5009234"/>
            <a:ext cx="97040" cy="614089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0947887" y="5051485"/>
            <a:ext cx="97040" cy="614089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205711" y="4767182"/>
            <a:ext cx="3742177" cy="284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76" dirty="0">
                <a:solidFill>
                  <a:schemeClr val="bg1"/>
                </a:solidFill>
              </a:rPr>
              <a:t>A</a:t>
            </a:r>
            <a:r>
              <a:rPr lang="zh-CN" altLang="en-US" sz="1476" dirty="0">
                <a:solidFill>
                  <a:schemeClr val="bg1"/>
                </a:solidFill>
              </a:rPr>
              <a:t>城与</a:t>
            </a:r>
            <a:r>
              <a:rPr lang="en-US" altLang="zh-CN" sz="1476" dirty="0">
                <a:solidFill>
                  <a:schemeClr val="bg1"/>
                </a:solidFill>
              </a:rPr>
              <a:t>B</a:t>
            </a:r>
            <a:r>
              <a:rPr lang="zh-CN" altLang="en-US" sz="1476" dirty="0">
                <a:solidFill>
                  <a:schemeClr val="bg1"/>
                </a:solidFill>
              </a:rPr>
              <a:t>城的信件</a:t>
            </a:r>
          </a:p>
        </p:txBody>
      </p:sp>
      <p:cxnSp>
        <p:nvCxnSpPr>
          <p:cNvPr id="27" name="直接箭头连接符 26"/>
          <p:cNvCxnSpPr>
            <a:stCxn id="18" idx="1"/>
          </p:cNvCxnSpPr>
          <p:nvPr/>
        </p:nvCxnSpPr>
        <p:spPr>
          <a:xfrm flipH="1" flipV="1">
            <a:off x="10098771" y="6015352"/>
            <a:ext cx="1093032" cy="142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0240440" y="5730041"/>
            <a:ext cx="809692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66" dirty="0">
                <a:solidFill>
                  <a:schemeClr val="bg1"/>
                </a:solidFill>
              </a:rPr>
              <a:t>读取信</a:t>
            </a:r>
          </a:p>
        </p:txBody>
      </p:sp>
    </p:spTree>
    <p:extLst>
      <p:ext uri="{BB962C8B-B14F-4D97-AF65-F5344CB8AC3E}">
        <p14:creationId xmlns:p14="http://schemas.microsoft.com/office/powerpoint/2010/main" val="44835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201120"/>
            <a:ext cx="9935914" cy="140709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每个用户都需要打开 </a:t>
            </a:r>
            <a:r>
              <a:rPr lang="en-US" altLang="zh-CN" sz="1600" dirty="0" smtClean="0">
                <a:solidFill>
                  <a:schemeClr val="bg1"/>
                </a:solidFill>
              </a:rPr>
              <a:t>binder</a:t>
            </a:r>
            <a:r>
              <a:rPr lang="zh-CN" altLang="en-US" sz="1600" dirty="0" smtClean="0">
                <a:solidFill>
                  <a:schemeClr val="bg1"/>
                </a:solidFill>
              </a:rPr>
              <a:t>驱动，做好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mmap</a:t>
            </a:r>
            <a:r>
              <a:rPr lang="zh-CN" altLang="en-US" sz="1600" dirty="0" smtClean="0">
                <a:solidFill>
                  <a:schemeClr val="bg1"/>
                </a:solidFill>
              </a:rPr>
              <a:t>映射才能实现进程通信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就像我们开宽带电信账户，必须到电信营业厅申请，每个进程 类似于电信账户，</a:t>
            </a:r>
            <a:r>
              <a:rPr lang="en-US" altLang="zh-CN" sz="1600" dirty="0" smtClean="0">
                <a:solidFill>
                  <a:schemeClr val="bg1"/>
                </a:solidFill>
              </a:rPr>
              <a:t>Binder</a:t>
            </a:r>
            <a:r>
              <a:rPr lang="zh-CN" altLang="en-US" sz="1600" dirty="0" smtClean="0">
                <a:solidFill>
                  <a:schemeClr val="bg1"/>
                </a:solidFill>
              </a:rPr>
              <a:t>驱动类似电信管理的网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络， 如果需要向其他账户发送邮件 调用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ioctl</a:t>
            </a:r>
            <a:r>
              <a:rPr lang="zh-CN" altLang="en-US" sz="1600" dirty="0" smtClean="0">
                <a:solidFill>
                  <a:schemeClr val="bg1"/>
                </a:solidFill>
              </a:rPr>
              <a:t>函数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通信（最初）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297144" cy="16385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75" y="2851302"/>
            <a:ext cx="6887939" cy="41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25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596727" y="1528093"/>
            <a:ext cx="2978625" cy="4824536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Binder</a:t>
            </a:r>
            <a:r>
              <a:rPr lang="zh-CN" altLang="en-US" sz="1600" dirty="0" smtClean="0">
                <a:solidFill>
                  <a:schemeClr val="bg1"/>
                </a:solidFill>
              </a:rPr>
              <a:t>分为</a:t>
            </a:r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r>
              <a:rPr lang="zh-CN" altLang="en-US" sz="1600" dirty="0" smtClean="0">
                <a:solidFill>
                  <a:schemeClr val="bg1"/>
                </a:solidFill>
              </a:rPr>
              <a:t>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rgbClr val="E8DE41"/>
                </a:solidFill>
              </a:rPr>
              <a:t>Binder Java</a:t>
            </a:r>
            <a:r>
              <a:rPr lang="zh-CN" altLang="en-US" sz="1600" dirty="0" smtClean="0">
                <a:solidFill>
                  <a:srgbClr val="E8DE41"/>
                </a:solidFill>
              </a:rPr>
              <a:t>层</a:t>
            </a:r>
            <a:r>
              <a:rPr lang="zh-CN" altLang="en-US" sz="1600" dirty="0" smtClean="0">
                <a:solidFill>
                  <a:schemeClr val="bg1"/>
                </a:solidFill>
              </a:rPr>
              <a:t>，开发者接触最多的一层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rgbClr val="E8DE41"/>
                </a:solidFill>
              </a:rPr>
              <a:t>Binder C++</a:t>
            </a:r>
            <a:r>
              <a:rPr lang="zh-CN" altLang="en-US" sz="1600" dirty="0" smtClean="0">
                <a:solidFill>
                  <a:srgbClr val="E8DE41"/>
                </a:solidFill>
              </a:rPr>
              <a:t>实现层</a:t>
            </a:r>
            <a:r>
              <a:rPr lang="zh-CN" altLang="en-US" sz="1600" dirty="0" smtClean="0">
                <a:solidFill>
                  <a:schemeClr val="bg1"/>
                </a:solidFill>
              </a:rPr>
              <a:t>，提供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jni</a:t>
            </a:r>
            <a:r>
              <a:rPr lang="zh-CN" altLang="en-US" sz="1600" dirty="0" smtClean="0">
                <a:solidFill>
                  <a:schemeClr val="bg1"/>
                </a:solidFill>
              </a:rPr>
              <a:t>回调，在系统源码中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rgbClr val="E8DE41"/>
                </a:solidFill>
              </a:rPr>
              <a:t>Binder</a:t>
            </a:r>
            <a:r>
              <a:rPr lang="zh-CN" altLang="en-US" sz="1600" dirty="0" smtClean="0">
                <a:solidFill>
                  <a:srgbClr val="E8DE41"/>
                </a:solidFill>
              </a:rPr>
              <a:t>框架层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binder.c</a:t>
            </a: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servermanager.c</a:t>
            </a:r>
            <a:r>
              <a:rPr lang="zh-CN" altLang="en-US" sz="1600" dirty="0" smtClean="0">
                <a:solidFill>
                  <a:schemeClr val="bg1"/>
                </a:solidFill>
              </a:rPr>
              <a:t>都在这一层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rgbClr val="E8DE41"/>
                </a:solidFill>
              </a:rPr>
              <a:t>Binder</a:t>
            </a:r>
            <a:r>
              <a:rPr lang="zh-CN" altLang="en-US" sz="1600" dirty="0" smtClean="0">
                <a:solidFill>
                  <a:srgbClr val="E8DE41"/>
                </a:solidFill>
              </a:rPr>
              <a:t>驱动层 </a:t>
            </a:r>
            <a:r>
              <a:rPr lang="zh-CN" altLang="en-US" sz="1600" dirty="0" smtClean="0">
                <a:solidFill>
                  <a:schemeClr val="bg1"/>
                </a:solidFill>
              </a:rPr>
              <a:t>， 在最底层的驱动中，驱动被编译成了一个文件，名字叫</a:t>
            </a:r>
            <a:r>
              <a:rPr lang="en-US" altLang="zh-CN" sz="1600" dirty="0" smtClean="0">
                <a:solidFill>
                  <a:schemeClr val="bg1"/>
                </a:solidFill>
              </a:rPr>
              <a:t>binder</a:t>
            </a:r>
          </a:p>
          <a:p>
            <a:pPr marL="0" indent="0" algn="just">
              <a:buNone/>
            </a:pP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6687" y="231949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handle</a:t>
            </a:r>
            <a:r>
              <a:rPr lang="zh-CN" altLang="en-US" dirty="0" smtClean="0"/>
              <a:t>含义</a:t>
            </a:r>
            <a:endParaRPr lang="zh-CN" altLang="en-US" dirty="0"/>
          </a:p>
        </p:txBody>
      </p:sp>
      <p:pic>
        <p:nvPicPr>
          <p:cNvPr id="4098" name="Picture 2" descr="https://img-blog.csdnimg.cn/20190603161309282.png?x-oss-process=image/watermark,type_ZmFuZ3poZW5naGVpdGk,shadow_10,text_aHR0cHM6Ly9ibG9nLmNzZG4ubmV0L3Z2aWNjYw==,size_16,color_FFFFFF,t_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71" y="25028"/>
            <a:ext cx="7151464" cy="737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02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17207" y="1312069"/>
            <a:ext cx="2762327" cy="2506189"/>
            <a:chOff x="5049076" y="1413062"/>
            <a:chExt cx="2762327" cy="250618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241598" y="1413062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124413" y="259667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664079" y="2509621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049076" y="2509621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77854" y="1799178"/>
              <a:ext cx="1903085" cy="171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48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03</a:t>
              </a:r>
              <a:endParaRPr lang="zh-CN" altLang="en-US" sz="10548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773191" y="4414428"/>
            <a:ext cx="7209902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56" dirty="0" err="1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mmap</a:t>
            </a:r>
            <a:r>
              <a:rPr lang="zh-CN" altLang="en-US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映射实现原理</a:t>
            </a:r>
            <a:endParaRPr lang="en-US" altLang="zh-CN" sz="2456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3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202604" y="1301597"/>
            <a:ext cx="9547251" cy="2818784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rgbClr val="FFFF00"/>
                </a:solidFill>
              </a:rPr>
              <a:t>内存</a:t>
            </a:r>
            <a:r>
              <a:rPr lang="zh-CN" altLang="en-US" sz="1600" dirty="0" smtClean="0">
                <a:solidFill>
                  <a:srgbClr val="FFFF00"/>
                </a:solidFill>
              </a:rPr>
              <a:t>映射</a:t>
            </a:r>
            <a:r>
              <a:rPr lang="en-US" altLang="zh-CN" sz="1600" dirty="0" smtClean="0">
                <a:solidFill>
                  <a:schemeClr val="bg1"/>
                </a:solidFill>
              </a:rPr>
              <a:t>: </a:t>
            </a:r>
            <a:r>
              <a:rPr lang="zh-CN" altLang="en-US" sz="1600" dirty="0" smtClean="0">
                <a:solidFill>
                  <a:schemeClr val="bg1"/>
                </a:solidFill>
              </a:rPr>
              <a:t>将</a:t>
            </a:r>
            <a:r>
              <a:rPr lang="zh-CN" altLang="en-US" sz="1600" dirty="0">
                <a:solidFill>
                  <a:schemeClr val="bg1"/>
                </a:solidFill>
              </a:rPr>
              <a:t>用户空间的一段内存区域映射到内核空间，映射成功后，用户对这段内存区域的修改可以</a:t>
            </a:r>
            <a:r>
              <a:rPr lang="zh-CN" altLang="en-US" sz="1600" dirty="0" smtClean="0">
                <a:solidFill>
                  <a:schemeClr val="bg1"/>
                </a:solidFill>
              </a:rPr>
              <a:t>直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接</a:t>
            </a:r>
            <a:r>
              <a:rPr lang="zh-CN" altLang="en-US" sz="1600" dirty="0">
                <a:solidFill>
                  <a:schemeClr val="bg1"/>
                </a:solidFill>
              </a:rPr>
              <a:t>反映到内核空间，同样，内核空间对这段区域的修改也直接反映用户空间。那么对于内核空间</a:t>
            </a:r>
            <a:r>
              <a:rPr lang="en-US" altLang="zh-CN" sz="1600" dirty="0">
                <a:solidFill>
                  <a:schemeClr val="bg1"/>
                </a:solidFill>
              </a:rPr>
              <a:t>&lt;----&gt;</a:t>
            </a:r>
            <a:r>
              <a:rPr lang="zh-CN" altLang="en-US" sz="1600" dirty="0" smtClean="0">
                <a:solidFill>
                  <a:schemeClr val="bg1"/>
                </a:solidFill>
              </a:rPr>
              <a:t>用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户</a:t>
            </a:r>
            <a:r>
              <a:rPr lang="zh-CN" altLang="en-US" sz="1600" dirty="0">
                <a:solidFill>
                  <a:schemeClr val="bg1"/>
                </a:solidFill>
              </a:rPr>
              <a:t>空间两者之间需要大量数据传输等操作的话效率是非常高的。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/>
              <a:t>内存</a:t>
            </a:r>
            <a:r>
              <a:rPr lang="zh-CN" altLang="en-US" dirty="0" smtClean="0"/>
              <a:t>映射</a:t>
            </a:r>
            <a:r>
              <a:rPr lang="en-US" altLang="zh-CN" dirty="0" err="1" smtClean="0"/>
              <a:t>mmap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8" y="969671"/>
            <a:ext cx="9865095" cy="3366734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962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17207" y="1312069"/>
            <a:ext cx="2762327" cy="2506189"/>
            <a:chOff x="5049076" y="1413062"/>
            <a:chExt cx="2762327" cy="250618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241598" y="1413062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124413" y="259667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664079" y="2509621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049076" y="2509621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77854" y="1799178"/>
              <a:ext cx="1903085" cy="171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48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03</a:t>
              </a:r>
              <a:endParaRPr lang="zh-CN" altLang="en-US" sz="10548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773191" y="4414428"/>
            <a:ext cx="7209902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原有的读取文件操作</a:t>
            </a:r>
            <a:endParaRPr lang="en-US" altLang="zh-CN" sz="2456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40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51693" y="1169854"/>
            <a:ext cx="10750290" cy="14712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err="1" smtClean="0"/>
              <a:t>mmap</a:t>
            </a:r>
            <a:r>
              <a:rPr lang="zh-CN" altLang="en-US" dirty="0" smtClean="0"/>
              <a:t>函数映射原理</a:t>
            </a:r>
            <a:endParaRPr lang="zh-CN" altLang="en-US" dirty="0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94" y="3040261"/>
            <a:ext cx="10318374" cy="3825572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479965"/>
              </p:ext>
            </p:extLst>
          </p:nvPr>
        </p:nvGraphicFramePr>
        <p:xfrm>
          <a:off x="1010428" y="1528093"/>
          <a:ext cx="8512175" cy="549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文档" r:id="rId5" imgW="8573760" imgH="5715000" progId="Word.OpenDocumentText.12">
                  <p:embed/>
                </p:oleObj>
              </mc:Choice>
              <mc:Fallback>
                <p:oleObj name="文档" r:id="rId5" imgW="8573760" imgH="571500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0428" y="1528093"/>
                        <a:ext cx="8512175" cy="5491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37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380703" y="1240061"/>
            <a:ext cx="3570587" cy="5123040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硬盘</a:t>
            </a:r>
            <a:r>
              <a:rPr lang="zh-CN" altLang="en-US" sz="1600" dirty="0">
                <a:solidFill>
                  <a:schemeClr val="bg1"/>
                </a:solidFill>
              </a:rPr>
              <a:t>的写入单位是</a:t>
            </a:r>
            <a:r>
              <a:rPr lang="zh-CN" altLang="en-US" sz="1600" dirty="0" smtClean="0">
                <a:solidFill>
                  <a:schemeClr val="bg1"/>
                </a:solidFill>
              </a:rPr>
              <a:t>页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大小</a:t>
            </a:r>
            <a:r>
              <a:rPr lang="zh-CN" altLang="en-US" sz="1600" dirty="0">
                <a:solidFill>
                  <a:schemeClr val="bg1"/>
                </a:solidFill>
              </a:rPr>
              <a:t>是</a:t>
            </a:r>
            <a:r>
              <a:rPr lang="en-US" altLang="zh-CN" sz="1600" dirty="0">
                <a:solidFill>
                  <a:schemeClr val="bg1"/>
                </a:solidFill>
              </a:rPr>
              <a:t>4K</a:t>
            </a:r>
            <a:r>
              <a:rPr lang="zh-CN" altLang="en-US" sz="1600" dirty="0">
                <a:solidFill>
                  <a:schemeClr val="bg1"/>
                </a:solidFill>
              </a:rPr>
              <a:t>，所以如果数据小于</a:t>
            </a:r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那么</a:t>
            </a:r>
            <a:r>
              <a:rPr lang="zh-CN" altLang="en-US" sz="1600" dirty="0">
                <a:solidFill>
                  <a:schemeClr val="bg1"/>
                </a:solidFill>
              </a:rPr>
              <a:t>会把多个数据放在缓存</a:t>
            </a:r>
            <a:r>
              <a:rPr lang="zh-CN" altLang="en-US" sz="1600" dirty="0" smtClean="0">
                <a:solidFill>
                  <a:schemeClr val="bg1"/>
                </a:solidFill>
              </a:rPr>
              <a:t>中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等到</a:t>
            </a:r>
            <a:r>
              <a:rPr lang="zh-CN" altLang="en-US" sz="1600" dirty="0">
                <a:solidFill>
                  <a:schemeClr val="bg1"/>
                </a:solidFill>
              </a:rPr>
              <a:t>足够</a:t>
            </a:r>
            <a:r>
              <a:rPr lang="en-US" altLang="zh-CN" sz="1600" dirty="0">
                <a:solidFill>
                  <a:schemeClr val="bg1"/>
                </a:solidFill>
              </a:rPr>
              <a:t>4K</a:t>
            </a:r>
            <a:r>
              <a:rPr lang="zh-CN" altLang="en-US" sz="1600" dirty="0">
                <a:solidFill>
                  <a:schemeClr val="bg1"/>
                </a:solidFill>
              </a:rPr>
              <a:t>的时候，在一起写到闪存中。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err="1" smtClean="0"/>
              <a:t>mmap</a:t>
            </a:r>
            <a:r>
              <a:rPr lang="zh-CN" altLang="en-US" dirty="0" smtClean="0"/>
              <a:t>操作原理</a:t>
            </a:r>
            <a:r>
              <a:rPr lang="en-US" altLang="zh-CN" sz="2000" dirty="0"/>
              <a:t>(</a:t>
            </a:r>
            <a:r>
              <a:rPr lang="zh-CN" altLang="en-US" sz="2000" dirty="0"/>
              <a:t>后续驱动讲解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2" name="圆角矩形 1"/>
          <p:cNvSpPr/>
          <p:nvPr/>
        </p:nvSpPr>
        <p:spPr>
          <a:xfrm>
            <a:off x="159030" y="1072322"/>
            <a:ext cx="3960439" cy="5454966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3" y="1744117"/>
            <a:ext cx="5080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5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339662" y="1312069"/>
            <a:ext cx="9891393" cy="1512168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FFFF00"/>
                </a:solidFill>
              </a:rPr>
              <a:t>数据从内核空间拷贝到用户空间似乎多余，为什么不直接让磁盘把数据送到用户空间的缓冲区呢</a:t>
            </a:r>
            <a:r>
              <a:rPr lang="zh-CN" altLang="en-US" sz="1600" dirty="0" smtClean="0">
                <a:solidFill>
                  <a:srgbClr val="FFFF00"/>
                </a:solidFill>
              </a:rPr>
              <a:t>？</a:t>
            </a:r>
            <a:endParaRPr lang="en-US" altLang="zh-CN" sz="1600" dirty="0" smtClean="0">
              <a:solidFill>
                <a:srgbClr val="FFFF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6687" y="309953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思考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657184" cy="26466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59" y="3685443"/>
            <a:ext cx="4939372" cy="3112269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>
          <a:xfrm>
            <a:off x="1310061" y="1960141"/>
            <a:ext cx="9891393" cy="1512168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 smtClean="0">
                <a:solidFill>
                  <a:schemeClr val="bg1"/>
                </a:solidFill>
              </a:rPr>
              <a:t>硬盘</a:t>
            </a:r>
            <a:r>
              <a:rPr lang="zh-CN" altLang="en-US" sz="1600" dirty="0">
                <a:solidFill>
                  <a:schemeClr val="bg1"/>
                </a:solidFill>
              </a:rPr>
              <a:t>通常不能直接访问用户空间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</a:rPr>
              <a:t>磁盘基于块存储的硬件设备操作的固定大小的数据块，用户进程请求的可能是任意大小或者非对齐的数据块，在这两者数据交互过程中内核负责数据的分解、再组合工作，起到一个中间人的角色。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85" y="1741227"/>
            <a:ext cx="10297144" cy="15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68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51693" y="1169854"/>
            <a:ext cx="3570587" cy="5123040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600" dirty="0">
                <a:solidFill>
                  <a:srgbClr val="FFFF00"/>
                </a:solidFill>
              </a:rPr>
              <a:t> </a:t>
            </a:r>
            <a:r>
              <a:rPr lang="en-US" altLang="zh-CN" sz="1600" dirty="0" err="1">
                <a:solidFill>
                  <a:srgbClr val="FFFF00"/>
                </a:solidFill>
              </a:rPr>
              <a:t>mmap</a:t>
            </a:r>
            <a:r>
              <a:rPr lang="zh-CN" altLang="en-US" sz="1600" dirty="0" smtClean="0">
                <a:solidFill>
                  <a:srgbClr val="FFFF00"/>
                </a:solidFill>
              </a:rPr>
              <a:t>函数是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linux</a:t>
            </a:r>
            <a:r>
              <a:rPr lang="zh-CN" altLang="en-US" sz="1600" dirty="0">
                <a:solidFill>
                  <a:srgbClr val="FFFF00"/>
                </a:solidFill>
              </a:rPr>
              <a:t>下的系统</a:t>
            </a:r>
            <a:r>
              <a:rPr lang="zh-CN" altLang="en-US" sz="1600" dirty="0" smtClean="0">
                <a:solidFill>
                  <a:srgbClr val="FFFF00"/>
                </a:solidFill>
              </a:rPr>
              <a:t>调用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err="1" smtClean="0">
                <a:solidFill>
                  <a:schemeClr val="bg1"/>
                </a:solidFill>
              </a:rPr>
              <a:t>mmap</a:t>
            </a:r>
            <a:r>
              <a:rPr lang="zh-CN" altLang="en-US" sz="1600" dirty="0" smtClean="0">
                <a:solidFill>
                  <a:schemeClr val="bg1"/>
                </a:solidFill>
              </a:rPr>
              <a:t>提供</a:t>
            </a:r>
            <a:r>
              <a:rPr lang="zh-CN" altLang="en-US" sz="1600" dirty="0">
                <a:solidFill>
                  <a:schemeClr val="bg1"/>
                </a:solidFill>
              </a:rPr>
              <a:t>了不同于一般对普通文件的访问方式，进程可以像读写内存一样对普通文件的</a:t>
            </a:r>
            <a:r>
              <a:rPr lang="zh-CN" altLang="en-US" sz="1600" dirty="0" smtClean="0">
                <a:solidFill>
                  <a:schemeClr val="bg1"/>
                </a:solidFill>
              </a:rPr>
              <a:t>操作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普通</a:t>
            </a:r>
            <a:r>
              <a:rPr lang="zh-CN" altLang="en-US" sz="1600" dirty="0">
                <a:solidFill>
                  <a:schemeClr val="bg1"/>
                </a:solidFill>
              </a:rPr>
              <a:t>文件被映射到进程地址空间后，进程可以像访问普通内存一样对文件进行访问，不必再调用</a:t>
            </a:r>
            <a:r>
              <a:rPr lang="en-US" altLang="zh-CN" sz="1600" dirty="0">
                <a:solidFill>
                  <a:schemeClr val="bg1"/>
                </a:solidFill>
              </a:rPr>
              <a:t>read()</a:t>
            </a:r>
            <a:r>
              <a:rPr lang="zh-CN" altLang="en-US" sz="1600" dirty="0">
                <a:solidFill>
                  <a:schemeClr val="bg1"/>
                </a:solidFill>
              </a:rPr>
              <a:t>，</a:t>
            </a:r>
            <a:r>
              <a:rPr lang="en-US" altLang="zh-CN" sz="1600" dirty="0">
                <a:solidFill>
                  <a:schemeClr val="bg1"/>
                </a:solidFill>
              </a:rPr>
              <a:t>write</a:t>
            </a:r>
            <a:r>
              <a:rPr lang="zh-CN" altLang="en-US" sz="1600" dirty="0">
                <a:solidFill>
                  <a:schemeClr val="bg1"/>
                </a:solidFill>
              </a:rPr>
              <a:t>（）等操作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err="1" smtClean="0">
                <a:solidFill>
                  <a:schemeClr val="bg1"/>
                </a:solidFill>
              </a:rPr>
              <a:t>mmap</a:t>
            </a:r>
            <a:r>
              <a:rPr lang="zh-CN" altLang="en-US" sz="1600" dirty="0">
                <a:solidFill>
                  <a:schemeClr val="bg1"/>
                </a:solidFill>
              </a:rPr>
              <a:t>并不分配空间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zh-CN" altLang="en-US" sz="1600" dirty="0">
                <a:solidFill>
                  <a:schemeClr val="bg1"/>
                </a:solidFill>
              </a:rPr>
              <a:t>只是将文件映射到调用进程的地址空间里（但是会占掉你的 </a:t>
            </a:r>
            <a:r>
              <a:rPr lang="en-US" altLang="zh-CN" sz="1600" dirty="0" err="1">
                <a:solidFill>
                  <a:schemeClr val="bg1"/>
                </a:solidFill>
              </a:rPr>
              <a:t>virutal</a:t>
            </a:r>
            <a:r>
              <a:rPr lang="en-US" altLang="zh-CN" sz="1600" dirty="0">
                <a:solidFill>
                  <a:schemeClr val="bg1"/>
                </a:solidFill>
              </a:rPr>
              <a:t> memory</a:t>
            </a:r>
            <a:r>
              <a:rPr lang="zh-CN" altLang="en-US" sz="1600" dirty="0">
                <a:solidFill>
                  <a:schemeClr val="bg1"/>
                </a:solidFill>
              </a:rPr>
              <a:t>）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zh-CN" altLang="en-US" sz="1600" dirty="0">
                <a:solidFill>
                  <a:schemeClr val="bg1"/>
                </a:solidFill>
              </a:rPr>
              <a:t>然后你就可以用</a:t>
            </a:r>
            <a:r>
              <a:rPr lang="en-US" altLang="zh-CN" sz="1600" dirty="0" err="1">
                <a:solidFill>
                  <a:schemeClr val="bg1"/>
                </a:solidFill>
              </a:rPr>
              <a:t>memcpy</a:t>
            </a:r>
            <a:r>
              <a:rPr lang="zh-CN" altLang="en-US" sz="1600" dirty="0">
                <a:solidFill>
                  <a:schemeClr val="bg1"/>
                </a:solidFill>
              </a:rPr>
              <a:t>等操作写文件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zh-CN" altLang="en-US" sz="1600" dirty="0">
                <a:solidFill>
                  <a:schemeClr val="bg1"/>
                </a:solidFill>
              </a:rPr>
              <a:t>而不用</a:t>
            </a:r>
            <a:r>
              <a:rPr lang="en-US" altLang="zh-CN" sz="1600" dirty="0">
                <a:solidFill>
                  <a:schemeClr val="bg1"/>
                </a:solidFill>
              </a:rPr>
              <a:t>write()</a:t>
            </a:r>
            <a:r>
              <a:rPr lang="zh-CN" altLang="en-US" sz="1600" dirty="0">
                <a:solidFill>
                  <a:schemeClr val="bg1"/>
                </a:solidFill>
              </a:rPr>
              <a:t>了</a:t>
            </a:r>
            <a:r>
              <a:rPr lang="en-US" altLang="zh-CN" sz="1600" dirty="0">
                <a:solidFill>
                  <a:schemeClr val="bg1"/>
                </a:solidFill>
              </a:rPr>
              <a:t>.</a:t>
            </a:r>
            <a:r>
              <a:rPr lang="zh-CN" altLang="en-US" sz="1600" dirty="0">
                <a:solidFill>
                  <a:schemeClr val="bg1"/>
                </a:solidFill>
              </a:rPr>
              <a:t>写完后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内存</a:t>
            </a:r>
            <a:r>
              <a:rPr lang="zh-CN" altLang="en-US" sz="1600" dirty="0">
                <a:solidFill>
                  <a:schemeClr val="bg1"/>
                </a:solidFill>
              </a:rPr>
              <a:t>中的内容并不会立即更新到文件中，而是有一段时间的延迟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err="1" smtClean="0"/>
              <a:t>mmap</a:t>
            </a:r>
            <a:r>
              <a:rPr lang="zh-CN" altLang="en-US" dirty="0" smtClean="0"/>
              <a:t>函数映射原理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8" y="969671"/>
            <a:ext cx="3960439" cy="5454966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319" y="1916709"/>
            <a:ext cx="6816907" cy="35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59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LYING IMPRESSION FID FEIZHAO    qq:1964271550"/>
          <p:cNvSpPr txBox="1"/>
          <p:nvPr/>
        </p:nvSpPr>
        <p:spPr>
          <a:xfrm>
            <a:off x="167454" y="159941"/>
            <a:ext cx="566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讲师介绍</a:t>
            </a:r>
          </a:p>
        </p:txBody>
      </p:sp>
      <p:pic>
        <p:nvPicPr>
          <p:cNvPr id="2" name="图片 1" descr="davi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75" y="1540109"/>
            <a:ext cx="2019850" cy="17161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8855" y="3302928"/>
            <a:ext cx="2119689" cy="370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88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David 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复旦大学工程硕士，</a:t>
            </a:r>
            <a:r>
              <a:rPr lang="zh-CN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架构和前端开发，擅长移动互联网高并发、可维护性架构设计，有丰富的实战经验。愿意和他人分享自己对技术的理解和感悟，讲课逻辑清晰，生动幽默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。</a:t>
            </a:r>
            <a:endParaRPr lang="en-US" altLang="zh-CN" sz="1266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88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88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65679" y="3415344"/>
            <a:ext cx="2100925" cy="289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88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1055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055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9" name="图片 8" descr="ri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679" y="1491820"/>
            <a:ext cx="2265836" cy="16982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27262" y="3481534"/>
            <a:ext cx="2007588" cy="253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88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 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266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88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207" y="1491820"/>
            <a:ext cx="1917642" cy="17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8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51693" y="1169854"/>
            <a:ext cx="3570587" cy="5123040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Android</a:t>
            </a:r>
            <a:r>
              <a:rPr lang="zh-CN" altLang="en-US" sz="1600" dirty="0" smtClean="0">
                <a:solidFill>
                  <a:schemeClr val="bg1"/>
                </a:solidFill>
              </a:rPr>
              <a:t>内核</a:t>
            </a:r>
            <a:r>
              <a:rPr lang="zh-CN" altLang="en-US" sz="1600" dirty="0">
                <a:solidFill>
                  <a:schemeClr val="bg1"/>
                </a:solidFill>
              </a:rPr>
              <a:t>使用</a:t>
            </a:r>
            <a:r>
              <a:rPr lang="en-US" altLang="zh-CN" sz="1600" dirty="0" err="1">
                <a:solidFill>
                  <a:schemeClr val="bg1"/>
                </a:solidFill>
              </a:rPr>
              <a:t>vm_area_struct</a:t>
            </a:r>
            <a:r>
              <a:rPr lang="zh-CN" altLang="en-US" sz="1600" dirty="0">
                <a:solidFill>
                  <a:schemeClr val="bg1"/>
                </a:solidFill>
              </a:rPr>
              <a:t>结构来表示一个独立的</a:t>
            </a:r>
            <a:r>
              <a:rPr lang="zh-CN" altLang="en-US" sz="1600" dirty="0">
                <a:solidFill>
                  <a:srgbClr val="FFFF00"/>
                </a:solidFill>
              </a:rPr>
              <a:t>虚拟内存</a:t>
            </a:r>
            <a:r>
              <a:rPr lang="zh-CN" altLang="en-US" sz="1600" dirty="0" smtClean="0">
                <a:solidFill>
                  <a:srgbClr val="FFFF00"/>
                </a:solidFill>
              </a:rPr>
              <a:t>区域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由于</a:t>
            </a:r>
            <a:r>
              <a:rPr lang="zh-CN" altLang="en-US" sz="1600" dirty="0">
                <a:solidFill>
                  <a:schemeClr val="bg1"/>
                </a:solidFill>
              </a:rPr>
              <a:t>每个不同质的虚拟内存区域功能和内部机制都不同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因此</a:t>
            </a:r>
            <a:r>
              <a:rPr lang="zh-CN" altLang="en-US" sz="1600" dirty="0">
                <a:solidFill>
                  <a:schemeClr val="bg1"/>
                </a:solidFill>
              </a:rPr>
              <a:t>一个进程使用多个</a:t>
            </a:r>
            <a:r>
              <a:rPr lang="en-US" altLang="zh-CN" sz="1600" dirty="0" err="1">
                <a:solidFill>
                  <a:schemeClr val="bg1"/>
                </a:solidFill>
              </a:rPr>
              <a:t>vm_area_struct</a:t>
            </a:r>
            <a:r>
              <a:rPr lang="zh-CN" altLang="en-US" sz="1600" dirty="0">
                <a:solidFill>
                  <a:schemeClr val="bg1"/>
                </a:solidFill>
              </a:rPr>
              <a:t>结构来分别表示不同类型的虚拟内存区域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各个</a:t>
            </a:r>
            <a:r>
              <a:rPr lang="en-US" altLang="zh-CN" sz="1600" dirty="0" err="1">
                <a:solidFill>
                  <a:schemeClr val="bg1"/>
                </a:solidFill>
              </a:rPr>
              <a:t>vm_area_struct</a:t>
            </a:r>
            <a:r>
              <a:rPr lang="zh-CN" altLang="en-US" sz="1600" dirty="0">
                <a:solidFill>
                  <a:schemeClr val="bg1"/>
                </a:solidFill>
              </a:rPr>
              <a:t>结构使用链表或者树形结构链接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方便</a:t>
            </a:r>
            <a:r>
              <a:rPr lang="zh-CN" altLang="en-US" sz="1600" dirty="0">
                <a:solidFill>
                  <a:schemeClr val="bg1"/>
                </a:solidFill>
              </a:rPr>
              <a:t>进程快速访问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sz="2400" dirty="0" err="1"/>
              <a:t>vm_area_struct</a:t>
            </a:r>
            <a:r>
              <a:rPr lang="zh-CN" altLang="en-US" sz="2400" dirty="0" smtClean="0"/>
              <a:t>映射结构体</a:t>
            </a:r>
            <a:r>
              <a:rPr lang="en-US" altLang="zh-CN" sz="1400" dirty="0" smtClean="0"/>
              <a:t>(</a:t>
            </a:r>
            <a:r>
              <a:rPr lang="zh-CN" altLang="en-US" sz="1400" dirty="0" smtClean="0"/>
              <a:t>后续驱动讲解</a:t>
            </a:r>
            <a:r>
              <a:rPr lang="en-US" altLang="zh-CN" sz="1400" dirty="0" smtClean="0"/>
              <a:t>)</a:t>
            </a:r>
            <a:endParaRPr lang="zh-CN" altLang="en-US" sz="1400" dirty="0"/>
          </a:p>
        </p:txBody>
      </p:sp>
      <p:sp>
        <p:nvSpPr>
          <p:cNvPr id="2" name="圆角矩形 1"/>
          <p:cNvSpPr/>
          <p:nvPr/>
        </p:nvSpPr>
        <p:spPr>
          <a:xfrm>
            <a:off x="956768" y="969671"/>
            <a:ext cx="3960439" cy="5454966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216" y="1107661"/>
            <a:ext cx="7234534" cy="49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92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380703" y="1240061"/>
            <a:ext cx="3570587" cy="5123040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600" dirty="0">
                <a:solidFill>
                  <a:srgbClr val="FFFF00"/>
                </a:solidFill>
              </a:rPr>
              <a:t> </a:t>
            </a:r>
            <a:r>
              <a:rPr lang="en-US" altLang="zh-CN" sz="1600" dirty="0" err="1">
                <a:solidFill>
                  <a:srgbClr val="FFFF00"/>
                </a:solidFill>
              </a:rPr>
              <a:t>mmap</a:t>
            </a:r>
            <a:r>
              <a:rPr lang="zh-CN" altLang="en-US" sz="1600" dirty="0" smtClean="0">
                <a:solidFill>
                  <a:srgbClr val="FFFF00"/>
                </a:solidFill>
              </a:rPr>
              <a:t>函数是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linux</a:t>
            </a:r>
            <a:r>
              <a:rPr lang="zh-CN" altLang="en-US" sz="1600" dirty="0">
                <a:solidFill>
                  <a:srgbClr val="FFFF00"/>
                </a:solidFill>
              </a:rPr>
              <a:t>下的系统</a:t>
            </a:r>
            <a:r>
              <a:rPr lang="zh-CN" altLang="en-US" sz="1600" dirty="0" smtClean="0">
                <a:solidFill>
                  <a:srgbClr val="FFFF00"/>
                </a:solidFill>
              </a:rPr>
              <a:t>调用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err="1" smtClean="0">
                <a:solidFill>
                  <a:schemeClr val="bg1"/>
                </a:solidFill>
              </a:rPr>
              <a:t>mmap</a:t>
            </a:r>
            <a:r>
              <a:rPr lang="zh-CN" altLang="en-US" sz="1600" dirty="0" smtClean="0">
                <a:solidFill>
                  <a:schemeClr val="bg1"/>
                </a:solidFill>
              </a:rPr>
              <a:t>提供</a:t>
            </a:r>
            <a:r>
              <a:rPr lang="zh-CN" altLang="en-US" sz="1600" dirty="0">
                <a:solidFill>
                  <a:schemeClr val="bg1"/>
                </a:solidFill>
              </a:rPr>
              <a:t>了不同于一般对普通文件的访问方式，进程可以像读写内存一样对普通文件的</a:t>
            </a:r>
            <a:r>
              <a:rPr lang="zh-CN" altLang="en-US" sz="1600" dirty="0" smtClean="0">
                <a:solidFill>
                  <a:schemeClr val="bg1"/>
                </a:solidFill>
              </a:rPr>
              <a:t>操作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普通</a:t>
            </a:r>
            <a:r>
              <a:rPr lang="zh-CN" altLang="en-US" sz="1600" dirty="0">
                <a:solidFill>
                  <a:schemeClr val="bg1"/>
                </a:solidFill>
              </a:rPr>
              <a:t>文件被映射到进程地址空间后，进程可以像访问普通内存一样对文件进行访问，不必再调用</a:t>
            </a:r>
            <a:r>
              <a:rPr lang="en-US" altLang="zh-CN" sz="1600" dirty="0">
                <a:solidFill>
                  <a:schemeClr val="bg1"/>
                </a:solidFill>
              </a:rPr>
              <a:t>read()</a:t>
            </a:r>
            <a:r>
              <a:rPr lang="zh-CN" altLang="en-US" sz="1600" dirty="0">
                <a:solidFill>
                  <a:schemeClr val="bg1"/>
                </a:solidFill>
              </a:rPr>
              <a:t>，</a:t>
            </a:r>
            <a:r>
              <a:rPr lang="en-US" altLang="zh-CN" sz="1600" dirty="0">
                <a:solidFill>
                  <a:schemeClr val="bg1"/>
                </a:solidFill>
              </a:rPr>
              <a:t>write</a:t>
            </a:r>
            <a:r>
              <a:rPr lang="zh-CN" altLang="en-US" sz="1600" dirty="0">
                <a:solidFill>
                  <a:schemeClr val="bg1"/>
                </a:solidFill>
              </a:rPr>
              <a:t>（）等操作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err="1" smtClean="0">
                <a:solidFill>
                  <a:schemeClr val="bg1"/>
                </a:solidFill>
              </a:rPr>
              <a:t>mmap</a:t>
            </a:r>
            <a:r>
              <a:rPr lang="zh-CN" altLang="en-US" sz="1600" dirty="0">
                <a:solidFill>
                  <a:schemeClr val="bg1"/>
                </a:solidFill>
              </a:rPr>
              <a:t>并不分配空间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zh-CN" altLang="en-US" sz="1600" dirty="0">
                <a:solidFill>
                  <a:schemeClr val="bg1"/>
                </a:solidFill>
              </a:rPr>
              <a:t>只是将文件映射到调用进程的地址空间里（但是会占掉</a:t>
            </a:r>
            <a:r>
              <a:rPr lang="zh-CN" altLang="en-US" sz="1600" dirty="0" smtClean="0">
                <a:solidFill>
                  <a:schemeClr val="bg1"/>
                </a:solidFill>
              </a:rPr>
              <a:t>你虚拟内存）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zh-CN" altLang="en-US" sz="1600" dirty="0">
                <a:solidFill>
                  <a:schemeClr val="bg1"/>
                </a:solidFill>
              </a:rPr>
              <a:t>然后你就可以用</a:t>
            </a:r>
            <a:r>
              <a:rPr lang="en-US" altLang="zh-CN" sz="1600" dirty="0" err="1">
                <a:solidFill>
                  <a:schemeClr val="bg1"/>
                </a:solidFill>
              </a:rPr>
              <a:t>memcpy</a:t>
            </a:r>
            <a:r>
              <a:rPr lang="zh-CN" altLang="en-US" sz="1600" dirty="0">
                <a:solidFill>
                  <a:schemeClr val="bg1"/>
                </a:solidFill>
              </a:rPr>
              <a:t>等操作写文件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zh-CN" altLang="en-US" sz="1600" dirty="0">
                <a:solidFill>
                  <a:schemeClr val="bg1"/>
                </a:solidFill>
              </a:rPr>
              <a:t>而不用</a:t>
            </a:r>
            <a:r>
              <a:rPr lang="en-US" altLang="zh-CN" sz="1600" dirty="0">
                <a:solidFill>
                  <a:schemeClr val="bg1"/>
                </a:solidFill>
              </a:rPr>
              <a:t>write</a:t>
            </a:r>
            <a:r>
              <a:rPr lang="en-US" altLang="zh-CN" sz="1600" dirty="0" smtClean="0">
                <a:solidFill>
                  <a:schemeClr val="bg1"/>
                </a:solidFill>
              </a:rPr>
              <a:t>()</a:t>
            </a: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写</a:t>
            </a:r>
            <a:r>
              <a:rPr lang="zh-CN" altLang="en-US" sz="1600" dirty="0">
                <a:solidFill>
                  <a:schemeClr val="bg1"/>
                </a:solidFill>
              </a:rPr>
              <a:t>完后</a:t>
            </a:r>
            <a:r>
              <a:rPr lang="zh-CN" altLang="en-US" sz="1600" dirty="0" smtClean="0">
                <a:solidFill>
                  <a:schemeClr val="bg1"/>
                </a:solidFill>
              </a:rPr>
              <a:t>，内存</a:t>
            </a:r>
            <a:r>
              <a:rPr lang="zh-CN" altLang="en-US" sz="1600" dirty="0">
                <a:solidFill>
                  <a:schemeClr val="bg1"/>
                </a:solidFill>
              </a:rPr>
              <a:t>中的内容并不会立即更新到文件中，而是有一段时间的延迟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err="1" smtClean="0"/>
              <a:t>mmap</a:t>
            </a:r>
            <a:r>
              <a:rPr lang="zh-CN" altLang="en-US" dirty="0" smtClean="0"/>
              <a:t>操作原理</a:t>
            </a:r>
            <a:r>
              <a:rPr lang="en-US" altLang="zh-CN" sz="2000" dirty="0"/>
              <a:t>(</a:t>
            </a:r>
            <a:r>
              <a:rPr lang="zh-CN" altLang="en-US" sz="2000" dirty="0"/>
              <a:t>后续驱动讲解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2" name="圆角矩形 1"/>
          <p:cNvSpPr/>
          <p:nvPr/>
        </p:nvSpPr>
        <p:spPr>
          <a:xfrm>
            <a:off x="159030" y="1072322"/>
            <a:ext cx="3960439" cy="5454966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966" y="1072322"/>
            <a:ext cx="8647784" cy="55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14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17207" y="1312069"/>
            <a:ext cx="2762327" cy="2506189"/>
            <a:chOff x="5049076" y="1413062"/>
            <a:chExt cx="2762327" cy="250618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241598" y="1413062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124413" y="259667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664079" y="2509621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049076" y="2509621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77854" y="1799178"/>
              <a:ext cx="1903085" cy="171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48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04</a:t>
              </a:r>
              <a:endParaRPr lang="zh-CN" altLang="en-US" sz="10548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549055" y="4410602"/>
            <a:ext cx="7209902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简单看下整个</a:t>
            </a:r>
            <a:r>
              <a:rPr lang="en-US" altLang="zh-CN" sz="2456" dirty="0" err="1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Bidner</a:t>
            </a:r>
            <a:r>
              <a:rPr lang="zh-CN" altLang="en-US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的调用图 心中有个印象</a:t>
            </a:r>
            <a:endParaRPr lang="en-US" altLang="zh-CN" sz="2456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71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674385" y="1403646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Binder</a:t>
            </a:r>
            <a:r>
              <a:rPr lang="zh-CN" altLang="en-US" sz="1600" dirty="0" smtClean="0">
                <a:solidFill>
                  <a:schemeClr val="bg1"/>
                </a:solidFill>
              </a:rPr>
              <a:t>架构分为四层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rgbClr val="FFFF00"/>
                </a:solidFill>
              </a:rPr>
              <a:t>Framework</a:t>
            </a:r>
            <a:r>
              <a:rPr lang="zh-CN" altLang="en-US" sz="1600" dirty="0" smtClean="0">
                <a:solidFill>
                  <a:srgbClr val="FFFF00"/>
                </a:solidFill>
              </a:rPr>
              <a:t>层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rgbClr val="FFFF00"/>
                </a:solidFill>
              </a:rPr>
              <a:t>JNI</a:t>
            </a:r>
            <a:r>
              <a:rPr lang="zh-CN" altLang="en-US" sz="1600" dirty="0" smtClean="0">
                <a:solidFill>
                  <a:srgbClr val="FFFF00"/>
                </a:solidFill>
              </a:rPr>
              <a:t>层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rgbClr val="FFFF00"/>
                </a:solidFill>
              </a:rPr>
              <a:t>Native</a:t>
            </a:r>
            <a:r>
              <a:rPr lang="zh-CN" altLang="en-US" sz="1600" dirty="0" smtClean="0">
                <a:solidFill>
                  <a:srgbClr val="FFFF00"/>
                </a:solidFill>
              </a:rPr>
              <a:t>层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rgbClr val="FFFF00"/>
                </a:solidFill>
              </a:rPr>
              <a:t>Kernel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596727" y="1199238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6" name="Picture 2" descr="在这里插入图片描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02" y="0"/>
            <a:ext cx="7999748" cy="72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53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17207" y="1312069"/>
            <a:ext cx="2762327" cy="2506189"/>
            <a:chOff x="5049076" y="1413062"/>
            <a:chExt cx="2762327" cy="250618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241598" y="1413062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124413" y="259667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664079" y="2509621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049076" y="2509621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77854" y="1799178"/>
              <a:ext cx="1903085" cy="171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48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03</a:t>
              </a:r>
              <a:endParaRPr lang="zh-CN" altLang="en-US" sz="10548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549055" y="4410602"/>
            <a:ext cx="7209902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系统服务如何获取的，</a:t>
            </a:r>
            <a:r>
              <a:rPr lang="en-US" altLang="zh-CN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Client</a:t>
            </a:r>
            <a:r>
              <a:rPr lang="zh-CN" altLang="en-US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端如何获取</a:t>
            </a:r>
            <a:r>
              <a:rPr lang="en-US" altLang="zh-CN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Binder</a:t>
            </a:r>
          </a:p>
        </p:txBody>
      </p:sp>
    </p:spTree>
    <p:extLst>
      <p:ext uri="{BB962C8B-B14F-4D97-AF65-F5344CB8AC3E}">
        <p14:creationId xmlns:p14="http://schemas.microsoft.com/office/powerpoint/2010/main" val="34273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674385" y="1403646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数据发送方需要包裹好数据协议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通过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copy_from_user</a:t>
            </a:r>
            <a:r>
              <a:rPr lang="zh-CN" altLang="en-US" sz="1600" dirty="0" smtClean="0">
                <a:solidFill>
                  <a:srgbClr val="FFFF00"/>
                </a:solidFill>
              </a:rPr>
              <a:t>拷贝数据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Client</a:t>
            </a:r>
            <a:r>
              <a:rPr lang="zh-CN" altLang="en-US" dirty="0" smtClean="0"/>
              <a:t>端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596727" y="1199238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9554286" y="1199238"/>
            <a:ext cx="2088232" cy="370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/>
              <a:t>startService</a:t>
            </a:r>
            <a:endParaRPr lang="zh-CN" altLang="en-US" sz="1400" dirty="0"/>
          </a:p>
        </p:txBody>
      </p:sp>
      <p:sp>
        <p:nvSpPr>
          <p:cNvPr id="9" name="圆角矩形 8"/>
          <p:cNvSpPr/>
          <p:nvPr/>
        </p:nvSpPr>
        <p:spPr>
          <a:xfrm>
            <a:off x="9453711" y="2387696"/>
            <a:ext cx="2880320" cy="370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/>
              <a:t>ServiceManager</a:t>
            </a:r>
            <a:endParaRPr lang="zh-CN" altLang="en-US" sz="1200" dirty="0"/>
          </a:p>
        </p:txBody>
      </p:sp>
      <p:sp>
        <p:nvSpPr>
          <p:cNvPr id="10" name="圆角矩形 9"/>
          <p:cNvSpPr/>
          <p:nvPr/>
        </p:nvSpPr>
        <p:spPr>
          <a:xfrm>
            <a:off x="4917207" y="1199238"/>
            <a:ext cx="2808312" cy="472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David</a:t>
            </a:r>
            <a:r>
              <a:rPr lang="zh-CN" altLang="en-US" sz="1400" dirty="0" smtClean="0"/>
              <a:t>老师启动</a:t>
            </a:r>
            <a:r>
              <a:rPr lang="en-US" altLang="zh-CN" sz="1400" dirty="0" smtClean="0"/>
              <a:t>99</a:t>
            </a:r>
            <a:r>
              <a:rPr lang="zh-CN" altLang="en-US" sz="1400" dirty="0" smtClean="0"/>
              <a:t>号技师过来按摩</a:t>
            </a:r>
            <a:endParaRPr lang="zh-CN" altLang="en-US" sz="1400" dirty="0"/>
          </a:p>
        </p:txBody>
      </p:sp>
      <p:sp>
        <p:nvSpPr>
          <p:cNvPr id="11" name="圆角矩形 10"/>
          <p:cNvSpPr/>
          <p:nvPr/>
        </p:nvSpPr>
        <p:spPr>
          <a:xfrm>
            <a:off x="4938909" y="2285692"/>
            <a:ext cx="3002633" cy="472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大唐经理</a:t>
            </a:r>
            <a:endParaRPr lang="zh-CN" altLang="en-US" sz="1400" dirty="0"/>
          </a:p>
        </p:txBody>
      </p:sp>
      <p:sp>
        <p:nvSpPr>
          <p:cNvPr id="12" name="圆角矩形 11"/>
          <p:cNvSpPr/>
          <p:nvPr/>
        </p:nvSpPr>
        <p:spPr>
          <a:xfrm>
            <a:off x="4938909" y="3256285"/>
            <a:ext cx="3196956" cy="467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隔壁按摩场所</a:t>
            </a:r>
            <a:endParaRPr lang="zh-CN" altLang="en-US" sz="1400" dirty="0"/>
          </a:p>
        </p:txBody>
      </p:sp>
      <p:sp>
        <p:nvSpPr>
          <p:cNvPr id="13" name="圆角矩形 12"/>
          <p:cNvSpPr/>
          <p:nvPr/>
        </p:nvSpPr>
        <p:spPr>
          <a:xfrm>
            <a:off x="4845199" y="4387155"/>
            <a:ext cx="3290666" cy="4826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招聘经理</a:t>
            </a:r>
            <a:endParaRPr lang="zh-CN" altLang="en-US" sz="1400" dirty="0"/>
          </a:p>
        </p:txBody>
      </p:sp>
      <p:sp>
        <p:nvSpPr>
          <p:cNvPr id="14" name="圆角矩形 13"/>
          <p:cNvSpPr/>
          <p:nvPr/>
        </p:nvSpPr>
        <p:spPr>
          <a:xfrm>
            <a:off x="9453711" y="3352913"/>
            <a:ext cx="2880320" cy="370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/>
              <a:t>ServiceManagerNative</a:t>
            </a:r>
            <a:endParaRPr lang="zh-CN" altLang="en-US" sz="1200" dirty="0"/>
          </a:p>
        </p:txBody>
      </p:sp>
      <p:sp>
        <p:nvSpPr>
          <p:cNvPr id="16" name="圆角矩形 15"/>
          <p:cNvSpPr/>
          <p:nvPr/>
        </p:nvSpPr>
        <p:spPr>
          <a:xfrm>
            <a:off x="9428510" y="4432509"/>
            <a:ext cx="2880320" cy="370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>
                <a:solidFill>
                  <a:srgbClr val="FFFFFF"/>
                </a:solidFill>
                <a:latin typeface="Calibri" panose="020F0502020204030204" pitchFamily="34" charset="0"/>
              </a:rPr>
              <a:t>BinderProxy</a:t>
            </a:r>
            <a:r>
              <a:rPr lang="zh-CN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938909" y="5606663"/>
            <a:ext cx="7560840" cy="39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招聘系统（</a:t>
            </a:r>
            <a:r>
              <a:rPr lang="en-US" altLang="zh-CN" dirty="0" smtClean="0"/>
              <a:t>Binder</a:t>
            </a:r>
            <a:r>
              <a:rPr lang="zh-CN" altLang="en-US" dirty="0" smtClean="0"/>
              <a:t>底层）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10" idx="2"/>
          </p:cNvCxnSpPr>
          <p:nvPr/>
        </p:nvCxnSpPr>
        <p:spPr>
          <a:xfrm>
            <a:off x="6321363" y="1672109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321363" y="2758563"/>
            <a:ext cx="0" cy="48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321363" y="3815141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10677847" y="1672109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0681598" y="2844549"/>
            <a:ext cx="0" cy="47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0703637" y="3786211"/>
            <a:ext cx="0" cy="42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324222" y="5043322"/>
            <a:ext cx="0" cy="264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0703637" y="4869800"/>
            <a:ext cx="0" cy="57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6429375" y="2844549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</a:rPr>
              <a:t>技师房间没</a:t>
            </a:r>
            <a:r>
              <a:rPr lang="en-US" altLang="zh-CN" sz="1100" dirty="0">
                <a:solidFill>
                  <a:schemeClr val="bg1"/>
                </a:solidFill>
              </a:rPr>
              <a:t>99</a:t>
            </a:r>
            <a:r>
              <a:rPr lang="zh-CN" altLang="en-US" sz="1100" dirty="0">
                <a:solidFill>
                  <a:schemeClr val="bg1"/>
                </a:solidFill>
              </a:rPr>
              <a:t>号，去隔壁按摩场所借</a:t>
            </a:r>
          </a:p>
          <a:p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29375" y="184673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</a:rPr>
              <a:t>大唐经理赶紧到</a:t>
            </a:r>
            <a:r>
              <a:rPr lang="zh-CN" altLang="en-US" sz="1100" dirty="0">
                <a:solidFill>
                  <a:srgbClr val="FFFF00"/>
                </a:solidFill>
              </a:rPr>
              <a:t>技师房间</a:t>
            </a:r>
            <a:r>
              <a:rPr lang="zh-CN" altLang="en-US" sz="1100" dirty="0">
                <a:solidFill>
                  <a:schemeClr val="bg1"/>
                </a:solidFill>
              </a:rPr>
              <a:t>找到</a:t>
            </a:r>
            <a:r>
              <a:rPr lang="en-US" altLang="zh-CN" sz="1100" dirty="0">
                <a:solidFill>
                  <a:schemeClr val="bg1"/>
                </a:solidFill>
              </a:rPr>
              <a:t>99</a:t>
            </a:r>
            <a:r>
              <a:rPr lang="zh-CN" altLang="en-US" sz="1100" dirty="0">
                <a:solidFill>
                  <a:schemeClr val="bg1"/>
                </a:solidFill>
              </a:rPr>
              <a:t>号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429375" y="3920073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</a:rPr>
              <a:t>隔壁场所也没</a:t>
            </a:r>
            <a:r>
              <a:rPr lang="en-US" altLang="zh-CN" sz="1100" dirty="0">
                <a:solidFill>
                  <a:schemeClr val="bg1"/>
                </a:solidFill>
              </a:rPr>
              <a:t>99</a:t>
            </a:r>
            <a:r>
              <a:rPr lang="zh-CN" altLang="en-US" sz="1100" dirty="0">
                <a:solidFill>
                  <a:schemeClr val="bg1"/>
                </a:solidFill>
              </a:rPr>
              <a:t>号，打出招聘启事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109037" y="5048396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</a:rPr>
              <a:t>招聘接了招聘</a:t>
            </a:r>
            <a:r>
              <a:rPr lang="en-US" altLang="zh-CN" sz="1100" dirty="0">
                <a:solidFill>
                  <a:schemeClr val="bg1"/>
                </a:solidFill>
              </a:rPr>
              <a:t>99</a:t>
            </a:r>
            <a:r>
              <a:rPr lang="zh-CN" altLang="en-US" sz="1100" dirty="0">
                <a:solidFill>
                  <a:schemeClr val="bg1"/>
                </a:solidFill>
              </a:rPr>
              <a:t>号技师的活</a:t>
            </a:r>
          </a:p>
        </p:txBody>
      </p:sp>
    </p:spTree>
    <p:extLst>
      <p:ext uri="{BB962C8B-B14F-4D97-AF65-F5344CB8AC3E}">
        <p14:creationId xmlns:p14="http://schemas.microsoft.com/office/powerpoint/2010/main" val="1676876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674385" y="1403646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数据发送方需要包裹好数据协议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通过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copy_from_user</a:t>
            </a:r>
            <a:r>
              <a:rPr lang="zh-CN" altLang="en-US" sz="1600" dirty="0" smtClean="0">
                <a:solidFill>
                  <a:srgbClr val="FFFF00"/>
                </a:solidFill>
              </a:rPr>
              <a:t>拷贝数据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5575" y="307925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Client</a:t>
            </a:r>
            <a:r>
              <a:rPr lang="zh-CN" altLang="en-US" dirty="0" smtClean="0"/>
              <a:t>端获取服务回调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596727" y="1199238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9674312" y="2027042"/>
            <a:ext cx="2088232" cy="370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Binder</a:t>
            </a:r>
            <a:endParaRPr lang="zh-CN" altLang="en-US" sz="1400" dirty="0"/>
          </a:p>
        </p:txBody>
      </p:sp>
      <p:sp>
        <p:nvSpPr>
          <p:cNvPr id="9" name="圆角矩形 8"/>
          <p:cNvSpPr/>
          <p:nvPr/>
        </p:nvSpPr>
        <p:spPr>
          <a:xfrm>
            <a:off x="9453711" y="3215500"/>
            <a:ext cx="2880320" cy="370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/>
              <a:t>BinderProxy</a:t>
            </a:r>
            <a:endParaRPr lang="zh-CN" altLang="en-US" sz="1200" dirty="0"/>
          </a:p>
        </p:txBody>
      </p:sp>
      <p:sp>
        <p:nvSpPr>
          <p:cNvPr id="10" name="圆角矩形 9"/>
          <p:cNvSpPr/>
          <p:nvPr/>
        </p:nvSpPr>
        <p:spPr>
          <a:xfrm>
            <a:off x="4917207" y="2027042"/>
            <a:ext cx="2808312" cy="472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招聘大</a:t>
            </a:r>
            <a:r>
              <a:rPr lang="en-US" altLang="zh-CN" sz="1400" dirty="0" smtClean="0"/>
              <a:t>Boss</a:t>
            </a:r>
            <a:endParaRPr lang="zh-CN" altLang="en-US" sz="1400" dirty="0"/>
          </a:p>
        </p:txBody>
      </p:sp>
      <p:sp>
        <p:nvSpPr>
          <p:cNvPr id="11" name="圆角矩形 10"/>
          <p:cNvSpPr/>
          <p:nvPr/>
        </p:nvSpPr>
        <p:spPr>
          <a:xfrm>
            <a:off x="4924062" y="3095064"/>
            <a:ext cx="3002633" cy="472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招聘经理</a:t>
            </a:r>
            <a:endParaRPr lang="zh-CN" altLang="en-US" sz="1400" dirty="0"/>
          </a:p>
        </p:txBody>
      </p:sp>
      <p:sp>
        <p:nvSpPr>
          <p:cNvPr id="12" name="圆角矩形 11"/>
          <p:cNvSpPr/>
          <p:nvPr/>
        </p:nvSpPr>
        <p:spPr>
          <a:xfrm>
            <a:off x="4938909" y="4084089"/>
            <a:ext cx="3196956" cy="467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隔壁按摩场所</a:t>
            </a:r>
            <a:endParaRPr lang="zh-CN" altLang="en-US" sz="1400" dirty="0"/>
          </a:p>
        </p:txBody>
      </p:sp>
      <p:sp>
        <p:nvSpPr>
          <p:cNvPr id="13" name="圆角矩形 12"/>
          <p:cNvSpPr/>
          <p:nvPr/>
        </p:nvSpPr>
        <p:spPr>
          <a:xfrm>
            <a:off x="4892054" y="5214801"/>
            <a:ext cx="3290666" cy="4826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要不要把人真正带过来呢？</a:t>
            </a:r>
            <a:endParaRPr lang="zh-CN" altLang="en-US" sz="1400" dirty="0"/>
          </a:p>
        </p:txBody>
      </p:sp>
      <p:sp>
        <p:nvSpPr>
          <p:cNvPr id="14" name="圆角矩形 13"/>
          <p:cNvSpPr/>
          <p:nvPr/>
        </p:nvSpPr>
        <p:spPr>
          <a:xfrm>
            <a:off x="9453711" y="4180717"/>
            <a:ext cx="2880320" cy="370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/>
              <a:t>ServiceManagerNative</a:t>
            </a:r>
            <a:endParaRPr lang="zh-CN" altLang="en-US" sz="1200" dirty="0"/>
          </a:p>
        </p:txBody>
      </p:sp>
      <p:sp>
        <p:nvSpPr>
          <p:cNvPr id="6" name="圆角矩形 5"/>
          <p:cNvSpPr/>
          <p:nvPr/>
        </p:nvSpPr>
        <p:spPr>
          <a:xfrm>
            <a:off x="4747990" y="968304"/>
            <a:ext cx="7560840" cy="39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招聘系统（</a:t>
            </a:r>
            <a:r>
              <a:rPr lang="en-US" altLang="zh-CN" dirty="0" smtClean="0"/>
              <a:t>Binder</a:t>
            </a:r>
            <a:r>
              <a:rPr lang="zh-CN" altLang="en-US" dirty="0" smtClean="0"/>
              <a:t>底层）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10" idx="2"/>
          </p:cNvCxnSpPr>
          <p:nvPr/>
        </p:nvCxnSpPr>
        <p:spPr>
          <a:xfrm>
            <a:off x="6321363" y="2499913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321363" y="3586367"/>
            <a:ext cx="0" cy="48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321363" y="4642945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10677847" y="2499913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0681598" y="3672353"/>
            <a:ext cx="0" cy="47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0703637" y="4614015"/>
            <a:ext cx="0" cy="42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6284598" y="1403646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718428" y="160142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</a:rPr>
              <a:t>execTransact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10677847" y="1451888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378156" y="2644415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丢给业务员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46817" y="1609116"/>
            <a:ext cx="3733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大</a:t>
            </a:r>
            <a:r>
              <a:rPr lang="en-US" altLang="zh-CN" sz="1100" dirty="0" smtClean="0">
                <a:solidFill>
                  <a:schemeClr val="bg1"/>
                </a:solidFill>
              </a:rPr>
              <a:t>boss </a:t>
            </a:r>
            <a:r>
              <a:rPr lang="zh-CN" altLang="en-US" sz="1100" dirty="0" smtClean="0">
                <a:solidFill>
                  <a:schemeClr val="bg1"/>
                </a:solidFill>
              </a:rPr>
              <a:t>业务能力强，很快招到</a:t>
            </a:r>
            <a:r>
              <a:rPr lang="en-US" altLang="zh-CN" sz="1100" dirty="0" smtClean="0">
                <a:solidFill>
                  <a:schemeClr val="bg1"/>
                </a:solidFill>
              </a:rPr>
              <a:t>David</a:t>
            </a:r>
            <a:r>
              <a:rPr lang="zh-CN" altLang="en-US" sz="1100" dirty="0" smtClean="0">
                <a:solidFill>
                  <a:schemeClr val="bg1"/>
                </a:solidFill>
              </a:rPr>
              <a:t>老师要的</a:t>
            </a:r>
            <a:r>
              <a:rPr lang="en-US" altLang="zh-CN" sz="1100" dirty="0" smtClean="0">
                <a:solidFill>
                  <a:schemeClr val="bg1"/>
                </a:solidFill>
              </a:rPr>
              <a:t>99</a:t>
            </a:r>
            <a:r>
              <a:rPr lang="zh-CN" altLang="en-US" sz="1100" dirty="0" smtClean="0">
                <a:solidFill>
                  <a:schemeClr val="bg1"/>
                </a:solidFill>
              </a:rPr>
              <a:t>号技师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46817" y="3672861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将</a:t>
            </a:r>
            <a:r>
              <a:rPr lang="en-US" altLang="zh-CN" sz="1100" dirty="0" smtClean="0">
                <a:solidFill>
                  <a:schemeClr val="bg1"/>
                </a:solidFill>
              </a:rPr>
              <a:t>99</a:t>
            </a:r>
            <a:r>
              <a:rPr lang="zh-CN" altLang="en-US" sz="1100" dirty="0" smtClean="0">
                <a:solidFill>
                  <a:schemeClr val="bg1"/>
                </a:solidFill>
              </a:rPr>
              <a:t>号技师，带到了隔壁场所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40225" y="4696087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通知大堂经理，人已经找来了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646" y="5021690"/>
            <a:ext cx="1721564" cy="10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50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202604" y="1301597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在任何</a:t>
            </a:r>
            <a:r>
              <a:rPr lang="en-US" altLang="zh-CN" sz="1600" dirty="0">
                <a:solidFill>
                  <a:schemeClr val="bg1"/>
                </a:solidFill>
              </a:rPr>
              <a:t>IPC</a:t>
            </a:r>
            <a:r>
              <a:rPr lang="zh-CN" altLang="en-US" sz="1600" dirty="0">
                <a:solidFill>
                  <a:schemeClr val="bg1"/>
                </a:solidFill>
              </a:rPr>
              <a:t>进程通信框架中分为，</a:t>
            </a:r>
            <a:r>
              <a:rPr lang="zh-CN" altLang="en-US" sz="1600" dirty="0">
                <a:solidFill>
                  <a:srgbClr val="FFFF00"/>
                </a:solidFill>
              </a:rPr>
              <a:t>服务注册，服务获取，服务调用</a:t>
            </a: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而服务获取是不需要服务端返回任何对象和信息过来，只需要告诉我，服务是不是</a:t>
            </a:r>
            <a:r>
              <a:rPr lang="zh-CN" altLang="en-US" sz="1600" dirty="0" smtClean="0">
                <a:solidFill>
                  <a:schemeClr val="bg1"/>
                </a:solidFill>
              </a:rPr>
              <a:t>存在？准备好没有？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IPC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8" y="969671"/>
            <a:ext cx="9865095" cy="3366734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218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674385" y="1403646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Binder</a:t>
            </a:r>
            <a:r>
              <a:rPr lang="zh-CN" altLang="en-US" sz="1600" dirty="0" smtClean="0">
                <a:solidFill>
                  <a:schemeClr val="bg1"/>
                </a:solidFill>
              </a:rPr>
              <a:t>架构分为四层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rgbClr val="FFFF00"/>
                </a:solidFill>
              </a:rPr>
              <a:t>Framework</a:t>
            </a:r>
            <a:r>
              <a:rPr lang="zh-CN" altLang="en-US" sz="1600" dirty="0" smtClean="0">
                <a:solidFill>
                  <a:srgbClr val="FFFF00"/>
                </a:solidFill>
              </a:rPr>
              <a:t>层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rgbClr val="FFFF00"/>
                </a:solidFill>
              </a:rPr>
              <a:t> 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596727" y="1199238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6" name="Picture 2" descr="在这里插入图片描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02" y="0"/>
            <a:ext cx="7999748" cy="72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002" y="1672109"/>
            <a:ext cx="7999748" cy="55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72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17207" y="1312069"/>
            <a:ext cx="2762327" cy="2506189"/>
            <a:chOff x="5049076" y="1413062"/>
            <a:chExt cx="2762327" cy="250618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241598" y="1413062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124413" y="259667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664079" y="2509621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049076" y="2509621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77854" y="1799178"/>
              <a:ext cx="1903085" cy="171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48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04</a:t>
              </a:r>
              <a:endParaRPr lang="zh-CN" altLang="en-US" sz="10548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549055" y="4410602"/>
            <a:ext cx="7209902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系统服务是怎么注册的，例如</a:t>
            </a:r>
            <a:r>
              <a:rPr lang="en-US" altLang="zh-CN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AMS</a:t>
            </a:r>
            <a:r>
              <a:rPr lang="zh-CN" altLang="en-US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PMS</a:t>
            </a:r>
          </a:p>
        </p:txBody>
      </p:sp>
    </p:spTree>
    <p:extLst>
      <p:ext uri="{BB962C8B-B14F-4D97-AF65-F5344CB8AC3E}">
        <p14:creationId xmlns:p14="http://schemas.microsoft.com/office/powerpoint/2010/main" val="7443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ŝlîḑé"/>
          <p:cNvGrpSpPr/>
          <p:nvPr/>
        </p:nvGrpSpPr>
        <p:grpSpPr>
          <a:xfrm>
            <a:off x="710531" y="959250"/>
            <a:ext cx="11437688" cy="681603"/>
            <a:chOff x="673100" y="1228912"/>
            <a:chExt cx="10845800" cy="64633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73100" y="1552077"/>
              <a:ext cx="10845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Sľïḓè"/>
            <p:cNvSpPr txBox="1"/>
            <p:nvPr/>
          </p:nvSpPr>
          <p:spPr>
            <a:xfrm>
              <a:off x="4563035" y="1228912"/>
              <a:ext cx="3065930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51029" tIns="25514" rIns="51029" bIns="25514" anchor="ctr">
              <a:normAutofit/>
            </a:bodyPr>
            <a:lstStyle/>
            <a:p>
              <a:pPr algn="ctr"/>
              <a:r>
                <a:rPr lang="zh-CN" altLang="en-US" sz="1786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课程安排</a:t>
              </a:r>
              <a:endParaRPr lang="en-US" altLang="zh-CN" sz="1786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34978" y="2095718"/>
            <a:ext cx="12240600" cy="3041214"/>
            <a:chOff x="764694" y="5093240"/>
            <a:chExt cx="21934210" cy="5449620"/>
          </a:xfrm>
        </p:grpSpPr>
        <p:grpSp>
          <p:nvGrpSpPr>
            <p:cNvPr id="55" name="组合 54"/>
            <p:cNvGrpSpPr/>
            <p:nvPr/>
          </p:nvGrpSpPr>
          <p:grpSpPr>
            <a:xfrm>
              <a:off x="764694" y="5093240"/>
              <a:ext cx="4890578" cy="5449620"/>
              <a:chOff x="1271967" y="5093240"/>
              <a:chExt cx="4890578" cy="5449620"/>
            </a:xfrm>
          </p:grpSpPr>
          <p:sp>
            <p:nvSpPr>
              <p:cNvPr id="36" name="ïṡļíḑê"/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noFill/>
                <a:prstDash val="solid"/>
                <a:rou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/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7" name="îṩľíḋe"/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í$ḷíďê"/>
              <p:cNvSpPr txBox="1"/>
              <p:nvPr/>
            </p:nvSpPr>
            <p:spPr>
              <a:xfrm>
                <a:off x="1547533" y="8403050"/>
                <a:ext cx="4569132" cy="2024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ṡḻîdè"/>
              <p:cNvSpPr/>
              <p:nvPr/>
            </p:nvSpPr>
            <p:spPr>
              <a:xfrm>
                <a:off x="1961958" y="6307294"/>
                <a:ext cx="3371203" cy="836477"/>
              </a:xfrm>
              <a:prstGeom prst="rect">
                <a:avLst/>
              </a:prstGeom>
            </p:spPr>
            <p:txBody>
              <a:bodyPr wrap="square" lIns="51029" tIns="25514" rIns="51029" bIns="25514" anchor="ctr" anchorCtr="0">
                <a:normAutofit/>
              </a:bodyPr>
              <a:lstStyle/>
              <a:p>
                <a:pPr algn="ctr"/>
                <a:r>
                  <a:rPr lang="en-US" altLang="zh-CN" sz="1786" b="1" i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</a:p>
            </p:txBody>
          </p:sp>
          <p:sp>
            <p:nvSpPr>
              <p:cNvPr id="41" name="ï$1îḓè"/>
              <p:cNvSpPr txBox="1"/>
              <p:nvPr/>
            </p:nvSpPr>
            <p:spPr>
              <a:xfrm>
                <a:off x="1479223" y="7323049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563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Linux</a:t>
                </a:r>
                <a:r>
                  <a:rPr lang="zh-CN" altLang="en-US" sz="1563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原有进程通信详解</a:t>
                </a:r>
                <a:endParaRPr lang="zh-CN" altLang="en-US" sz="1563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6414959" y="5093240"/>
              <a:ext cx="4890578" cy="5449620"/>
              <a:chOff x="6414959" y="5093240"/>
              <a:chExt cx="4890578" cy="5449620"/>
            </a:xfrm>
          </p:grpSpPr>
          <p:sp>
            <p:nvSpPr>
              <p:cNvPr id="29" name="ïSḷîḓé"/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noFill/>
                <a:prstDash val="solid"/>
                <a:rou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/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î$ļiḍè"/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iṩļïḓê"/>
              <p:cNvSpPr txBox="1"/>
              <p:nvPr/>
            </p:nvSpPr>
            <p:spPr>
              <a:xfrm>
                <a:off x="6533544" y="8403050"/>
                <a:ext cx="4569132" cy="2024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išliḋè"/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51029" tIns="25514" rIns="51029" bIns="25514" anchor="ctr" anchorCtr="0">
                <a:normAutofit/>
              </a:bodyPr>
              <a:lstStyle/>
              <a:p>
                <a:pPr algn="ctr"/>
                <a:r>
                  <a:rPr lang="en-US" altLang="zh-CN" sz="1786" b="1" i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1738080" y="5093240"/>
              <a:ext cx="5217722" cy="5449620"/>
              <a:chOff x="944823" y="5093240"/>
              <a:chExt cx="5217722" cy="5449620"/>
            </a:xfrm>
          </p:grpSpPr>
          <p:sp>
            <p:nvSpPr>
              <p:cNvPr id="57" name="ïṡļíḑê"/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noFill/>
                <a:prstDash val="solid"/>
                <a:rou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/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îṩľíḋe"/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í$ḷíďê"/>
              <p:cNvSpPr txBox="1"/>
              <p:nvPr/>
            </p:nvSpPr>
            <p:spPr>
              <a:xfrm>
                <a:off x="1547533" y="8403050"/>
                <a:ext cx="4569132" cy="2024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iṡḻîdè"/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51029" tIns="25514" rIns="51029" bIns="25514" anchor="ctr" anchorCtr="0">
                <a:normAutofit/>
              </a:bodyPr>
              <a:lstStyle/>
              <a:p>
                <a:pPr algn="ctr"/>
                <a:r>
                  <a:rPr lang="en-US" altLang="zh-CN" sz="1786" b="1" i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</a:p>
            </p:txBody>
          </p:sp>
          <p:sp>
            <p:nvSpPr>
              <p:cNvPr id="62" name="ï$1îḓè"/>
              <p:cNvSpPr txBox="1"/>
              <p:nvPr/>
            </p:nvSpPr>
            <p:spPr>
              <a:xfrm>
                <a:off x="944823" y="7376755"/>
                <a:ext cx="5217722" cy="877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17481186" y="5093240"/>
              <a:ext cx="5217718" cy="5449620"/>
              <a:chOff x="6180656" y="5093240"/>
              <a:chExt cx="5217718" cy="5449620"/>
            </a:xfrm>
          </p:grpSpPr>
          <p:sp>
            <p:nvSpPr>
              <p:cNvPr id="67" name="ïSḷîḓé"/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noFill/>
                <a:prstDash val="solid"/>
                <a:rou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/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î$ļiḍè"/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iṩļïḓê"/>
              <p:cNvSpPr txBox="1"/>
              <p:nvPr/>
            </p:nvSpPr>
            <p:spPr>
              <a:xfrm>
                <a:off x="6533544" y="8403050"/>
                <a:ext cx="4569132" cy="2024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išliḋè"/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51029" tIns="25514" rIns="51029" bIns="25514" anchor="ctr" anchorCtr="0">
                <a:normAutofit/>
              </a:bodyPr>
              <a:lstStyle/>
              <a:p>
                <a:pPr algn="ctr"/>
                <a:r>
                  <a:rPr lang="en-US" altLang="zh-CN" sz="1786" b="1" i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</a:p>
            </p:txBody>
          </p:sp>
          <p:sp>
            <p:nvSpPr>
              <p:cNvPr id="72" name="isľíḑè"/>
              <p:cNvSpPr txBox="1"/>
              <p:nvPr/>
            </p:nvSpPr>
            <p:spPr>
              <a:xfrm>
                <a:off x="6180656" y="7165947"/>
                <a:ext cx="5217718" cy="1434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786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面试总结</a:t>
                </a:r>
                <a:endParaRPr lang="zh-CN" altLang="en-US" sz="1786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2" name="isľíḑè"/>
          <p:cNvSpPr txBox="1"/>
          <p:nvPr/>
        </p:nvSpPr>
        <p:spPr>
          <a:xfrm>
            <a:off x="6670758" y="3381088"/>
            <a:ext cx="2911801" cy="402608"/>
          </a:xfrm>
          <a:prstGeom prst="rect">
            <a:avLst/>
          </a:prstGeom>
          <a:noFill/>
          <a:ln>
            <a:noFill/>
          </a:ln>
        </p:spPr>
        <p:txBody>
          <a:bodyPr wrap="square" lIns="51029" tIns="25514" rIns="51029" bIns="2551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786" dirty="0" err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mmap</a:t>
            </a:r>
            <a:r>
              <a:rPr lang="zh-CN" altLang="en-US" sz="1786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函数原理</a:t>
            </a:r>
            <a:endParaRPr lang="zh-CN" altLang="en-US" sz="1786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ï$1îḓè"/>
          <p:cNvSpPr txBox="1"/>
          <p:nvPr/>
        </p:nvSpPr>
        <p:spPr>
          <a:xfrm>
            <a:off x="3577857" y="3351303"/>
            <a:ext cx="2549849" cy="402608"/>
          </a:xfrm>
          <a:prstGeom prst="rect">
            <a:avLst/>
          </a:prstGeom>
          <a:noFill/>
          <a:ln>
            <a:noFill/>
          </a:ln>
        </p:spPr>
        <p:txBody>
          <a:bodyPr wrap="square" lIns="51029" tIns="25514" rIns="51029" bIns="2551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563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Binder</a:t>
            </a:r>
            <a:r>
              <a:rPr lang="zh-CN" altLang="en-US" sz="1563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1563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次拷贝原理</a:t>
            </a:r>
            <a:endParaRPr lang="zh-CN" altLang="en-US" sz="1563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80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6687" y="309953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思考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3477047" y="2104157"/>
            <a:ext cx="4939372" cy="3616325"/>
            <a:chOff x="3477047" y="2392189"/>
            <a:chExt cx="4939372" cy="3616325"/>
          </a:xfrm>
        </p:grpSpPr>
        <p:sp>
          <p:nvSpPr>
            <p:cNvPr id="15" name="内容占位符 2"/>
            <p:cNvSpPr txBox="1"/>
            <p:nvPr/>
          </p:nvSpPr>
          <p:spPr>
            <a:xfrm>
              <a:off x="5154645" y="2392189"/>
              <a:ext cx="3122641" cy="504056"/>
            </a:xfrm>
            <a:prstGeom prst="rect">
              <a:avLst/>
            </a:prstGeom>
          </p:spPr>
          <p:txBody>
            <a:bodyPr/>
            <a:lstStyle>
              <a:lvl1pPr marL="431800" indent="-431800" algn="l" defTabSz="1727835" rtl="0" eaLnBrk="1" latinLnBrk="0" hangingPunct="1">
                <a:lnSpc>
                  <a:spcPct val="90000"/>
                </a:lnSpc>
                <a:spcBef>
                  <a:spcPts val="1890"/>
                </a:spcBef>
                <a:buFont typeface="Arial" panose="020B0604020202020204" pitchFamily="34" charset="0"/>
                <a:buChar char="•"/>
                <a:defRPr sz="529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96035" indent="-431800" algn="l" defTabSz="1727835" rtl="0" eaLnBrk="1" latinLnBrk="0" hangingPunct="1">
                <a:lnSpc>
                  <a:spcPct val="90000"/>
                </a:lnSpc>
                <a:spcBef>
                  <a:spcPts val="945"/>
                </a:spcBef>
                <a:buFont typeface="Arial" panose="020B0604020202020204" pitchFamily="34" charset="0"/>
                <a:buChar char="•"/>
                <a:defRPr sz="45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59635" indent="-431800" algn="l" defTabSz="1727835" rtl="0" eaLnBrk="1" latinLnBrk="0" hangingPunct="1">
                <a:lnSpc>
                  <a:spcPct val="90000"/>
                </a:lnSpc>
                <a:spcBef>
                  <a:spcPts val="945"/>
                </a:spcBef>
                <a:buFont typeface="Arial" panose="020B0604020202020204" pitchFamily="34" charset="0"/>
                <a:buChar char="•"/>
                <a:defRPr sz="3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023870" indent="-431800" algn="l" defTabSz="1727835" rtl="0" eaLnBrk="1" latinLnBrk="0" hangingPunct="1">
                <a:lnSpc>
                  <a:spcPct val="90000"/>
                </a:lnSpc>
                <a:spcBef>
                  <a:spcPts val="945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888105" indent="-431800" algn="l" defTabSz="1727835" rtl="0" eaLnBrk="1" latinLnBrk="0" hangingPunct="1">
                <a:lnSpc>
                  <a:spcPct val="90000"/>
                </a:lnSpc>
                <a:spcBef>
                  <a:spcPts val="945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751705" indent="-431800" algn="l" defTabSz="1727835" rtl="0" eaLnBrk="1" latinLnBrk="0" hangingPunct="1">
                <a:lnSpc>
                  <a:spcPct val="90000"/>
                </a:lnSpc>
                <a:spcBef>
                  <a:spcPts val="945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615940" indent="-431800" algn="l" defTabSz="1727835" rtl="0" eaLnBrk="1" latinLnBrk="0" hangingPunct="1">
                <a:lnSpc>
                  <a:spcPct val="90000"/>
                </a:lnSpc>
                <a:spcBef>
                  <a:spcPts val="945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79540" indent="-431800" algn="l" defTabSz="1727835" rtl="0" eaLnBrk="1" latinLnBrk="0" hangingPunct="1">
                <a:lnSpc>
                  <a:spcPct val="90000"/>
                </a:lnSpc>
                <a:spcBef>
                  <a:spcPts val="945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43775" indent="-431800" algn="l" defTabSz="1727835" rtl="0" eaLnBrk="1" latinLnBrk="0" hangingPunct="1">
                <a:lnSpc>
                  <a:spcPct val="90000"/>
                </a:lnSpc>
                <a:spcBef>
                  <a:spcPts val="945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zh-CN" altLang="en-US" sz="1600" dirty="0" smtClean="0">
                  <a:solidFill>
                    <a:schemeClr val="bg1"/>
                  </a:solidFill>
                </a:rPr>
                <a:t>谁提供服务呢？</a:t>
              </a:r>
              <a:endParaRPr lang="en-US" altLang="zh-CN" sz="16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47" y="2896245"/>
              <a:ext cx="4939372" cy="3112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058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674385" y="1403646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数据发送方需要包裹好数据协议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通过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copy_from_user</a:t>
            </a:r>
            <a:r>
              <a:rPr lang="zh-CN" altLang="en-US" sz="1600" dirty="0" smtClean="0">
                <a:solidFill>
                  <a:srgbClr val="FFFF00"/>
                </a:solidFill>
              </a:rPr>
              <a:t>拷贝数据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596727" y="1199238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9554286" y="1199238"/>
            <a:ext cx="2088232" cy="370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/>
              <a:t>context.getSystemService</a:t>
            </a:r>
            <a:endParaRPr lang="zh-CN" altLang="en-US" sz="1400" dirty="0"/>
          </a:p>
        </p:txBody>
      </p:sp>
      <p:sp>
        <p:nvSpPr>
          <p:cNvPr id="9" name="圆角矩形 8"/>
          <p:cNvSpPr/>
          <p:nvPr/>
        </p:nvSpPr>
        <p:spPr>
          <a:xfrm>
            <a:off x="9453711" y="2680221"/>
            <a:ext cx="2880320" cy="370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Map</a:t>
            </a:r>
            <a:r>
              <a:rPr lang="zh-CN" altLang="en-US" sz="1200" dirty="0" smtClean="0"/>
              <a:t>集合</a:t>
            </a:r>
            <a:r>
              <a:rPr lang="en-US" altLang="zh-CN" sz="1200" dirty="0" smtClean="0"/>
              <a:t>  SYSTEM_SERVICE_FETCHERS</a:t>
            </a:r>
            <a:endParaRPr lang="zh-CN" altLang="en-US" sz="1200" dirty="0"/>
          </a:p>
        </p:txBody>
      </p:sp>
      <p:sp>
        <p:nvSpPr>
          <p:cNvPr id="10" name="圆角矩形 9"/>
          <p:cNvSpPr/>
          <p:nvPr/>
        </p:nvSpPr>
        <p:spPr>
          <a:xfrm>
            <a:off x="4917207" y="1199238"/>
            <a:ext cx="2808312" cy="472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David</a:t>
            </a:r>
            <a:r>
              <a:rPr lang="zh-CN" altLang="en-US" sz="1400" dirty="0" smtClean="0"/>
              <a:t>老师说给我拿</a:t>
            </a:r>
            <a:r>
              <a:rPr lang="en-US" altLang="zh-CN" sz="1400" dirty="0" smtClean="0"/>
              <a:t>99</a:t>
            </a:r>
            <a:r>
              <a:rPr lang="zh-CN" altLang="en-US" sz="1400" dirty="0" smtClean="0"/>
              <a:t>号技师过来</a:t>
            </a:r>
            <a:endParaRPr lang="zh-CN" altLang="en-US" sz="1400" dirty="0"/>
          </a:p>
        </p:txBody>
      </p:sp>
      <p:sp>
        <p:nvSpPr>
          <p:cNvPr id="11" name="圆角矩形 10"/>
          <p:cNvSpPr/>
          <p:nvPr/>
        </p:nvSpPr>
        <p:spPr>
          <a:xfrm>
            <a:off x="4938909" y="2578217"/>
            <a:ext cx="3002633" cy="472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大唐经理赶紧到</a:t>
            </a:r>
            <a:r>
              <a:rPr lang="zh-CN" altLang="en-US" sz="1400" dirty="0" smtClean="0">
                <a:solidFill>
                  <a:srgbClr val="FFC000"/>
                </a:solidFill>
              </a:rPr>
              <a:t>技师房间</a:t>
            </a:r>
            <a:r>
              <a:rPr lang="zh-CN" altLang="en-US" sz="1400" dirty="0" smtClean="0"/>
              <a:t>找到</a:t>
            </a:r>
            <a:r>
              <a:rPr lang="en-US" altLang="zh-CN" sz="1400" dirty="0" smtClean="0"/>
              <a:t>99</a:t>
            </a:r>
            <a:r>
              <a:rPr lang="zh-CN" altLang="en-US" sz="1400" dirty="0" smtClean="0"/>
              <a:t>号</a:t>
            </a:r>
            <a:endParaRPr lang="zh-CN" altLang="en-US" sz="1400" dirty="0"/>
          </a:p>
        </p:txBody>
      </p:sp>
      <p:sp>
        <p:nvSpPr>
          <p:cNvPr id="12" name="圆角矩形 11"/>
          <p:cNvSpPr/>
          <p:nvPr/>
        </p:nvSpPr>
        <p:spPr>
          <a:xfrm>
            <a:off x="4938909" y="3929162"/>
            <a:ext cx="3002633" cy="472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99</a:t>
            </a:r>
            <a:r>
              <a:rPr lang="zh-CN" altLang="en-US" sz="1400" dirty="0" smtClean="0"/>
              <a:t>号技师是怎么联系上天之道的？</a:t>
            </a:r>
            <a:endParaRPr lang="zh-CN" altLang="en-US" sz="1400" dirty="0"/>
          </a:p>
        </p:txBody>
      </p:sp>
      <p:sp>
        <p:nvSpPr>
          <p:cNvPr id="13" name="圆角矩形 12"/>
          <p:cNvSpPr/>
          <p:nvPr/>
        </p:nvSpPr>
        <p:spPr>
          <a:xfrm>
            <a:off x="4845199" y="5280107"/>
            <a:ext cx="3290666" cy="4826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当</a:t>
            </a:r>
            <a:r>
              <a:rPr lang="en-US" altLang="zh-CN" sz="1400" dirty="0" smtClean="0"/>
              <a:t>99</a:t>
            </a:r>
            <a:r>
              <a:rPr lang="zh-CN" altLang="en-US" sz="1400" dirty="0" smtClean="0"/>
              <a:t>号技师还比较单纯，刚踏入社会时</a:t>
            </a:r>
            <a:endParaRPr lang="zh-CN" altLang="en-US" sz="1400" dirty="0"/>
          </a:p>
        </p:txBody>
      </p:sp>
      <p:sp>
        <p:nvSpPr>
          <p:cNvPr id="14" name="圆角矩形 13"/>
          <p:cNvSpPr/>
          <p:nvPr/>
        </p:nvSpPr>
        <p:spPr>
          <a:xfrm>
            <a:off x="9453711" y="4025791"/>
            <a:ext cx="2880320" cy="370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/>
              <a:t>服务怎么注册的，才能理解服务于</a:t>
            </a:r>
            <a:r>
              <a:rPr lang="en-US" altLang="zh-CN" sz="1200" dirty="0" smtClean="0"/>
              <a:t>Binder</a:t>
            </a:r>
            <a:r>
              <a:rPr lang="zh-CN" altLang="en-US" sz="1200" dirty="0" smtClean="0"/>
              <a:t>之间映射原理</a:t>
            </a:r>
            <a:endParaRPr lang="zh-CN" altLang="en-US" sz="1200" dirty="0"/>
          </a:p>
        </p:txBody>
      </p:sp>
      <p:sp>
        <p:nvSpPr>
          <p:cNvPr id="16" name="圆角矩形 15"/>
          <p:cNvSpPr/>
          <p:nvPr/>
        </p:nvSpPr>
        <p:spPr>
          <a:xfrm>
            <a:off x="9453711" y="5280107"/>
            <a:ext cx="2880320" cy="370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Static</a:t>
            </a:r>
            <a:r>
              <a:rPr lang="zh-CN" altLang="en-US" sz="1200" dirty="0" smtClean="0"/>
              <a:t>静态代码块 注册</a:t>
            </a:r>
            <a:r>
              <a:rPr lang="en-US" altLang="zh-CN" sz="1200" dirty="0" err="1"/>
              <a:t>registerService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2355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17207" y="1312069"/>
            <a:ext cx="2762327" cy="2506189"/>
            <a:chOff x="5049076" y="1413062"/>
            <a:chExt cx="2762327" cy="2506189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241598" y="1413062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5124413" y="259667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664079" y="2509621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049076" y="2509621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77854" y="1799178"/>
              <a:ext cx="1903085" cy="171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48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03</a:t>
              </a:r>
              <a:endParaRPr lang="zh-CN" altLang="en-US" sz="10548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549055" y="4410602"/>
            <a:ext cx="7209902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Binder</a:t>
            </a:r>
            <a:r>
              <a:rPr lang="zh-CN" altLang="en-US" sz="2456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驱动映射原理</a:t>
            </a:r>
            <a:endParaRPr lang="en-US" altLang="zh-CN" sz="2456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15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353955" y="1272505"/>
            <a:ext cx="3570587" cy="5123040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FFFF00"/>
                </a:solidFill>
              </a:rPr>
              <a:t>虚拟进程地址空间</a:t>
            </a:r>
            <a:r>
              <a:rPr lang="en-US" altLang="zh-CN" sz="1600" dirty="0">
                <a:solidFill>
                  <a:schemeClr val="bg1"/>
                </a:solidFill>
              </a:rPr>
              <a:t>(</a:t>
            </a:r>
            <a:r>
              <a:rPr lang="en-US" altLang="zh-CN" sz="1600" dirty="0" err="1">
                <a:solidFill>
                  <a:schemeClr val="bg1"/>
                </a:solidFill>
              </a:rPr>
              <a:t>vm_area_struct</a:t>
            </a:r>
            <a:r>
              <a:rPr lang="en-US" altLang="zh-CN" sz="1600" dirty="0">
                <a:solidFill>
                  <a:schemeClr val="bg1"/>
                </a:solidFill>
              </a:rPr>
              <a:t>)</a:t>
            </a:r>
            <a:r>
              <a:rPr lang="zh-CN" altLang="en-US" sz="1600" dirty="0">
                <a:solidFill>
                  <a:schemeClr val="bg1"/>
                </a:solidFill>
              </a:rPr>
              <a:t>和</a:t>
            </a:r>
            <a:r>
              <a:rPr lang="zh-CN" altLang="en-US" sz="1600" dirty="0">
                <a:solidFill>
                  <a:srgbClr val="FFFF00"/>
                </a:solidFill>
              </a:rPr>
              <a:t>虚拟内核地址空间</a:t>
            </a:r>
            <a:r>
              <a:rPr lang="en-US" altLang="zh-CN" sz="1600" dirty="0">
                <a:solidFill>
                  <a:srgbClr val="FFFF00"/>
                </a:solidFill>
              </a:rPr>
              <a:t>(</a:t>
            </a:r>
            <a:r>
              <a:rPr lang="en-US" altLang="zh-CN" sz="1600" dirty="0" err="1">
                <a:solidFill>
                  <a:srgbClr val="FFFF00"/>
                </a:solidFill>
              </a:rPr>
              <a:t>vm_struct</a:t>
            </a:r>
            <a:r>
              <a:rPr lang="en-US" altLang="zh-CN" sz="1600" dirty="0">
                <a:solidFill>
                  <a:srgbClr val="FFFF00"/>
                </a:solidFill>
              </a:rPr>
              <a:t>)</a:t>
            </a:r>
            <a:r>
              <a:rPr lang="zh-CN" altLang="en-US" sz="1600" dirty="0">
                <a:solidFill>
                  <a:schemeClr val="bg1"/>
                </a:solidFill>
              </a:rPr>
              <a:t>都映射到同一块物理内存空间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当</a:t>
            </a:r>
            <a:r>
              <a:rPr lang="en-US" altLang="zh-CN" sz="1600" dirty="0">
                <a:solidFill>
                  <a:schemeClr val="bg1"/>
                </a:solidFill>
              </a:rPr>
              <a:t>Client</a:t>
            </a:r>
            <a:r>
              <a:rPr lang="zh-CN" altLang="en-US" sz="1600" dirty="0">
                <a:solidFill>
                  <a:schemeClr val="bg1"/>
                </a:solidFill>
              </a:rPr>
              <a:t>端与</a:t>
            </a:r>
            <a:r>
              <a:rPr lang="en-US" altLang="zh-CN" sz="1600" dirty="0">
                <a:solidFill>
                  <a:schemeClr val="bg1"/>
                </a:solidFill>
              </a:rPr>
              <a:t>Server</a:t>
            </a:r>
            <a:r>
              <a:rPr lang="zh-CN" altLang="en-US" sz="1600" dirty="0">
                <a:solidFill>
                  <a:schemeClr val="bg1"/>
                </a:solidFill>
              </a:rPr>
              <a:t>端发送数据</a:t>
            </a:r>
            <a:r>
              <a:rPr lang="zh-CN" altLang="en-US" sz="1600" dirty="0" smtClean="0">
                <a:solidFill>
                  <a:schemeClr val="bg1"/>
                </a:solidFill>
              </a:rPr>
              <a:t>时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Client</a:t>
            </a:r>
            <a:r>
              <a:rPr lang="zh-CN" altLang="en-US" sz="1600" dirty="0">
                <a:solidFill>
                  <a:schemeClr val="bg1"/>
                </a:solidFill>
              </a:rPr>
              <a:t>（作为数据发送端）先从自己</a:t>
            </a:r>
            <a:r>
              <a:rPr lang="zh-CN" altLang="en-US" sz="1600" dirty="0" smtClean="0">
                <a:solidFill>
                  <a:schemeClr val="bg1"/>
                </a:solidFill>
              </a:rPr>
              <a:t>的进程</a:t>
            </a:r>
            <a:r>
              <a:rPr lang="zh-CN" altLang="en-US" sz="1600" dirty="0">
                <a:solidFill>
                  <a:schemeClr val="bg1"/>
                </a:solidFill>
              </a:rPr>
              <a:t>空间把</a:t>
            </a:r>
            <a:r>
              <a:rPr lang="en-US" altLang="zh-CN" sz="1600" dirty="0">
                <a:solidFill>
                  <a:schemeClr val="bg1"/>
                </a:solidFill>
              </a:rPr>
              <a:t>IPC</a:t>
            </a:r>
            <a:r>
              <a:rPr lang="zh-CN" altLang="en-US" sz="1600" dirty="0">
                <a:solidFill>
                  <a:schemeClr val="bg1"/>
                </a:solidFill>
              </a:rPr>
              <a:t>通信数据</a:t>
            </a:r>
            <a:r>
              <a:rPr lang="en-US" altLang="zh-CN" sz="1600" dirty="0" err="1">
                <a:solidFill>
                  <a:schemeClr val="bg1"/>
                </a:solidFill>
              </a:rPr>
              <a:t>copy_from_user</a:t>
            </a:r>
            <a:r>
              <a:rPr lang="zh-CN" altLang="en-US" sz="1600" dirty="0">
                <a:solidFill>
                  <a:schemeClr val="bg1"/>
                </a:solidFill>
              </a:rPr>
              <a:t>拷贝到内核空间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而</a:t>
            </a:r>
            <a:r>
              <a:rPr lang="en-US" altLang="zh-CN" sz="1600" dirty="0">
                <a:solidFill>
                  <a:schemeClr val="bg1"/>
                </a:solidFill>
              </a:rPr>
              <a:t>Server</a:t>
            </a:r>
            <a:r>
              <a:rPr lang="zh-CN" altLang="en-US" sz="1600" dirty="0">
                <a:solidFill>
                  <a:schemeClr val="bg1"/>
                </a:solidFill>
              </a:rPr>
              <a:t>端（作为数据接收端）与内核共享数据，不再需要拷贝数据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而是</a:t>
            </a:r>
            <a:r>
              <a:rPr lang="zh-CN" altLang="en-US" sz="1600" dirty="0">
                <a:solidFill>
                  <a:schemeClr val="bg1"/>
                </a:solidFill>
              </a:rPr>
              <a:t>通过内存地址空间的偏移量，即可获悉内存地址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整个</a:t>
            </a:r>
            <a:r>
              <a:rPr lang="zh-CN" altLang="en-US" sz="1600" dirty="0">
                <a:solidFill>
                  <a:schemeClr val="bg1"/>
                </a:solidFill>
              </a:rPr>
              <a:t>过程只发生一次内存拷贝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一般</a:t>
            </a:r>
            <a:r>
              <a:rPr lang="zh-CN" altLang="en-US" sz="1600" dirty="0">
                <a:solidFill>
                  <a:schemeClr val="bg1"/>
                </a:solidFill>
              </a:rPr>
              <a:t>地做法，需要</a:t>
            </a:r>
            <a:r>
              <a:rPr lang="en-US" altLang="zh-CN" sz="1600" dirty="0">
                <a:solidFill>
                  <a:schemeClr val="bg1"/>
                </a:solidFill>
              </a:rPr>
              <a:t>Client</a:t>
            </a:r>
            <a:r>
              <a:rPr lang="zh-CN" altLang="en-US" sz="1600" dirty="0">
                <a:solidFill>
                  <a:schemeClr val="bg1"/>
                </a:solidFill>
              </a:rPr>
              <a:t>端进程空间拷贝到内核空间，再由内核空间拷贝到</a:t>
            </a:r>
            <a:r>
              <a:rPr lang="en-US" altLang="zh-CN" sz="1600" dirty="0">
                <a:solidFill>
                  <a:schemeClr val="bg1"/>
                </a:solidFill>
              </a:rPr>
              <a:t>Server</a:t>
            </a:r>
            <a:r>
              <a:rPr lang="zh-CN" altLang="en-US" sz="1600" dirty="0">
                <a:solidFill>
                  <a:schemeClr val="bg1"/>
                </a:solidFill>
              </a:rPr>
              <a:t>进程空间，会发生两次拷贝。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/>
              <a:t>Binder</a:t>
            </a:r>
            <a:r>
              <a:rPr lang="zh-CN" altLang="en-US" dirty="0"/>
              <a:t>内存机制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59030" y="1072321"/>
            <a:ext cx="3976702" cy="578436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183" y="447973"/>
            <a:ext cx="69532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95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236688" y="1312069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数据发送方需要包裹好数据协议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通过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copy_from_user</a:t>
            </a:r>
            <a:r>
              <a:rPr lang="zh-CN" altLang="en-US" sz="1600" dirty="0" smtClean="0">
                <a:solidFill>
                  <a:srgbClr val="FFFF00"/>
                </a:solidFill>
              </a:rPr>
              <a:t>拷贝数据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/>
              <a:t>Binder</a:t>
            </a:r>
            <a:r>
              <a:rPr lang="zh-CN" altLang="en-US" dirty="0"/>
              <a:t>的内存转移关系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59030" y="1107661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460" y="1284401"/>
            <a:ext cx="9115290" cy="53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96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674385" y="1403646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数据发送方需要包裹好数据协议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通过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copy_from_user</a:t>
            </a:r>
            <a:r>
              <a:rPr lang="zh-CN" altLang="en-US" sz="1600" dirty="0" smtClean="0">
                <a:solidFill>
                  <a:srgbClr val="FFFF00"/>
                </a:solidFill>
              </a:rPr>
              <a:t>拷贝数据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596727" y="1199238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6" name="Picture 2" descr="在这里插入图片描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02" y="0"/>
            <a:ext cx="7999748" cy="72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60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674385" y="1403646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数据发送方需要包裹好数据协议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通过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copy_from_user</a:t>
            </a:r>
            <a:r>
              <a:rPr lang="zh-CN" altLang="en-US" sz="1600" dirty="0" smtClean="0">
                <a:solidFill>
                  <a:srgbClr val="FFFF00"/>
                </a:solidFill>
              </a:rPr>
              <a:t>拷贝数据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596727" y="1199238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70" y="0"/>
            <a:ext cx="7920880" cy="73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30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9" y="1199237"/>
            <a:ext cx="12599948" cy="5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69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674385" y="1403646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数据发送方需要包裹好数据协议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通过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copy_from_user</a:t>
            </a:r>
            <a:r>
              <a:rPr lang="zh-CN" altLang="en-US" sz="1600" dirty="0" smtClean="0">
                <a:solidFill>
                  <a:srgbClr val="FFFF00"/>
                </a:solidFill>
              </a:rPr>
              <a:t>拷贝数据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596727" y="1199238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70" y="326797"/>
            <a:ext cx="8763757" cy="66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233233" y="1392896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数据发送方需要包裹好数据协议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通过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copy_from_user</a:t>
            </a:r>
            <a:r>
              <a:rPr lang="zh-CN" altLang="en-US" sz="1600" dirty="0" smtClean="0">
                <a:solidFill>
                  <a:srgbClr val="FFFF00"/>
                </a:solidFill>
              </a:rPr>
              <a:t>拷贝数据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55575" y="1188488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55" y="32679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86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201120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600" dirty="0" smtClean="0">
                <a:solidFill>
                  <a:srgbClr val="E8DE41"/>
                </a:solidFill>
              </a:rPr>
              <a:t>Binder</a:t>
            </a:r>
            <a:r>
              <a:rPr lang="zh-CN" altLang="en-US" sz="1600" dirty="0" smtClean="0">
                <a:solidFill>
                  <a:srgbClr val="E8DE41"/>
                </a:solidFill>
              </a:rPr>
              <a:t>通信机制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>
                <a:solidFill>
                  <a:schemeClr val="bg1"/>
                </a:solidFill>
              </a:rPr>
              <a:t>是为什么会有</a:t>
            </a:r>
            <a:r>
              <a:rPr lang="en-US" altLang="zh-CN" sz="1600" dirty="0">
                <a:solidFill>
                  <a:schemeClr val="bg1"/>
                </a:solidFill>
              </a:rPr>
              <a:t>Binder</a:t>
            </a:r>
            <a:r>
              <a:rPr lang="zh-CN" altLang="en-US" sz="1600" dirty="0">
                <a:solidFill>
                  <a:schemeClr val="bg1"/>
                </a:solidFill>
              </a:rPr>
              <a:t>通信机制，为什么不能用</a:t>
            </a:r>
            <a:r>
              <a:rPr lang="en-US" altLang="zh-CN" sz="1600" dirty="0" err="1">
                <a:solidFill>
                  <a:schemeClr val="bg1"/>
                </a:solidFill>
              </a:rPr>
              <a:t>linux</a:t>
            </a:r>
            <a:r>
              <a:rPr lang="zh-CN" altLang="en-US" sz="1600" dirty="0">
                <a:solidFill>
                  <a:schemeClr val="bg1"/>
                </a:solidFill>
              </a:rPr>
              <a:t>中已有的进程框架呢？</a:t>
            </a:r>
            <a:r>
              <a:rPr lang="en-US" altLang="zh-CN" sz="1600" dirty="0">
                <a:solidFill>
                  <a:schemeClr val="bg1"/>
                </a:solidFill>
              </a:rPr>
              <a:t>Google</a:t>
            </a:r>
            <a:r>
              <a:rPr lang="zh-CN" altLang="en-US" sz="1600" dirty="0">
                <a:solidFill>
                  <a:schemeClr val="bg1"/>
                </a:solidFill>
              </a:rPr>
              <a:t>工程师究竟是如何考量</a:t>
            </a:r>
            <a:r>
              <a:rPr lang="zh-CN" altLang="en-US" sz="1600" dirty="0" smtClean="0">
                <a:solidFill>
                  <a:schemeClr val="bg1"/>
                </a:solidFill>
              </a:rPr>
              <a:t>的</a:t>
            </a:r>
            <a:endParaRPr lang="zh-CN" altLang="en-US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机制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75" y="2752229"/>
            <a:ext cx="4939372" cy="3112269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1964879" y="6136605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了解</a:t>
            </a:r>
            <a:r>
              <a:rPr lang="en-US" altLang="zh-CN" sz="1600" dirty="0">
                <a:solidFill>
                  <a:srgbClr val="E8DE41"/>
                </a:solidFill>
              </a:rPr>
              <a:t>binder</a:t>
            </a:r>
            <a:r>
              <a:rPr lang="zh-CN" altLang="en-US" sz="1600" dirty="0">
                <a:solidFill>
                  <a:srgbClr val="E8DE41"/>
                </a:solidFill>
              </a:rPr>
              <a:t>之前我们看看原有</a:t>
            </a:r>
            <a:r>
              <a:rPr lang="en-US" altLang="zh-CN" sz="1600" dirty="0">
                <a:solidFill>
                  <a:srgbClr val="E8DE41"/>
                </a:solidFill>
              </a:rPr>
              <a:t>Linux</a:t>
            </a:r>
            <a:r>
              <a:rPr lang="zh-CN" altLang="en-US" sz="1600" dirty="0">
                <a:solidFill>
                  <a:srgbClr val="E8DE41"/>
                </a:solidFill>
              </a:rPr>
              <a:t>进程是如何通信的吧！ 为什么需要在内存</a:t>
            </a:r>
            <a:r>
              <a:rPr lang="zh-CN" altLang="en-US" sz="1600" dirty="0" smtClean="0">
                <a:solidFill>
                  <a:srgbClr val="E8DE41"/>
                </a:solidFill>
              </a:rPr>
              <a:t>中拷贝</a:t>
            </a:r>
            <a:r>
              <a:rPr lang="zh-CN" altLang="en-US" sz="1600" dirty="0">
                <a:solidFill>
                  <a:srgbClr val="E8DE41"/>
                </a:solidFill>
              </a:rPr>
              <a:t>两</a:t>
            </a:r>
            <a:r>
              <a:rPr lang="zh-CN" altLang="en-US" sz="1600" dirty="0" smtClean="0">
                <a:solidFill>
                  <a:srgbClr val="E8DE41"/>
                </a:solidFill>
              </a:rPr>
              <a:t>次呢</a:t>
            </a:r>
            <a:r>
              <a:rPr lang="zh-CN" altLang="en-US" sz="1600" dirty="0">
                <a:solidFill>
                  <a:srgbClr val="E8DE41"/>
                </a:solidFill>
              </a:rPr>
              <a:t>？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2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7" grpId="0"/>
      <p:bldP spid="7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674385" y="1403646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数据发送方需要包裹好数据协议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通过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copy_from_user</a:t>
            </a:r>
            <a:r>
              <a:rPr lang="zh-CN" altLang="en-US" sz="1600" dirty="0" smtClean="0">
                <a:solidFill>
                  <a:srgbClr val="FFFF00"/>
                </a:solidFill>
              </a:rPr>
              <a:t>拷贝数据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596727" y="1199238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21" y="-16549"/>
            <a:ext cx="8020439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78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674385" y="1403646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数据发送方需要包裹好数据协议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通过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copy_from_user</a:t>
            </a:r>
            <a:r>
              <a:rPr lang="zh-CN" altLang="en-US" sz="1600" dirty="0" smtClean="0">
                <a:solidFill>
                  <a:srgbClr val="FFFF00"/>
                </a:solidFill>
              </a:rPr>
              <a:t>拷贝数据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596727" y="1199238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02" y="29157"/>
            <a:ext cx="8268077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95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322457" y="1421919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数据发送方需要包裹好数据协议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通过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copy_from_user</a:t>
            </a:r>
            <a:r>
              <a:rPr lang="zh-CN" altLang="en-US" sz="1600" dirty="0" smtClean="0">
                <a:solidFill>
                  <a:srgbClr val="FFFF00"/>
                </a:solidFill>
              </a:rPr>
              <a:t>拷贝数据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244799" y="1217511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73" y="10194"/>
            <a:ext cx="5022077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36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674385" y="1403646"/>
            <a:ext cx="3096344" cy="5051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数据发送方需要包裹好数据协议</a:t>
            </a:r>
            <a:endParaRPr lang="en-US" altLang="zh-CN" sz="16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通过</a:t>
            </a:r>
            <a:r>
              <a:rPr lang="en-US" altLang="zh-CN" sz="1600" dirty="0" err="1" smtClean="0">
                <a:solidFill>
                  <a:srgbClr val="FFFF00"/>
                </a:solidFill>
              </a:rPr>
              <a:t>copy_from_user</a:t>
            </a:r>
            <a:r>
              <a:rPr lang="zh-CN" altLang="en-US" sz="1600" dirty="0" smtClean="0">
                <a:solidFill>
                  <a:srgbClr val="FFFF00"/>
                </a:solidFill>
              </a:rPr>
              <a:t>拷贝数据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596727" y="1199238"/>
            <a:ext cx="3390025" cy="5749023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http://img.blog.csdn.net/20130612185647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70" y="0"/>
            <a:ext cx="7920880" cy="73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73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4719" y="264475"/>
            <a:ext cx="2088232" cy="615546"/>
          </a:xfrm>
        </p:spPr>
        <p:txBody>
          <a:bodyPr/>
          <a:lstStyle/>
          <a:p>
            <a:r>
              <a:rPr lang="zh-CN" altLang="en-US" dirty="0"/>
              <a:t>软</a:t>
            </a:r>
            <a:r>
              <a:rPr lang="zh-CN" altLang="en-US" dirty="0" smtClean="0"/>
              <a:t>饭陷阱</a:t>
            </a:r>
          </a:p>
        </p:txBody>
      </p:sp>
      <p:sp>
        <p:nvSpPr>
          <p:cNvPr id="3" name="椭圆 2"/>
          <p:cNvSpPr/>
          <p:nvPr/>
        </p:nvSpPr>
        <p:spPr>
          <a:xfrm>
            <a:off x="4773191" y="1627853"/>
            <a:ext cx="2304256" cy="80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银行对接</a:t>
            </a:r>
            <a:r>
              <a:rPr lang="zh-CN" altLang="en-US" dirty="0"/>
              <a:t>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25194" y="6479034"/>
            <a:ext cx="11161240" cy="576064"/>
          </a:xfrm>
          <a:prstGeom prst="roundRect">
            <a:avLst>
              <a:gd name="adj" fmla="val 8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钞票转运系统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659249" y="5416525"/>
            <a:ext cx="11161240" cy="576064"/>
          </a:xfrm>
          <a:prstGeom prst="roundRect">
            <a:avLst>
              <a:gd name="adj" fmla="val 822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银行流水系统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8009744" y="689037"/>
            <a:ext cx="2417516" cy="701259"/>
            <a:chOff x="7563398" y="1031462"/>
            <a:chExt cx="2417516" cy="701259"/>
          </a:xfrm>
        </p:grpSpPr>
        <p:sp>
          <p:nvSpPr>
            <p:cNvPr id="5" name="上弧形箭头 4"/>
            <p:cNvSpPr/>
            <p:nvPr/>
          </p:nvSpPr>
          <p:spPr>
            <a:xfrm rot="16435879">
              <a:off x="7434608" y="1160252"/>
              <a:ext cx="533470" cy="27588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上弧形箭头 7"/>
            <p:cNvSpPr/>
            <p:nvPr/>
          </p:nvSpPr>
          <p:spPr>
            <a:xfrm rot="5928362">
              <a:off x="7723112" y="1225739"/>
              <a:ext cx="482911" cy="18977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标题 1"/>
            <p:cNvSpPr txBox="1">
              <a:spLocks/>
            </p:cNvSpPr>
            <p:nvPr/>
          </p:nvSpPr>
          <p:spPr>
            <a:xfrm>
              <a:off x="8351248" y="1146923"/>
              <a:ext cx="1629666" cy="5857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49" kern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endParaRPr lang="zh-CN" altLang="en-US" sz="1800" dirty="0" smtClean="0"/>
            </a:p>
          </p:txBody>
        </p:sp>
      </p:grpSp>
      <p:sp>
        <p:nvSpPr>
          <p:cNvPr id="12" name="标题 1"/>
          <p:cNvSpPr txBox="1">
            <a:spLocks/>
          </p:cNvSpPr>
          <p:nvPr/>
        </p:nvSpPr>
        <p:spPr>
          <a:xfrm>
            <a:off x="9021663" y="4834426"/>
            <a:ext cx="2376264" cy="565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800" dirty="0" smtClean="0"/>
              <a:t>开心的吃软饭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811610" y="3067759"/>
            <a:ext cx="2304256" cy="536943"/>
          </a:xfrm>
          <a:prstGeom prst="roundRect">
            <a:avLst>
              <a:gd name="adj" fmla="val 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银行处理中心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4773191" y="4187935"/>
            <a:ext cx="2304256" cy="679838"/>
          </a:xfrm>
          <a:prstGeom prst="roundRect">
            <a:avLst>
              <a:gd name="adj" fmla="val 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开始打钱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4845199" y="196958"/>
            <a:ext cx="2160240" cy="89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18</a:t>
            </a:r>
            <a:r>
              <a:rPr lang="zh-CN" altLang="en-US" dirty="0" smtClean="0"/>
              <a:t>岁妹子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8664540" y="233042"/>
            <a:ext cx="2160240" cy="89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大老板</a:t>
            </a:r>
            <a:endParaRPr lang="zh-CN" altLang="en-US" dirty="0"/>
          </a:p>
        </p:txBody>
      </p:sp>
      <p:cxnSp>
        <p:nvCxnSpPr>
          <p:cNvPr id="19" name="直接箭头连接符 18"/>
          <p:cNvCxnSpPr>
            <a:stCxn id="17" idx="2"/>
            <a:endCxn id="16" idx="6"/>
          </p:cNvCxnSpPr>
          <p:nvPr/>
        </p:nvCxnSpPr>
        <p:spPr>
          <a:xfrm flipH="1" flipV="1">
            <a:off x="7005439" y="646502"/>
            <a:ext cx="1659101" cy="36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 txBox="1">
            <a:spLocks/>
          </p:cNvSpPr>
          <p:nvPr/>
        </p:nvSpPr>
        <p:spPr>
          <a:xfrm>
            <a:off x="7355859" y="183522"/>
            <a:ext cx="1233756" cy="50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800" dirty="0" smtClean="0"/>
              <a:t>不断要钱</a:t>
            </a:r>
          </a:p>
        </p:txBody>
      </p:sp>
      <p:cxnSp>
        <p:nvCxnSpPr>
          <p:cNvPr id="22" name="直接箭头连接符 21"/>
          <p:cNvCxnSpPr>
            <a:stCxn id="16" idx="4"/>
          </p:cNvCxnSpPr>
          <p:nvPr/>
        </p:nvCxnSpPr>
        <p:spPr>
          <a:xfrm>
            <a:off x="5925319" y="1096045"/>
            <a:ext cx="0" cy="415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925319" y="2608213"/>
            <a:ext cx="0" cy="415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923934" y="3744458"/>
            <a:ext cx="0" cy="415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923934" y="5000794"/>
            <a:ext cx="0" cy="415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9156193" y="3744458"/>
            <a:ext cx="2664296" cy="897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年轻人</a:t>
            </a:r>
            <a:endParaRPr lang="zh-CN" altLang="en-US" dirty="0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10533831" y="4854689"/>
            <a:ext cx="0" cy="527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923934" y="5992589"/>
            <a:ext cx="0" cy="415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92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4719" y="264475"/>
            <a:ext cx="12053898" cy="614405"/>
          </a:xfrm>
        </p:spPr>
        <p:txBody>
          <a:bodyPr/>
          <a:lstStyle/>
          <a:p>
            <a:r>
              <a:rPr lang="en-US" altLang="zh-CN" dirty="0" smtClean="0"/>
              <a:t>Binder</a:t>
            </a:r>
            <a:r>
              <a:rPr lang="zh-CN" altLang="en-US" dirty="0" smtClean="0"/>
              <a:t>原理</a:t>
            </a:r>
          </a:p>
        </p:txBody>
      </p:sp>
      <p:sp>
        <p:nvSpPr>
          <p:cNvPr id="3" name="椭圆 2"/>
          <p:cNvSpPr/>
          <p:nvPr/>
        </p:nvSpPr>
        <p:spPr>
          <a:xfrm>
            <a:off x="4773191" y="1627853"/>
            <a:ext cx="2304256" cy="809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binder_parse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659249" y="6205230"/>
            <a:ext cx="11161240" cy="576064"/>
          </a:xfrm>
          <a:prstGeom prst="roundRect">
            <a:avLst>
              <a:gd name="adj" fmla="val 8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Binder</a:t>
            </a:r>
            <a:r>
              <a:rPr lang="zh-CN" altLang="en-US" dirty="0" smtClean="0"/>
              <a:t>文件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659249" y="5416525"/>
            <a:ext cx="11161240" cy="576064"/>
          </a:xfrm>
          <a:prstGeom prst="roundRect">
            <a:avLst>
              <a:gd name="adj" fmla="val 822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虚拟内存映射 </a:t>
            </a:r>
            <a:r>
              <a:rPr lang="en-US" altLang="zh-CN" dirty="0" err="1" smtClean="0"/>
              <a:t>binder_state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7321683" y="675109"/>
            <a:ext cx="3105577" cy="715187"/>
            <a:chOff x="6875337" y="1017534"/>
            <a:chExt cx="3105577" cy="715187"/>
          </a:xfrm>
        </p:grpSpPr>
        <p:sp>
          <p:nvSpPr>
            <p:cNvPr id="5" name="上弧形箭头 4"/>
            <p:cNvSpPr/>
            <p:nvPr/>
          </p:nvSpPr>
          <p:spPr>
            <a:xfrm rot="16435879">
              <a:off x="7434608" y="1160252"/>
              <a:ext cx="533470" cy="27588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上弧形箭头 7"/>
            <p:cNvSpPr/>
            <p:nvPr/>
          </p:nvSpPr>
          <p:spPr>
            <a:xfrm rot="5928362">
              <a:off x="7723112" y="1225739"/>
              <a:ext cx="482911" cy="18977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标题 1"/>
            <p:cNvSpPr txBox="1">
              <a:spLocks/>
            </p:cNvSpPr>
            <p:nvPr/>
          </p:nvSpPr>
          <p:spPr>
            <a:xfrm>
              <a:off x="6875337" y="1017534"/>
              <a:ext cx="864096" cy="5857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49" kern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zh-CN" altLang="en-US" sz="1800" dirty="0"/>
                <a:t>循环</a:t>
              </a:r>
              <a:endParaRPr lang="zh-CN" altLang="en-US" sz="1800" dirty="0" smtClean="0"/>
            </a:p>
          </p:txBody>
        </p:sp>
        <p:sp>
          <p:nvSpPr>
            <p:cNvPr id="11" name="标题 1"/>
            <p:cNvSpPr txBox="1">
              <a:spLocks/>
            </p:cNvSpPr>
            <p:nvPr/>
          </p:nvSpPr>
          <p:spPr>
            <a:xfrm>
              <a:off x="8351248" y="1146923"/>
              <a:ext cx="1629666" cy="5857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49" kern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endParaRPr lang="zh-CN" altLang="en-US" sz="1800" dirty="0" smtClean="0"/>
            </a:p>
          </p:txBody>
        </p:sp>
      </p:grpSp>
      <p:sp>
        <p:nvSpPr>
          <p:cNvPr id="12" name="标题 1"/>
          <p:cNvSpPr txBox="1">
            <a:spLocks/>
          </p:cNvSpPr>
          <p:nvPr/>
        </p:nvSpPr>
        <p:spPr>
          <a:xfrm>
            <a:off x="1706377" y="3461934"/>
            <a:ext cx="2376264" cy="565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800" dirty="0" smtClean="0"/>
              <a:t>解析从</a:t>
            </a:r>
            <a:r>
              <a:rPr lang="en-US" altLang="zh-CN" sz="1800" dirty="0" smtClean="0"/>
              <a:t>binder</a:t>
            </a:r>
            <a:r>
              <a:rPr lang="zh-CN" altLang="en-US" sz="1800" dirty="0" smtClean="0"/>
              <a:t>的指令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811610" y="3067759"/>
            <a:ext cx="2304256" cy="536943"/>
          </a:xfrm>
          <a:prstGeom prst="roundRect">
            <a:avLst>
              <a:gd name="adj" fmla="val 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binder_send_reply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4773191" y="4187935"/>
            <a:ext cx="2304256" cy="679838"/>
          </a:xfrm>
          <a:prstGeom prst="roundRect">
            <a:avLst>
              <a:gd name="adj" fmla="val 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binder_write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4845199" y="196958"/>
            <a:ext cx="2160240" cy="89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循环器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8664540" y="233042"/>
            <a:ext cx="2160240" cy="89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外部接口</a:t>
            </a:r>
            <a:r>
              <a:rPr lang="en-US" altLang="zh-CN" dirty="0" err="1" smtClean="0"/>
              <a:t>func</a:t>
            </a:r>
            <a:r>
              <a:rPr lang="zh-CN" altLang="en-US" dirty="0" smtClean="0"/>
              <a:t>（进程</a:t>
            </a:r>
            <a:r>
              <a:rPr lang="en-US" altLang="zh-CN" dirty="0" smtClean="0"/>
              <a:t>A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cxnSp>
        <p:nvCxnSpPr>
          <p:cNvPr id="19" name="直接箭头连接符 18"/>
          <p:cNvCxnSpPr>
            <a:stCxn id="17" idx="2"/>
            <a:endCxn id="16" idx="6"/>
          </p:cNvCxnSpPr>
          <p:nvPr/>
        </p:nvCxnSpPr>
        <p:spPr>
          <a:xfrm flipH="1" flipV="1">
            <a:off x="7005439" y="646502"/>
            <a:ext cx="1659101" cy="36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 txBox="1">
            <a:spLocks/>
          </p:cNvSpPr>
          <p:nvPr/>
        </p:nvSpPr>
        <p:spPr>
          <a:xfrm>
            <a:off x="7355859" y="183522"/>
            <a:ext cx="1233756" cy="50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800" dirty="0"/>
              <a:t>取</a:t>
            </a:r>
            <a:r>
              <a:rPr lang="zh-CN" altLang="en-US" sz="1800" dirty="0" smtClean="0"/>
              <a:t>到数据</a:t>
            </a:r>
          </a:p>
        </p:txBody>
      </p:sp>
      <p:cxnSp>
        <p:nvCxnSpPr>
          <p:cNvPr id="22" name="直接箭头连接符 21"/>
          <p:cNvCxnSpPr>
            <a:stCxn id="16" idx="4"/>
          </p:cNvCxnSpPr>
          <p:nvPr/>
        </p:nvCxnSpPr>
        <p:spPr>
          <a:xfrm>
            <a:off x="5925319" y="1096045"/>
            <a:ext cx="0" cy="415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925319" y="2608213"/>
            <a:ext cx="0" cy="415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923934" y="3744458"/>
            <a:ext cx="0" cy="415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923934" y="5000794"/>
            <a:ext cx="0" cy="415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9453711" y="3793519"/>
            <a:ext cx="2160240" cy="89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进程</a:t>
            </a:r>
            <a:r>
              <a:rPr lang="en-US" altLang="zh-CN" dirty="0" smtClean="0"/>
              <a:t>B</a:t>
            </a:r>
            <a:endParaRPr lang="zh-CN" altLang="en-US" dirty="0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10533831" y="4854689"/>
            <a:ext cx="0" cy="527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69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551" y="268999"/>
            <a:ext cx="12053898" cy="614405"/>
          </a:xfrm>
        </p:spPr>
        <p:txBody>
          <a:bodyPr/>
          <a:lstStyle/>
          <a:p>
            <a:r>
              <a:rPr lang="zh-CN" altLang="en-US" dirty="0" smtClean="0"/>
              <a:t>传统</a:t>
            </a:r>
            <a:r>
              <a:rPr lang="en-US" altLang="zh-CN" dirty="0" smtClean="0"/>
              <a:t>I/O</a:t>
            </a:r>
            <a:r>
              <a:rPr lang="zh-CN" altLang="en-US" dirty="0" smtClean="0"/>
              <a:t>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823" y="1888133"/>
            <a:ext cx="9069095" cy="40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8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551" y="268999"/>
            <a:ext cx="12053898" cy="614405"/>
          </a:xfrm>
        </p:spPr>
        <p:txBody>
          <a:bodyPr/>
          <a:lstStyle/>
          <a:p>
            <a:r>
              <a:rPr lang="zh-CN" altLang="en-US" dirty="0" smtClean="0"/>
              <a:t>传统</a:t>
            </a:r>
            <a:r>
              <a:rPr lang="en-US" altLang="zh-CN" dirty="0" smtClean="0"/>
              <a:t>I/O</a:t>
            </a:r>
            <a:r>
              <a:rPr lang="zh-CN" altLang="en-US" dirty="0" smtClean="0"/>
              <a:t>成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244799" y="1249288"/>
            <a:ext cx="9865096" cy="2079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2000" dirty="0" smtClean="0"/>
              <a:t>Android</a:t>
            </a:r>
            <a:r>
              <a:rPr lang="zh-CN" altLang="en-US" sz="2000" dirty="0" smtClean="0"/>
              <a:t>访问</a:t>
            </a:r>
            <a:r>
              <a:rPr lang="zh-CN" altLang="en-US" sz="2000" dirty="0"/>
              <a:t>文件的传统方法是用</a:t>
            </a:r>
            <a:r>
              <a:rPr lang="en-US" altLang="zh-CN" sz="2000" dirty="0"/>
              <a:t>open</a:t>
            </a:r>
            <a:r>
              <a:rPr lang="zh-CN" altLang="en-US" sz="2000" dirty="0"/>
              <a:t>打开它们</a:t>
            </a:r>
            <a:r>
              <a:rPr lang="en-US" altLang="zh-CN" sz="2000" dirty="0"/>
              <a:t>, </a:t>
            </a:r>
            <a:r>
              <a:rPr lang="zh-CN" altLang="en-US" sz="2000" dirty="0"/>
              <a:t>如果有多个进程访问同一个文件</a:t>
            </a:r>
            <a:r>
              <a:rPr lang="en-US" altLang="zh-CN" sz="2000" dirty="0" smtClean="0"/>
              <a:t>,</a:t>
            </a:r>
          </a:p>
          <a:p>
            <a:pPr fontAlgn="auto">
              <a:spcAft>
                <a:spcPts val="0"/>
              </a:spcAft>
            </a:pPr>
            <a:endParaRPr lang="en-US" altLang="zh-CN" sz="2000" dirty="0"/>
          </a:p>
          <a:p>
            <a:pPr fontAlgn="auto">
              <a:spcAft>
                <a:spcPts val="0"/>
              </a:spcAft>
            </a:pPr>
            <a:r>
              <a:rPr lang="zh-CN" altLang="en-US" sz="2000" dirty="0" smtClean="0"/>
              <a:t>在</a:t>
            </a:r>
            <a:r>
              <a:rPr lang="en-US" altLang="zh-CN" sz="2000" dirty="0" err="1" smtClean="0"/>
              <a:t>linux</a:t>
            </a:r>
            <a:r>
              <a:rPr lang="zh-CN" altLang="en-US" sz="2000" dirty="0" smtClean="0"/>
              <a:t>层为每</a:t>
            </a:r>
            <a:r>
              <a:rPr lang="zh-CN" altLang="en-US" sz="2000" dirty="0"/>
              <a:t>一个</a:t>
            </a:r>
            <a:r>
              <a:rPr lang="zh-CN" altLang="en-US" sz="2000" dirty="0" smtClean="0"/>
              <a:t>进程都分配了一个该文件</a:t>
            </a:r>
            <a:r>
              <a:rPr lang="zh-CN" altLang="en-US" sz="2000" dirty="0"/>
              <a:t>的副本</a:t>
            </a:r>
            <a:r>
              <a:rPr lang="en-US" altLang="zh-CN" sz="2000" dirty="0"/>
              <a:t>,</a:t>
            </a:r>
            <a:r>
              <a:rPr lang="zh-CN" altLang="en-US" sz="2000" dirty="0"/>
              <a:t>这不必要地浪费了</a:t>
            </a:r>
            <a:r>
              <a:rPr lang="zh-CN" altLang="en-US" sz="2000" dirty="0" smtClean="0"/>
              <a:t>存储空间和时间</a:t>
            </a:r>
            <a:endParaRPr lang="en-US" altLang="zh-CN" sz="2000" dirty="0" smtClean="0"/>
          </a:p>
          <a:p>
            <a:pPr fontAlgn="auto">
              <a:spcAft>
                <a:spcPts val="0"/>
              </a:spcAft>
            </a:pPr>
            <a:endParaRPr lang="en-US" altLang="zh-CN" sz="2000" dirty="0"/>
          </a:p>
          <a:p>
            <a:pPr fontAlgn="auto">
              <a:spcAft>
                <a:spcPts val="0"/>
              </a:spcAft>
            </a:pPr>
            <a:r>
              <a:rPr lang="zh-CN" altLang="en-US" sz="2000" dirty="0" smtClean="0"/>
              <a:t>进程</a:t>
            </a:r>
            <a:r>
              <a:rPr lang="en-US" altLang="zh-CN" sz="2000" dirty="0" smtClean="0"/>
              <a:t>A </a:t>
            </a:r>
            <a:r>
              <a:rPr lang="zh-CN" altLang="en-US" sz="2000" dirty="0" smtClean="0"/>
              <a:t>与进程</a:t>
            </a:r>
            <a:r>
              <a:rPr lang="en-US" altLang="zh-CN" sz="2000" dirty="0" smtClean="0"/>
              <a:t>B </a:t>
            </a:r>
            <a:r>
              <a:rPr lang="zh-CN" altLang="en-US" sz="2000" dirty="0" smtClean="0"/>
              <a:t>在通信时 会发生两次拷贝。</a:t>
            </a:r>
            <a:endParaRPr lang="en-US" altLang="zh-CN" sz="2000" dirty="0" smtClean="0"/>
          </a:p>
          <a:p>
            <a:pPr fontAlgn="auto">
              <a:spcAft>
                <a:spcPts val="0"/>
              </a:spcAft>
            </a:pPr>
            <a:r>
              <a:rPr lang="en-US" altLang="zh-CN" sz="2000" dirty="0" smtClean="0"/>
              <a:t> </a:t>
            </a:r>
          </a:p>
          <a:p>
            <a:pPr fontAlgn="auto">
              <a:spcAft>
                <a:spcPts val="0"/>
              </a:spcAft>
            </a:pPr>
            <a:endParaRPr lang="zh-CN" altLang="en-US" sz="2000" dirty="0" smtClean="0"/>
          </a:p>
        </p:txBody>
      </p:sp>
      <p:pic>
        <p:nvPicPr>
          <p:cNvPr id="4098" name="Picture 2" descr="https://img-blog.csdn.net/201410131620593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07" y="3328293"/>
            <a:ext cx="73437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65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8695" y="303957"/>
            <a:ext cx="12053898" cy="614405"/>
          </a:xfrm>
        </p:spPr>
        <p:txBody>
          <a:bodyPr/>
          <a:lstStyle/>
          <a:p>
            <a:r>
              <a:rPr lang="zh-CN" altLang="en-US" b="1" dirty="0"/>
              <a:t>共享存储</a:t>
            </a:r>
            <a:r>
              <a:rPr lang="zh-CN" altLang="en-US" b="1" dirty="0" smtClean="0"/>
              <a:t>映射</a:t>
            </a:r>
            <a:r>
              <a:rPr lang="en-US" altLang="zh-CN" b="1" dirty="0" smtClean="0"/>
              <a:t>IO</a:t>
            </a:r>
            <a:endParaRPr lang="zh-CN" altLang="en-US" dirty="0" smtClean="0"/>
          </a:p>
        </p:txBody>
      </p:sp>
      <p:pic>
        <p:nvPicPr>
          <p:cNvPr id="5122" name="Picture 2" descr="https://img-blog.csdn.net/20141013162351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99" y="2896245"/>
            <a:ext cx="88211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244799" y="795793"/>
            <a:ext cx="9865096" cy="2223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000" dirty="0" smtClean="0"/>
              <a:t>进程</a:t>
            </a:r>
            <a:r>
              <a:rPr lang="en-US" altLang="zh-CN" sz="2000" dirty="0"/>
              <a:t>A</a:t>
            </a:r>
            <a:r>
              <a:rPr lang="zh-CN" altLang="en-US" sz="2000" dirty="0"/>
              <a:t>和进程</a:t>
            </a:r>
            <a:r>
              <a:rPr lang="en-US" altLang="zh-CN" sz="2000" dirty="0"/>
              <a:t>B</a:t>
            </a:r>
            <a:r>
              <a:rPr lang="zh-CN" altLang="en-US" sz="2000" dirty="0"/>
              <a:t>都将该页映射到自己的地址空间</a:t>
            </a:r>
            <a:r>
              <a:rPr lang="en-US" altLang="zh-CN" sz="2000" dirty="0"/>
              <a:t>, </a:t>
            </a:r>
            <a:r>
              <a:rPr lang="zh-CN" altLang="en-US" sz="2000" dirty="0"/>
              <a:t>当进程</a:t>
            </a:r>
            <a:r>
              <a:rPr lang="en-US" altLang="zh-CN" sz="2000" dirty="0"/>
              <a:t>A</a:t>
            </a:r>
            <a:r>
              <a:rPr lang="zh-CN" altLang="en-US" sz="2000" dirty="0"/>
              <a:t>第一次访问该页中的数据时</a:t>
            </a:r>
            <a:r>
              <a:rPr lang="en-US" altLang="zh-CN" sz="2000" dirty="0"/>
              <a:t>, </a:t>
            </a:r>
            <a:r>
              <a:rPr lang="zh-CN" altLang="en-US" sz="2000" dirty="0"/>
              <a:t>它生成一个缺页中断</a:t>
            </a:r>
            <a:r>
              <a:rPr lang="en-US" altLang="zh-CN" sz="2000" dirty="0"/>
              <a:t>. </a:t>
            </a:r>
            <a:r>
              <a:rPr lang="zh-CN" altLang="en-US" sz="2000" dirty="0"/>
              <a:t>内核此时读入这一页到内存并更新页表使之指向它</a:t>
            </a:r>
            <a:r>
              <a:rPr lang="en-US" altLang="zh-CN" sz="2000" dirty="0"/>
              <a:t>.</a:t>
            </a:r>
            <a:r>
              <a:rPr lang="zh-CN" altLang="en-US" sz="2000" dirty="0"/>
              <a:t>以后</a:t>
            </a:r>
            <a:r>
              <a:rPr lang="en-US" altLang="zh-CN" sz="2000" dirty="0"/>
              <a:t>, </a:t>
            </a:r>
            <a:r>
              <a:rPr lang="zh-CN" altLang="en-US" sz="2000" dirty="0"/>
              <a:t>当进程</a:t>
            </a:r>
            <a:r>
              <a:rPr lang="en-US" altLang="zh-CN" sz="2000" dirty="0"/>
              <a:t>B</a:t>
            </a:r>
            <a:r>
              <a:rPr lang="zh-CN" altLang="en-US" sz="2000" dirty="0"/>
              <a:t>访问同一页面而出现缺页中断时</a:t>
            </a:r>
            <a:r>
              <a:rPr lang="en-US" altLang="zh-CN" sz="2000" dirty="0"/>
              <a:t>, </a:t>
            </a:r>
            <a:r>
              <a:rPr lang="zh-CN" altLang="en-US" sz="2000" dirty="0"/>
              <a:t>该页已经在内存</a:t>
            </a:r>
            <a:r>
              <a:rPr lang="en-US" altLang="zh-CN" sz="2000" dirty="0"/>
              <a:t>, </a:t>
            </a:r>
            <a:endParaRPr lang="en-US" altLang="zh-CN" sz="2000" dirty="0" smtClean="0"/>
          </a:p>
          <a:p>
            <a:pPr fontAlgn="auto">
              <a:spcAft>
                <a:spcPts val="0"/>
              </a:spcAft>
            </a:pPr>
            <a:r>
              <a:rPr lang="zh-CN" altLang="en-US" sz="2000" dirty="0" smtClean="0"/>
              <a:t>内核</a:t>
            </a:r>
            <a:r>
              <a:rPr lang="zh-CN" altLang="en-US" sz="2000" dirty="0"/>
              <a:t>只需要将进程</a:t>
            </a:r>
            <a:r>
              <a:rPr lang="en-US" altLang="zh-CN" sz="2000" dirty="0"/>
              <a:t>B</a:t>
            </a:r>
            <a:r>
              <a:rPr lang="zh-CN" altLang="en-US" sz="2000" dirty="0"/>
              <a:t>的页表登记项指向次页即</a:t>
            </a:r>
            <a:r>
              <a:rPr lang="zh-CN" altLang="en-US" sz="2000" dirty="0" smtClean="0"/>
              <a:t>可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83206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551" y="268999"/>
            <a:ext cx="12053898" cy="614405"/>
          </a:xfrm>
        </p:spPr>
        <p:txBody>
          <a:bodyPr/>
          <a:lstStyle/>
          <a:p>
            <a:r>
              <a:rPr lang="zh-CN" altLang="en-US" dirty="0" smtClean="0"/>
              <a:t>传统</a:t>
            </a:r>
            <a:r>
              <a:rPr lang="en-US" altLang="zh-CN" dirty="0" smtClean="0"/>
              <a:t>I/O</a:t>
            </a:r>
            <a:r>
              <a:rPr lang="zh-CN" altLang="en-US" dirty="0" smtClean="0"/>
              <a:t>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823" y="1888133"/>
            <a:ext cx="9069095" cy="40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2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202604" y="1301597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在了解</a:t>
            </a:r>
            <a:r>
              <a:rPr lang="en-US" altLang="zh-CN" sz="1600" dirty="0">
                <a:solidFill>
                  <a:srgbClr val="E8DE41"/>
                </a:solidFill>
              </a:rPr>
              <a:t>Linux</a:t>
            </a:r>
            <a:r>
              <a:rPr lang="zh-CN" altLang="en-US" sz="1600" dirty="0">
                <a:solidFill>
                  <a:srgbClr val="E8DE41"/>
                </a:solidFill>
              </a:rPr>
              <a:t>进程通信前我们先理解下 恋爱的故事吧！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恋爱故事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903" y="3256285"/>
            <a:ext cx="4252328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02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241598" y="1413062"/>
            <a:ext cx="2378954" cy="238899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531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5124413" y="2596679"/>
            <a:ext cx="2613333" cy="1322572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53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64079" y="2509621"/>
            <a:ext cx="147324" cy="147324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53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049076" y="2509621"/>
            <a:ext cx="145651" cy="147324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53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675995" y="1897805"/>
            <a:ext cx="1633781" cy="17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548" dirty="0" smtClean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10548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2180903" y="4535346"/>
            <a:ext cx="9267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err="1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SharedPreferencesImpl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源码分析，为什么用它性能那么差劲</a:t>
            </a:r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3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02551" y="268999"/>
            <a:ext cx="12053898" cy="614405"/>
          </a:xfrm>
        </p:spPr>
        <p:txBody>
          <a:bodyPr/>
          <a:lstStyle/>
          <a:p>
            <a:r>
              <a:rPr lang="en-US" altLang="zh-CN" dirty="0" err="1" smtClean="0"/>
              <a:t>SharedPreferencesImpl</a:t>
            </a:r>
            <a:r>
              <a:rPr lang="zh-CN" altLang="en-US" dirty="0" smtClean="0"/>
              <a:t>源码分析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3621063" y="1024037"/>
            <a:ext cx="72008" cy="5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989215" y="3544317"/>
            <a:ext cx="19442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mMap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94720" y="3622897"/>
            <a:ext cx="1728192" cy="648072"/>
          </a:xfrm>
          <a:prstGeom prst="roundRect">
            <a:avLst>
              <a:gd name="adj" fmla="val 6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david.xml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733631" y="1168053"/>
            <a:ext cx="72008" cy="5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173791" y="3622897"/>
            <a:ext cx="19442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应用层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509265" y="1516912"/>
            <a:ext cx="2088232" cy="432048"/>
            <a:chOff x="9093671" y="1168053"/>
            <a:chExt cx="2088232" cy="432048"/>
          </a:xfrm>
        </p:grpSpPr>
        <p:cxnSp>
          <p:nvCxnSpPr>
            <p:cNvPr id="21" name="直接箭头连接符 20"/>
            <p:cNvCxnSpPr/>
            <p:nvPr/>
          </p:nvCxnSpPr>
          <p:spPr>
            <a:xfrm flipH="1">
              <a:off x="9093671" y="1600101"/>
              <a:ext cx="20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9356876" y="1168053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修改了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Map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953325" y="200986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加锁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966600" y="1579628"/>
            <a:ext cx="2088232" cy="369332"/>
            <a:chOff x="9093671" y="1243246"/>
            <a:chExt cx="2088232" cy="369332"/>
          </a:xfrm>
        </p:grpSpPr>
        <p:cxnSp>
          <p:nvCxnSpPr>
            <p:cNvPr id="25" name="直接箭头连接符 24"/>
            <p:cNvCxnSpPr/>
            <p:nvPr/>
          </p:nvCxnSpPr>
          <p:spPr>
            <a:xfrm flipH="1">
              <a:off x="9093671" y="1600101"/>
              <a:ext cx="20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9303927" y="124324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solidFill>
                    <a:schemeClr val="bg1"/>
                  </a:solidFill>
                </a:rPr>
                <a:t>putString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73091" y="1516912"/>
            <a:ext cx="2088232" cy="432048"/>
            <a:chOff x="9093671" y="1168053"/>
            <a:chExt cx="2088232" cy="432048"/>
          </a:xfrm>
        </p:grpSpPr>
        <p:cxnSp>
          <p:nvCxnSpPr>
            <p:cNvPr id="29" name="直接箭头连接符 28"/>
            <p:cNvCxnSpPr/>
            <p:nvPr/>
          </p:nvCxnSpPr>
          <p:spPr>
            <a:xfrm flipH="1">
              <a:off x="9093671" y="1600101"/>
              <a:ext cx="20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9356876" y="1168053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ommit()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232610" y="1454196"/>
            <a:ext cx="2324940" cy="463406"/>
            <a:chOff x="9054985" y="1136695"/>
            <a:chExt cx="2324940" cy="463406"/>
          </a:xfrm>
        </p:grpSpPr>
        <p:cxnSp>
          <p:nvCxnSpPr>
            <p:cNvPr id="40" name="直接箭头连接符 39"/>
            <p:cNvCxnSpPr/>
            <p:nvPr/>
          </p:nvCxnSpPr>
          <p:spPr>
            <a:xfrm flipH="1">
              <a:off x="9093671" y="1600101"/>
              <a:ext cx="20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9054985" y="1136695"/>
              <a:ext cx="2324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开线程全量写入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xml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271296" y="5214293"/>
            <a:ext cx="2277759" cy="418256"/>
            <a:chOff x="1271296" y="5214293"/>
            <a:chExt cx="2277759" cy="418256"/>
          </a:xfrm>
        </p:grpSpPr>
        <p:cxnSp>
          <p:nvCxnSpPr>
            <p:cNvPr id="38" name="直接箭头连接符 37"/>
            <p:cNvCxnSpPr/>
            <p:nvPr/>
          </p:nvCxnSpPr>
          <p:spPr>
            <a:xfrm>
              <a:off x="1271296" y="5632549"/>
              <a:ext cx="22777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1277085" y="5214293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解析全量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XML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树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59624" y="5214293"/>
            <a:ext cx="2313763" cy="430233"/>
            <a:chOff x="1271296" y="5202316"/>
            <a:chExt cx="2313763" cy="430233"/>
          </a:xfrm>
        </p:grpSpPr>
        <p:cxnSp>
          <p:nvCxnSpPr>
            <p:cNvPr id="46" name="直接箭头连接符 45"/>
            <p:cNvCxnSpPr/>
            <p:nvPr/>
          </p:nvCxnSpPr>
          <p:spPr>
            <a:xfrm>
              <a:off x="1271296" y="5632549"/>
              <a:ext cx="22777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1784859" y="520231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返回应用层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89319" y="5183842"/>
            <a:ext cx="2313763" cy="430233"/>
            <a:chOff x="1271296" y="5202316"/>
            <a:chExt cx="2313763" cy="430233"/>
          </a:xfrm>
        </p:grpSpPr>
        <p:cxnSp>
          <p:nvCxnSpPr>
            <p:cNvPr id="51" name="直接箭头连接符 50"/>
            <p:cNvCxnSpPr/>
            <p:nvPr/>
          </p:nvCxnSpPr>
          <p:spPr>
            <a:xfrm>
              <a:off x="1271296" y="5632549"/>
              <a:ext cx="22777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1784859" y="520231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更新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Map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989119" y="19489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加锁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206493" y="575470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加锁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286437" y="57547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加锁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0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696" y="5877542"/>
            <a:ext cx="1322472" cy="135491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05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696" y="4409217"/>
            <a:ext cx="1322472" cy="135491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05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696" y="2938866"/>
            <a:ext cx="1322472" cy="135491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05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696" y="1468515"/>
            <a:ext cx="1322472" cy="135491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05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696" y="194"/>
            <a:ext cx="1322472" cy="135288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05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2472332" y="5877542"/>
            <a:ext cx="385721" cy="135491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05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2472332" y="4409217"/>
            <a:ext cx="385721" cy="135491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05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2472332" y="2938866"/>
            <a:ext cx="385721" cy="135491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05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2472332" y="1468515"/>
            <a:ext cx="385721" cy="135491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05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2472332" y="194"/>
            <a:ext cx="385721" cy="135288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05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323462" y="424"/>
            <a:ext cx="2781531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2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最新活动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73612" y="5115681"/>
            <a:ext cx="3207929" cy="384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98" dirty="0"/>
              <a:t>雪儿老师的</a:t>
            </a:r>
            <a:r>
              <a:rPr lang="en-US" altLang="zh-CN" sz="1898" dirty="0"/>
              <a:t>QQ</a:t>
            </a:r>
            <a:r>
              <a:rPr lang="zh-CN" altLang="en-US" sz="1898" dirty="0"/>
              <a:t>：</a:t>
            </a:r>
            <a:r>
              <a:rPr lang="en-US" altLang="zh-CN" sz="1898" dirty="0"/>
              <a:t>1979846055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07" y="1777488"/>
            <a:ext cx="2818232" cy="28182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07" y="1782311"/>
            <a:ext cx="2818232" cy="28182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47" y="-162514"/>
            <a:ext cx="4932297" cy="73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696" y="5877542"/>
            <a:ext cx="1322472" cy="135491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696" y="4409217"/>
            <a:ext cx="1322472" cy="135491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696" y="2938866"/>
            <a:ext cx="1322472" cy="135491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696" y="1468515"/>
            <a:ext cx="1322472" cy="135491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696" y="194"/>
            <a:ext cx="1322472" cy="135288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2472332" y="5877542"/>
            <a:ext cx="385721" cy="135491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2472332" y="4409217"/>
            <a:ext cx="385721" cy="135491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2472332" y="2938866"/>
            <a:ext cx="385721" cy="135491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2472332" y="1468515"/>
            <a:ext cx="385721" cy="135491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2472332" y="194"/>
            <a:ext cx="385721" cy="135288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323462" y="424"/>
            <a:ext cx="2781531" cy="871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最新活动</a:t>
            </a:r>
          </a:p>
        </p:txBody>
      </p:sp>
      <p:pic>
        <p:nvPicPr>
          <p:cNvPr id="2" name="图片 1" descr="$`C@495R[`SALF7$45SCQP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686" y="1243741"/>
            <a:ext cx="2709420" cy="361345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73612" y="5115681"/>
            <a:ext cx="3207929" cy="384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98"/>
              <a:t>雪儿老师的</a:t>
            </a:r>
            <a:r>
              <a:rPr lang="en-US" altLang="zh-CN" sz="1898"/>
              <a:t>QQ</a:t>
            </a:r>
            <a:r>
              <a:rPr lang="zh-CN" altLang="en-US" sz="1898"/>
              <a:t>：</a:t>
            </a:r>
            <a:r>
              <a:rPr lang="en-US" altLang="zh-CN" sz="1898"/>
              <a:t>1979846055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71" y="-197"/>
            <a:ext cx="5424488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0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696" y="5877542"/>
            <a:ext cx="1322472" cy="135491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696" y="4409217"/>
            <a:ext cx="1322472" cy="135491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696" y="2938866"/>
            <a:ext cx="1322472" cy="135491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696" y="1468515"/>
            <a:ext cx="1322472" cy="135491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696" y="194"/>
            <a:ext cx="1322472" cy="135288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2472332" y="5877542"/>
            <a:ext cx="385721" cy="135491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2472332" y="4409217"/>
            <a:ext cx="385721" cy="135491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2472332" y="2938866"/>
            <a:ext cx="385721" cy="135491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2472332" y="1468515"/>
            <a:ext cx="385721" cy="135491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2472332" y="194"/>
            <a:ext cx="385721" cy="135288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pPr defTabSz="964364">
              <a:defRPr/>
            </a:pPr>
            <a:endParaRPr lang="zh-CN" altLang="en-US" sz="189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323463" y="424"/>
            <a:ext cx="4079963" cy="871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</a:p>
        </p:txBody>
      </p:sp>
      <p:sp>
        <p:nvSpPr>
          <p:cNvPr id="157" name="ïśľîḍè"/>
          <p:cNvSpPr txBox="1"/>
          <p:nvPr/>
        </p:nvSpPr>
        <p:spPr>
          <a:xfrm>
            <a:off x="2217252" y="1838394"/>
            <a:ext cx="1895121" cy="7640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6430" tIns="48215" rIns="96430" bIns="48215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531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217252" y="1311377"/>
            <a:ext cx="1895121" cy="527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6430" tIns="48215" rIns="96430" bIns="48215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846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846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846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17251" y="1885269"/>
            <a:ext cx="1854942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7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</a:p>
        </p:txBody>
      </p:sp>
      <p:sp>
        <p:nvSpPr>
          <p:cNvPr id="6" name="ïśľîḍè"/>
          <p:cNvSpPr txBox="1"/>
          <p:nvPr/>
        </p:nvSpPr>
        <p:spPr>
          <a:xfrm>
            <a:off x="4618631" y="1838394"/>
            <a:ext cx="1895121" cy="7640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6430" tIns="48215" rIns="96430" bIns="48215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531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618631" y="1311377"/>
            <a:ext cx="1895121" cy="527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6430" tIns="48215" rIns="96430" bIns="48215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846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846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846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18630" y="1885269"/>
            <a:ext cx="1854942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77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77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</a:p>
        </p:txBody>
      </p:sp>
      <p:sp>
        <p:nvSpPr>
          <p:cNvPr id="9" name="ïśľîḍè"/>
          <p:cNvSpPr txBox="1"/>
          <p:nvPr/>
        </p:nvSpPr>
        <p:spPr>
          <a:xfrm>
            <a:off x="6945678" y="1838394"/>
            <a:ext cx="1895121" cy="7640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6430" tIns="48215" rIns="96430" bIns="48215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531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945678" y="1311377"/>
            <a:ext cx="1895121" cy="527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6430" tIns="48215" rIns="96430" bIns="48215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846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846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846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45678" y="1885269"/>
            <a:ext cx="1854942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7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77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532551" y="1838394"/>
            <a:ext cx="1895121" cy="7640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6430" tIns="48215" rIns="96430" bIns="48215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531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532551" y="1311377"/>
            <a:ext cx="1895121" cy="527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6430" tIns="48215" rIns="96430" bIns="48215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846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846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846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32551" y="1885269"/>
            <a:ext cx="1854942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7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</a:p>
        </p:txBody>
      </p:sp>
      <p:sp>
        <p:nvSpPr>
          <p:cNvPr id="16" name="ïśľîḍè"/>
          <p:cNvSpPr txBox="1"/>
          <p:nvPr/>
        </p:nvSpPr>
        <p:spPr>
          <a:xfrm>
            <a:off x="2217252" y="3659853"/>
            <a:ext cx="1895121" cy="7640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6430" tIns="48215" rIns="96430" bIns="48215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531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217252" y="3132836"/>
            <a:ext cx="1895121" cy="527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6430" tIns="48215" rIns="96430" bIns="48215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846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846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1846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17251" y="3671907"/>
            <a:ext cx="1854942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7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77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618631" y="3659853"/>
            <a:ext cx="1895121" cy="7640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6430" tIns="48215" rIns="96430" bIns="48215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531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618631" y="3144889"/>
            <a:ext cx="1895121" cy="527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6430" tIns="48215" rIns="96430" bIns="48215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846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846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846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18630" y="3663202"/>
            <a:ext cx="1854942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7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</a:p>
        </p:txBody>
      </p:sp>
      <p:sp>
        <p:nvSpPr>
          <p:cNvPr id="22" name="ïśľîḍè"/>
          <p:cNvSpPr txBox="1"/>
          <p:nvPr/>
        </p:nvSpPr>
        <p:spPr>
          <a:xfrm>
            <a:off x="6945678" y="3659853"/>
            <a:ext cx="1895121" cy="7640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6430" tIns="48215" rIns="96430" bIns="48215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531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945678" y="3132836"/>
            <a:ext cx="1895121" cy="527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6430" tIns="48215" rIns="96430" bIns="48215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846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846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846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45678" y="3706729"/>
            <a:ext cx="1854942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7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</a:p>
        </p:txBody>
      </p:sp>
      <p:sp>
        <p:nvSpPr>
          <p:cNvPr id="25" name="ïśľîḍè"/>
          <p:cNvSpPr txBox="1"/>
          <p:nvPr/>
        </p:nvSpPr>
        <p:spPr>
          <a:xfrm>
            <a:off x="9532551" y="3659853"/>
            <a:ext cx="1895121" cy="7640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6430" tIns="48215" rIns="96430" bIns="48215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531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532551" y="3132836"/>
            <a:ext cx="1895121" cy="527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6430" tIns="48215" rIns="96430" bIns="48215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846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846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846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32551" y="3706729"/>
            <a:ext cx="1854942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7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</a:p>
        </p:txBody>
      </p:sp>
      <p:sp>
        <p:nvSpPr>
          <p:cNvPr id="28" name="ïśľîḍè"/>
          <p:cNvSpPr txBox="1"/>
          <p:nvPr/>
        </p:nvSpPr>
        <p:spPr>
          <a:xfrm>
            <a:off x="2217252" y="5454526"/>
            <a:ext cx="1895121" cy="7640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6430" tIns="48215" rIns="96430" bIns="48215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531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217252" y="4927508"/>
            <a:ext cx="1895121" cy="527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6430" tIns="48215" rIns="96430" bIns="48215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846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846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1846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17251" y="5501401"/>
            <a:ext cx="1854942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77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7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</a:p>
        </p:txBody>
      </p:sp>
      <p:sp>
        <p:nvSpPr>
          <p:cNvPr id="31" name="ïśľîḍè"/>
          <p:cNvSpPr txBox="1"/>
          <p:nvPr/>
        </p:nvSpPr>
        <p:spPr>
          <a:xfrm>
            <a:off x="4618631" y="5454526"/>
            <a:ext cx="1895121" cy="7640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6430" tIns="48215" rIns="96430" bIns="48215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531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618631" y="4927508"/>
            <a:ext cx="1895121" cy="5270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6430" tIns="48215" rIns="96430" bIns="48215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846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846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846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618630" y="5466580"/>
            <a:ext cx="1854942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77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77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77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</a:p>
        </p:txBody>
      </p:sp>
    </p:spTree>
    <p:extLst>
      <p:ext uri="{BB962C8B-B14F-4D97-AF65-F5344CB8AC3E}">
        <p14:creationId xmlns:p14="http://schemas.microsoft.com/office/powerpoint/2010/main" val="332548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97" y="194"/>
            <a:ext cx="2414188" cy="24796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605705" y="194"/>
            <a:ext cx="2414188" cy="24796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5236736" y="194"/>
            <a:ext cx="2385276" cy="24796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838854" y="194"/>
            <a:ext cx="2414188" cy="24796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0443865" y="194"/>
            <a:ext cx="2414188" cy="24796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0443864" y="6566631"/>
            <a:ext cx="2414188" cy="6658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838853" y="6566631"/>
            <a:ext cx="2414188" cy="6658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5236735" y="6566631"/>
            <a:ext cx="2385276" cy="6658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605704" y="6566631"/>
            <a:ext cx="2414188" cy="6658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96" y="6566631"/>
            <a:ext cx="2414188" cy="66582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0443951" y="6191145"/>
            <a:ext cx="2211197" cy="30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6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6968" y="248196"/>
            <a:ext cx="4864280" cy="871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</a:t>
            </a:r>
            <a:r>
              <a:rPr lang="en-US" altLang="zh-CN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25" y="1443968"/>
            <a:ext cx="5232676" cy="4247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700" y="1443968"/>
            <a:ext cx="3144695" cy="4247615"/>
          </a:xfrm>
          <a:prstGeom prst="rect">
            <a:avLst/>
          </a:prstGeom>
        </p:spPr>
      </p:pic>
      <p:sp>
        <p:nvSpPr>
          <p:cNvPr id="6" name="FLYING IMPRESSION FID FEIZHAO    qq:1964271550"/>
          <p:cNvSpPr txBox="1"/>
          <p:nvPr/>
        </p:nvSpPr>
        <p:spPr>
          <a:xfrm>
            <a:off x="9649741" y="5049385"/>
            <a:ext cx="2829957" cy="7255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注：贝塞尔曲线，动画，布局原理不仅仅只是</a:t>
            </a:r>
            <a:r>
              <a:rPr lang="en-US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上可以使用，其他语言在实现这些效果时大同小异；</a:t>
            </a:r>
          </a:p>
        </p:txBody>
      </p:sp>
      <p:sp>
        <p:nvSpPr>
          <p:cNvPr id="7" name="矩形 6"/>
          <p:cNvSpPr/>
          <p:nvPr/>
        </p:nvSpPr>
        <p:spPr>
          <a:xfrm>
            <a:off x="9573400" y="1443968"/>
            <a:ext cx="3000050" cy="22018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98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9649741" y="1612051"/>
            <a:ext cx="2829957" cy="18648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UI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绘制流程    </a:t>
            </a: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：事件分发机制</a:t>
            </a: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Paint/</a:t>
            </a:r>
            <a:r>
              <a:rPr lang="zh-CN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贝塞尔曲线</a:t>
            </a: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：动画源码，进阶</a:t>
            </a: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：屏幕适配</a:t>
            </a: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：项目实战</a:t>
            </a:r>
          </a:p>
        </p:txBody>
      </p:sp>
    </p:spTree>
    <p:extLst>
      <p:ext uri="{BB962C8B-B14F-4D97-AF65-F5344CB8AC3E}">
        <p14:creationId xmlns:p14="http://schemas.microsoft.com/office/powerpoint/2010/main" val="37988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97" y="194"/>
            <a:ext cx="2414188" cy="24796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605705" y="194"/>
            <a:ext cx="2414188" cy="24796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5236736" y="194"/>
            <a:ext cx="2385276" cy="24796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838854" y="194"/>
            <a:ext cx="2414188" cy="24796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0443865" y="194"/>
            <a:ext cx="2414188" cy="24796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0443864" y="6566631"/>
            <a:ext cx="2414188" cy="6658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838853" y="6566631"/>
            <a:ext cx="2414188" cy="6658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5236735" y="6566631"/>
            <a:ext cx="2385276" cy="6658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605704" y="6566631"/>
            <a:ext cx="2414188" cy="6658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96" y="6566631"/>
            <a:ext cx="2414188" cy="66582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0443951" y="6191145"/>
            <a:ext cx="2211197" cy="30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6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137" y="-1068946"/>
            <a:ext cx="642868" cy="642868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6968" y="248196"/>
            <a:ext cx="6137065" cy="871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高级架构师</a:t>
            </a:r>
            <a:endParaRPr lang="en-US" altLang="zh-CN" sz="5063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9771618" y="5258317"/>
            <a:ext cx="2829957" cy="5145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注：架构不管在哪门语言都是需要的，架构不单单是代码，更是思路；</a:t>
            </a:r>
          </a:p>
        </p:txBody>
      </p:sp>
      <p:sp>
        <p:nvSpPr>
          <p:cNvPr id="7" name="矩形 6"/>
          <p:cNvSpPr/>
          <p:nvPr/>
        </p:nvSpPr>
        <p:spPr>
          <a:xfrm>
            <a:off x="9669161" y="1443969"/>
            <a:ext cx="3000050" cy="183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98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9754207" y="1611382"/>
            <a:ext cx="2829957" cy="13583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架构概述</a:t>
            </a:r>
            <a:endParaRPr lang="en-US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：设计原则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Framework/</a:t>
            </a:r>
            <a:r>
              <a:rPr lang="zh-CN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启动等源码分析</a:t>
            </a:r>
            <a:endParaRPr lang="zh-CN" altLang="en-US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最新推出的组件</a:t>
            </a:r>
            <a:endParaRPr lang="zh-CN" altLang="zh-CN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：常见第三方框架分析手写</a:t>
            </a:r>
            <a:endParaRPr lang="zh-CN" altLang="zh-CN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55" y="1443968"/>
            <a:ext cx="5524645" cy="42476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8701" y="1443968"/>
            <a:ext cx="3375725" cy="170962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8701" y="3152925"/>
            <a:ext cx="3375725" cy="25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97" y="194"/>
            <a:ext cx="2414188" cy="24796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605705" y="194"/>
            <a:ext cx="2414188" cy="24796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5236736" y="194"/>
            <a:ext cx="2385276" cy="24796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838854" y="194"/>
            <a:ext cx="2414188" cy="24796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0443865" y="194"/>
            <a:ext cx="2414188" cy="24796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0443864" y="6566631"/>
            <a:ext cx="2414188" cy="6658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838853" y="6566631"/>
            <a:ext cx="2414188" cy="6658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5236735" y="6566631"/>
            <a:ext cx="2385276" cy="6658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605704" y="6566631"/>
            <a:ext cx="2414188" cy="6658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96" y="6566631"/>
            <a:ext cx="2414188" cy="66582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0443951" y="6191145"/>
            <a:ext cx="2211197" cy="30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6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137" y="-1068946"/>
            <a:ext cx="642868" cy="642868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6967" y="248196"/>
            <a:ext cx="6922536" cy="871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NDK</a:t>
            </a:r>
            <a:r>
              <a:rPr lang="zh-CN" altLang="en-US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深层进阶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9754207" y="4837774"/>
            <a:ext cx="2829957" cy="9366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en-US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4G</a:t>
            </a: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时代出来了抖音等大量音视频应用，</a:t>
            </a:r>
            <a:r>
              <a:rPr lang="en-US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时代必然会涌现更多的需要大数据量的应用，</a:t>
            </a:r>
            <a:r>
              <a:rPr lang="en-US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NDK</a:t>
            </a: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的学习迫在眉睫；而</a:t>
            </a:r>
            <a:r>
              <a:rPr lang="en-US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C/C+</a:t>
            </a: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语言也将成为加密</a:t>
            </a:r>
            <a:r>
              <a:rPr lang="en-US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防反编译的趋势；</a:t>
            </a:r>
          </a:p>
        </p:txBody>
      </p:sp>
      <p:sp>
        <p:nvSpPr>
          <p:cNvPr id="7" name="矩形 6"/>
          <p:cNvSpPr/>
          <p:nvPr/>
        </p:nvSpPr>
        <p:spPr>
          <a:xfrm>
            <a:off x="9669161" y="1443968"/>
            <a:ext cx="3000050" cy="20290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98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9754207" y="1611382"/>
            <a:ext cx="2829957" cy="16115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NDK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C/C++</a:t>
            </a:r>
            <a:r>
              <a:rPr lang="zh-CN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进阶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：脚本语法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/Linux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：音视频</a:t>
            </a:r>
            <a:endParaRPr lang="zh-CN" altLang="zh-CN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WebRtc/OPENGL</a:t>
            </a: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：项目实战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951" y="1418521"/>
            <a:ext cx="4986913" cy="42723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6863" y="2998235"/>
            <a:ext cx="3800956" cy="269267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6863" y="1418521"/>
            <a:ext cx="3800956" cy="157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97" y="194"/>
            <a:ext cx="2414188" cy="24796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605705" y="194"/>
            <a:ext cx="2414188" cy="24796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5236736" y="194"/>
            <a:ext cx="2385276" cy="24796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838854" y="194"/>
            <a:ext cx="2414188" cy="24796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0443865" y="194"/>
            <a:ext cx="2414188" cy="24796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0443864" y="6566631"/>
            <a:ext cx="2414188" cy="6658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838853" y="6566631"/>
            <a:ext cx="2414188" cy="6658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5236735" y="6566631"/>
            <a:ext cx="2385276" cy="6658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605704" y="6566631"/>
            <a:ext cx="2414188" cy="6658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96" y="6566631"/>
            <a:ext cx="2414188" cy="66582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0443951" y="6191145"/>
            <a:ext cx="2211197" cy="30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6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137" y="-1068946"/>
            <a:ext cx="642868" cy="642868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6968" y="248196"/>
            <a:ext cx="5487849" cy="871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性能优化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9754207" y="4802951"/>
            <a:ext cx="2829957" cy="9366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注：当应用开发不再有技术难题，如何保证</a:t>
            </a:r>
            <a:r>
              <a:rPr lang="en-US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在大量用户下依然稳定，高效，无惧</a:t>
            </a:r>
            <a:r>
              <a:rPr lang="en-US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大数据</a:t>
            </a:r>
            <a:r>
              <a:rPr lang="en-US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的冲击，性能优化无疑是最大利器，更是你能一直跟随前进的脚步</a:t>
            </a:r>
            <a:r>
              <a:rPr lang="zh-CN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7" name="矩形 6"/>
          <p:cNvSpPr/>
          <p:nvPr/>
        </p:nvSpPr>
        <p:spPr>
          <a:xfrm>
            <a:off x="9669161" y="1443968"/>
            <a:ext cx="3000050" cy="20290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98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9754207" y="1611382"/>
            <a:ext cx="2829957" cy="16115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性能优化概述</a:t>
            </a:r>
            <a:endParaRPr lang="en-US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UI/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启动优化    </a:t>
            </a: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：稳定性</a:t>
            </a: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：内存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电量</a:t>
            </a:r>
            <a:endParaRPr lang="zh-CN" altLang="zh-CN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：安全性</a:t>
            </a:r>
            <a:endParaRPr lang="en-US" altLang="zh-CN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：附加项目实战优化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07" y="1418522"/>
            <a:ext cx="3919484" cy="4255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9791" y="1418522"/>
            <a:ext cx="4928653" cy="42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97" y="194"/>
            <a:ext cx="2414188" cy="24796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605705" y="194"/>
            <a:ext cx="2414188" cy="24796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5236736" y="194"/>
            <a:ext cx="2385276" cy="24796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838854" y="194"/>
            <a:ext cx="2414188" cy="24796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0443865" y="194"/>
            <a:ext cx="2414188" cy="24796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0443864" y="6566631"/>
            <a:ext cx="2414188" cy="6658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838853" y="6566631"/>
            <a:ext cx="2414188" cy="6658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5236735" y="6566631"/>
            <a:ext cx="2385276" cy="6658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605704" y="6566631"/>
            <a:ext cx="2414188" cy="6658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96" y="6566631"/>
            <a:ext cx="2414188" cy="66582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0443951" y="6191145"/>
            <a:ext cx="2211197" cy="30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6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137" y="-1068946"/>
            <a:ext cx="642868" cy="642868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6968" y="248196"/>
            <a:ext cx="4189417" cy="871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5063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其他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9754207" y="4994473"/>
            <a:ext cx="2829957" cy="7255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注：当</a:t>
            </a:r>
            <a:r>
              <a:rPr lang="en-US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所有技术难题不再是问题，如何自动化编译打包，混合式开发，小程序等新技术也需要有所涉猎</a:t>
            </a:r>
            <a:r>
              <a:rPr lang="zh-CN" altLang="zh-CN" sz="105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7" name="矩形 6"/>
          <p:cNvSpPr/>
          <p:nvPr/>
        </p:nvSpPr>
        <p:spPr>
          <a:xfrm>
            <a:off x="9669161" y="1443968"/>
            <a:ext cx="3000050" cy="18027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98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9754207" y="1611382"/>
            <a:ext cx="2829957" cy="13583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其他概述</a:t>
            </a:r>
            <a:endParaRPr lang="en-US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Gradle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Flutter</a:t>
            </a:r>
            <a:endParaRPr lang="zh-CN" altLang="en-US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：小程序</a:t>
            </a:r>
            <a:endParaRPr lang="zh-CN" altLang="zh-CN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266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项目实战</a:t>
            </a:r>
            <a:endParaRPr lang="zh-CN" altLang="zh-CN" sz="1266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90" y="1443969"/>
            <a:ext cx="4423064" cy="41927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754" y="1443968"/>
            <a:ext cx="4226186" cy="41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81734" y="224638"/>
            <a:ext cx="12053899" cy="614391"/>
          </a:xfrm>
          <a:prstGeom prst="rect">
            <a:avLst/>
          </a:prstGeom>
        </p:spPr>
        <p:txBody>
          <a:bodyPr vert="horz" lIns="68037" tIns="34019" rIns="68037" bIns="34019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977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6" name="矩形 5"/>
          <p:cNvSpPr/>
          <p:nvPr/>
        </p:nvSpPr>
        <p:spPr>
          <a:xfrm>
            <a:off x="2108950" y="1319156"/>
            <a:ext cx="2202306" cy="4230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74641" y="1319162"/>
            <a:ext cx="2192832" cy="42122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8235" y="786486"/>
            <a:ext cx="152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男孩</a:t>
            </a:r>
            <a:r>
              <a:rPr lang="en-US" altLang="zh-CN" dirty="0" smtClean="0">
                <a:solidFill>
                  <a:schemeClr val="bg1"/>
                </a:solidFill>
              </a:rPr>
              <a:t>(</a:t>
            </a:r>
            <a:r>
              <a:rPr lang="zh-CN" altLang="en-US" dirty="0" smtClean="0">
                <a:solidFill>
                  <a:schemeClr val="bg1"/>
                </a:solidFill>
              </a:rPr>
              <a:t>进程</a:t>
            </a:r>
            <a:r>
              <a:rPr lang="en-US" altLang="zh-CN" dirty="0" smtClean="0">
                <a:solidFill>
                  <a:schemeClr val="bg1"/>
                </a:solidFill>
              </a:rPr>
              <a:t>A)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3134" y="777388"/>
            <a:ext cx="152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女孩</a:t>
            </a:r>
            <a:r>
              <a:rPr lang="en-US" altLang="zh-CN" dirty="0" smtClean="0">
                <a:solidFill>
                  <a:schemeClr val="bg1"/>
                </a:solidFill>
              </a:rPr>
              <a:t>(</a:t>
            </a:r>
            <a:r>
              <a:rPr lang="zh-CN" altLang="en-US" dirty="0" smtClean="0">
                <a:solidFill>
                  <a:schemeClr val="bg1"/>
                </a:solidFill>
              </a:rPr>
              <a:t>进程</a:t>
            </a:r>
            <a:r>
              <a:rPr lang="en-US" altLang="zh-CN" dirty="0" smtClean="0">
                <a:solidFill>
                  <a:schemeClr val="bg1"/>
                </a:solidFill>
              </a:rPr>
              <a:t>B)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622969" y="1987834"/>
            <a:ext cx="1018939" cy="1446530"/>
          </a:xfrm>
          <a:prstGeom prst="roundRect">
            <a:avLst>
              <a:gd name="adj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</a:rPr>
              <a:t>本地邮局</a:t>
            </a:r>
            <a:endParaRPr lang="en-US" altLang="zh-CN" sz="1476" dirty="0">
              <a:solidFill>
                <a:schemeClr val="bg1"/>
              </a:solidFill>
            </a:endParaRPr>
          </a:p>
          <a:p>
            <a:pPr algn="ctr"/>
            <a:r>
              <a:rPr lang="en-US" altLang="zh-CN" sz="1107" dirty="0">
                <a:solidFill>
                  <a:schemeClr val="bg1"/>
                </a:solidFill>
              </a:rPr>
              <a:t>(</a:t>
            </a:r>
            <a:r>
              <a:rPr lang="zh-CN" altLang="en-US" sz="1107" dirty="0">
                <a:solidFill>
                  <a:schemeClr val="bg1"/>
                </a:solidFill>
              </a:rPr>
              <a:t>用户空间</a:t>
            </a:r>
            <a:r>
              <a:rPr lang="en-US" altLang="zh-CN" sz="1107" dirty="0">
                <a:solidFill>
                  <a:schemeClr val="bg1"/>
                </a:solidFill>
              </a:rPr>
              <a:t>)</a:t>
            </a:r>
            <a:endParaRPr lang="zh-CN" altLang="en-US" sz="1107" dirty="0">
              <a:solidFill>
                <a:schemeClr val="bg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736757" y="1978743"/>
            <a:ext cx="1018939" cy="1446530"/>
          </a:xfrm>
          <a:prstGeom prst="roundRect">
            <a:avLst>
              <a:gd name="adj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</a:rPr>
              <a:t>本地邮局</a:t>
            </a:r>
            <a:endParaRPr lang="en-US" altLang="zh-CN" sz="1476" dirty="0">
              <a:solidFill>
                <a:schemeClr val="bg1"/>
              </a:solidFill>
            </a:endParaRPr>
          </a:p>
          <a:p>
            <a:pPr algn="ctr"/>
            <a:r>
              <a:rPr lang="en-US" altLang="zh-CN" sz="1107" dirty="0">
                <a:solidFill>
                  <a:schemeClr val="bg1"/>
                </a:solidFill>
              </a:rPr>
              <a:t>(</a:t>
            </a:r>
            <a:r>
              <a:rPr lang="zh-CN" altLang="en-US" sz="1107" dirty="0">
                <a:solidFill>
                  <a:schemeClr val="bg1"/>
                </a:solidFill>
              </a:rPr>
              <a:t>用户空间</a:t>
            </a:r>
            <a:r>
              <a:rPr lang="en-US" altLang="zh-CN" sz="1107" dirty="0">
                <a:solidFill>
                  <a:schemeClr val="bg1"/>
                </a:solidFill>
              </a:rPr>
              <a:t>)</a:t>
            </a:r>
            <a:endParaRPr lang="zh-CN" altLang="en-US" sz="1107" dirty="0">
              <a:solidFill>
                <a:schemeClr val="bg1"/>
              </a:solidFill>
            </a:endParaRPr>
          </a:p>
          <a:p>
            <a:pPr algn="ctr"/>
            <a:endParaRPr lang="zh-CN" altLang="en-US" sz="1476" dirty="0">
              <a:solidFill>
                <a:schemeClr val="bg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628837" y="4512442"/>
            <a:ext cx="7332724" cy="500372"/>
          </a:xfrm>
          <a:prstGeom prst="roundRect">
            <a:avLst>
              <a:gd name="adj" fmla="val 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</a:rPr>
              <a:t>全国邮局</a:t>
            </a:r>
            <a:r>
              <a:rPr lang="en-US" altLang="zh-CN" sz="1476" dirty="0">
                <a:solidFill>
                  <a:schemeClr val="bg1"/>
                </a:solidFill>
              </a:rPr>
              <a:t>(</a:t>
            </a:r>
            <a:r>
              <a:rPr lang="zh-CN" altLang="en-US" sz="1476" dirty="0">
                <a:solidFill>
                  <a:schemeClr val="bg1"/>
                </a:solidFill>
              </a:rPr>
              <a:t>内核空间</a:t>
            </a:r>
            <a:r>
              <a:rPr lang="en-US" altLang="zh-CN" sz="1476" dirty="0">
                <a:solidFill>
                  <a:schemeClr val="bg1"/>
                </a:solidFill>
              </a:rPr>
              <a:t>)</a:t>
            </a:r>
            <a:endParaRPr lang="zh-CN" altLang="en-US" sz="1476" dirty="0">
              <a:solidFill>
                <a:schemeClr val="bg1"/>
              </a:solidFill>
            </a:endParaRPr>
          </a:p>
        </p:txBody>
      </p:sp>
      <p:cxnSp>
        <p:nvCxnSpPr>
          <p:cNvPr id="14" name="直接箭头连接符 13"/>
          <p:cNvCxnSpPr>
            <a:stCxn id="10" idx="2"/>
          </p:cNvCxnSpPr>
          <p:nvPr/>
        </p:nvCxnSpPr>
        <p:spPr>
          <a:xfrm flipH="1">
            <a:off x="3129953" y="3434365"/>
            <a:ext cx="2486" cy="10416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7246227" y="3434365"/>
            <a:ext cx="2486" cy="10416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168830" y="3847806"/>
            <a:ext cx="811421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66" dirty="0">
                <a:solidFill>
                  <a:schemeClr val="bg1"/>
                </a:solidFill>
              </a:rPr>
              <a:t>收发信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46227" y="3822791"/>
            <a:ext cx="811421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66" dirty="0">
                <a:solidFill>
                  <a:schemeClr val="bg1"/>
                </a:solidFill>
              </a:rPr>
              <a:t>收发信</a:t>
            </a:r>
          </a:p>
        </p:txBody>
      </p:sp>
    </p:spTree>
    <p:extLst>
      <p:ext uri="{BB962C8B-B14F-4D97-AF65-F5344CB8AC3E}">
        <p14:creationId xmlns:p14="http://schemas.microsoft.com/office/powerpoint/2010/main" val="3325912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8255842" y="1882113"/>
            <a:ext cx="115849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8255842" y="2252850"/>
            <a:ext cx="2943720" cy="65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8255842" y="4561956"/>
            <a:ext cx="115849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8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8255842" y="4951444"/>
            <a:ext cx="2943720" cy="65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2745609" y="1881922"/>
            <a:ext cx="1885745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1659186" y="2271600"/>
            <a:ext cx="2972205" cy="65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3472899" y="4561956"/>
            <a:ext cx="115849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1659186" y="4951444"/>
            <a:ext cx="2972205" cy="97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4759783" y="2398087"/>
            <a:ext cx="1925255" cy="1541878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6387657" y="2205805"/>
            <a:ext cx="1540204" cy="1925255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6194539" y="3832842"/>
            <a:ext cx="1925255" cy="1541878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4926719" y="3666743"/>
            <a:ext cx="1540204" cy="1925255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6670373" y="2823662"/>
            <a:ext cx="1158492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5056599" y="3500048"/>
            <a:ext cx="1447220" cy="821578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12659000" y="194"/>
            <a:ext cx="199053" cy="135491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12659000" y="1468520"/>
            <a:ext cx="199053" cy="135491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12659000" y="2938871"/>
            <a:ext cx="199053" cy="135491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12659000" y="4409221"/>
            <a:ext cx="199053" cy="135491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12659000" y="5879571"/>
            <a:ext cx="199053" cy="135288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697" y="5877545"/>
            <a:ext cx="199053" cy="135491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697" y="4409220"/>
            <a:ext cx="199053" cy="135491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697" y="2938869"/>
            <a:ext cx="199053" cy="135491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697" y="1468519"/>
            <a:ext cx="199053" cy="135491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697" y="194"/>
            <a:ext cx="199053" cy="135288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6862563" y="4495119"/>
            <a:ext cx="1158492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10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4941996" y="2814957"/>
            <a:ext cx="1158492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5030391" y="4503823"/>
            <a:ext cx="1158492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99783" y="424"/>
            <a:ext cx="2781531" cy="871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280614" y="6801199"/>
            <a:ext cx="10144587" cy="282834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55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55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55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  <p:extLst>
      <p:ext uri="{BB962C8B-B14F-4D97-AF65-F5344CB8AC3E}">
        <p14:creationId xmlns:p14="http://schemas.microsoft.com/office/powerpoint/2010/main" val="436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1053041" y="544630"/>
            <a:ext cx="6861786" cy="6861786"/>
          </a:xfrm>
          <a:prstGeom prst="blockArc">
            <a:avLst>
              <a:gd name="adj1" fmla="val 18900000"/>
              <a:gd name="adj2" fmla="val 2700000"/>
              <a:gd name="adj3" fmla="val 393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4731907" y="1260139"/>
            <a:ext cx="5904115" cy="1076837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6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641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8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898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Android</a:t>
              </a:r>
              <a:r>
                <a:rPr lang="zh-CN" altLang="en-US" sz="1898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</a:t>
              </a:r>
              <a:r>
                <a:rPr lang="en-US" altLang="zh-CN" sz="1898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UI</a:t>
              </a:r>
              <a:endParaRPr lang="zh-CN" altLang="en-US" sz="18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6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6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1.5</a:t>
              </a:r>
              <a:r>
                <a:rPr lang="zh-CN" altLang="en-US" sz="126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5230250" y="2692467"/>
            <a:ext cx="5904115" cy="1076837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6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641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5158477" y="4219888"/>
            <a:ext cx="5904115" cy="1076837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6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641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679057" y="3651147"/>
            <a:ext cx="4230204" cy="676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379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379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12659000" y="194"/>
            <a:ext cx="199053" cy="135491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659000" y="1468520"/>
            <a:ext cx="199053" cy="135491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659000" y="2938871"/>
            <a:ext cx="199053" cy="135491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659000" y="4409221"/>
            <a:ext cx="199053" cy="135491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659000" y="5879571"/>
            <a:ext cx="199053" cy="135288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697" y="5877545"/>
            <a:ext cx="199053" cy="135491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697" y="4409220"/>
            <a:ext cx="199053" cy="135491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697" y="2938869"/>
            <a:ext cx="199053" cy="135491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697" y="1468519"/>
            <a:ext cx="199053" cy="135491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697" y="194"/>
            <a:ext cx="199053" cy="135288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6533725" y="2847373"/>
            <a:ext cx="3999250" cy="72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8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高级架构</a:t>
            </a:r>
          </a:p>
          <a:p>
            <a:pPr>
              <a:lnSpc>
                <a:spcPct val="130000"/>
              </a:lnSpc>
            </a:pPr>
            <a:r>
              <a:rPr lang="zh-CN" altLang="en-US" sz="126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6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6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6435955" y="4384898"/>
            <a:ext cx="3999250" cy="72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NDK</a:t>
            </a:r>
            <a:endParaRPr lang="zh-CN" altLang="en-US" sz="1898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6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6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6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grpSp>
        <p:nvGrpSpPr>
          <p:cNvPr id="9" name="FLYING IMPRESSION FID FEIZHAO    qq:1964271550"/>
          <p:cNvGrpSpPr/>
          <p:nvPr/>
        </p:nvGrpSpPr>
        <p:grpSpPr>
          <a:xfrm>
            <a:off x="4666281" y="5656296"/>
            <a:ext cx="5837150" cy="1076837"/>
            <a:chOff x="4591149" y="4699193"/>
            <a:chExt cx="5535083" cy="1021112"/>
          </a:xfrm>
        </p:grpSpPr>
        <p:sp>
          <p:nvSpPr>
            <p:cNvPr id="10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YING IMPRESSION FID FEIZHAO    qq:1964271550"/>
            <p:cNvSpPr/>
            <p:nvPr/>
          </p:nvSpPr>
          <p:spPr>
            <a:xfrm>
              <a:off x="45911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YING IMPRESSION FID FEIZHAO    qq:1964271550"/>
            <p:cNvSpPr txBox="1"/>
            <p:nvPr/>
          </p:nvSpPr>
          <p:spPr>
            <a:xfrm>
              <a:off x="4694932" y="4825011"/>
              <a:ext cx="754036" cy="76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641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13" name="FLYING IMPRESSION FID FEIZHAO    qq:1964271550"/>
          <p:cNvSpPr txBox="1"/>
          <p:nvPr/>
        </p:nvSpPr>
        <p:spPr>
          <a:xfrm>
            <a:off x="6042869" y="5812600"/>
            <a:ext cx="3999250" cy="72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89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</a:t>
            </a:r>
          </a:p>
          <a:p>
            <a:pPr>
              <a:lnSpc>
                <a:spcPct val="130000"/>
              </a:lnSpc>
            </a:pPr>
            <a:r>
              <a:rPr lang="zh-CN" altLang="en-US" sz="126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6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26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99784" y="424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技术基础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多久能破？</a:t>
            </a:r>
          </a:p>
        </p:txBody>
      </p:sp>
      <p:sp>
        <p:nvSpPr>
          <p:cNvPr id="53" name="FLYING IMPRESSION FID FEIZHAO    qq:1964271550"/>
          <p:cNvSpPr txBox="1"/>
          <p:nvPr/>
        </p:nvSpPr>
        <p:spPr>
          <a:xfrm>
            <a:off x="290658" y="6864816"/>
            <a:ext cx="10144587" cy="282834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55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55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55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  <p:extLst>
      <p:ext uri="{BB962C8B-B14F-4D97-AF65-F5344CB8AC3E}">
        <p14:creationId xmlns:p14="http://schemas.microsoft.com/office/powerpoint/2010/main" val="588332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53" grpId="0" bldLvl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YING IMPRESSION FID FEIZHAO    qq:1964271550"/>
          <p:cNvSpPr/>
          <p:nvPr/>
        </p:nvSpPr>
        <p:spPr bwMode="auto">
          <a:xfrm>
            <a:off x="12659000" y="194"/>
            <a:ext cx="199053" cy="135491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659000" y="1468520"/>
            <a:ext cx="199053" cy="135491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659000" y="2938871"/>
            <a:ext cx="199053" cy="135491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659000" y="4409221"/>
            <a:ext cx="199053" cy="135491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659000" y="5879571"/>
            <a:ext cx="199053" cy="135288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697" y="5877545"/>
            <a:ext cx="199053" cy="135491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697" y="4409220"/>
            <a:ext cx="199053" cy="135491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697" y="2938869"/>
            <a:ext cx="199053" cy="135491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697" y="1468519"/>
            <a:ext cx="199053" cy="135491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697" y="194"/>
            <a:ext cx="199053" cy="135288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99783" y="424"/>
            <a:ext cx="2781531" cy="871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4515505" y="5178628"/>
            <a:ext cx="3644926" cy="68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雪儿老师微信</a:t>
            </a:r>
          </a:p>
          <a:p>
            <a:pPr algn="ctr">
              <a:lnSpc>
                <a:spcPct val="130000"/>
              </a:lnSpc>
            </a:pPr>
            <a:r>
              <a:rPr lang="zh-CN" altLang="en-US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雪儿老师</a:t>
            </a:r>
            <a:r>
              <a:rPr lang="en-US" altLang="zh-CN" sz="147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QQ:1979846055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516332" y="6592267"/>
            <a:ext cx="10144587" cy="282834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055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Zee</a:t>
            </a:r>
            <a:r>
              <a:rPr lang="zh-CN" altLang="en-US" sz="1055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55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55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055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321163715</a:t>
            </a:r>
            <a:endParaRPr lang="zh-CN" altLang="en-US" sz="1055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36" y="2145974"/>
            <a:ext cx="2866064" cy="28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79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8" grpId="0" bldLvl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97" y="194"/>
            <a:ext cx="2414188" cy="24796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605705" y="194"/>
            <a:ext cx="2414188" cy="24796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5236736" y="194"/>
            <a:ext cx="2385276" cy="24796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838854" y="194"/>
            <a:ext cx="2414188" cy="24796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0443865" y="194"/>
            <a:ext cx="2414188" cy="24796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0443864" y="6566631"/>
            <a:ext cx="2414188" cy="6658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838853" y="6566631"/>
            <a:ext cx="2414188" cy="6658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5236735" y="6566631"/>
            <a:ext cx="2385276" cy="6658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605704" y="6566631"/>
            <a:ext cx="2414188" cy="6658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96" y="6566631"/>
            <a:ext cx="2414188" cy="66582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schemeClr val="bg1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665398" y="2855270"/>
            <a:ext cx="5730177" cy="10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328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328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645978" y="3926137"/>
            <a:ext cx="4897602" cy="27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10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10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107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408" y="2270990"/>
            <a:ext cx="2464327" cy="24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225" y="2949775"/>
            <a:ext cx="12857401" cy="429417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98" y="45384"/>
            <a:ext cx="12857401" cy="4294177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>
              <a:solidFill>
                <a:srgbClr val="4D4D4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7" y="4386429"/>
            <a:ext cx="12856929" cy="1004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86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97" y="4553844"/>
            <a:ext cx="1285735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289668" y="2208990"/>
            <a:ext cx="6278515" cy="1537071"/>
          </a:xfrm>
        </p:spPr>
        <p:txBody>
          <a:bodyPr>
            <a:noAutofit/>
          </a:bodyPr>
          <a:lstStyle/>
          <a:p>
            <a:pPr algn="ctr"/>
            <a:r>
              <a:rPr lang="zh-CN" altLang="en-US" sz="7813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289862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202604" y="1301597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男孩 </a:t>
            </a:r>
            <a:r>
              <a:rPr lang="zh-CN" altLang="en-US" sz="1600" dirty="0" smtClean="0">
                <a:solidFill>
                  <a:schemeClr val="bg1"/>
                </a:solidFill>
              </a:rPr>
              <a:t> 称为</a:t>
            </a:r>
            <a:r>
              <a:rPr lang="zh-CN" altLang="en-US" sz="1600" dirty="0">
                <a:solidFill>
                  <a:schemeClr val="bg1"/>
                </a:solidFill>
              </a:rPr>
              <a:t>进程</a:t>
            </a:r>
            <a:r>
              <a:rPr lang="en-US" altLang="zh-CN" sz="1600" dirty="0">
                <a:solidFill>
                  <a:schemeClr val="bg1"/>
                </a:solidFill>
              </a:rPr>
              <a:t>A</a:t>
            </a:r>
            <a:r>
              <a:rPr lang="zh-CN" altLang="en-US" sz="1600" dirty="0">
                <a:solidFill>
                  <a:schemeClr val="bg1"/>
                </a:solidFill>
              </a:rPr>
              <a:t>，工作城市</a:t>
            </a:r>
            <a:r>
              <a:rPr lang="en-US" altLang="zh-CN" sz="1600" dirty="0">
                <a:solidFill>
                  <a:schemeClr val="bg1"/>
                </a:solidFill>
              </a:rPr>
              <a:t>A</a:t>
            </a:r>
            <a:r>
              <a:rPr lang="zh-CN" altLang="en-US" sz="1600" dirty="0">
                <a:solidFill>
                  <a:schemeClr val="bg1"/>
                </a:solidFill>
              </a:rPr>
              <a:t>城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r>
              <a:rPr lang="zh-CN" altLang="en-US" sz="1600" dirty="0" smtClean="0">
                <a:solidFill>
                  <a:srgbClr val="FFFF00"/>
                </a:solidFill>
              </a:rPr>
              <a:t>女孩</a:t>
            </a:r>
            <a:r>
              <a:rPr lang="zh-CN" altLang="en-US" sz="1600" dirty="0" smtClean="0">
                <a:solidFill>
                  <a:schemeClr val="bg1"/>
                </a:solidFill>
              </a:rPr>
              <a:t>称为</a:t>
            </a:r>
            <a:r>
              <a:rPr lang="zh-CN" altLang="en-US" sz="1600" dirty="0">
                <a:solidFill>
                  <a:schemeClr val="bg1"/>
                </a:solidFill>
              </a:rPr>
              <a:t>进程</a:t>
            </a:r>
            <a:r>
              <a:rPr lang="en-US" altLang="zh-CN" sz="1600" dirty="0">
                <a:solidFill>
                  <a:schemeClr val="bg1"/>
                </a:solidFill>
              </a:rPr>
              <a:t>B</a:t>
            </a:r>
            <a:r>
              <a:rPr lang="zh-CN" altLang="en-US" sz="1600" dirty="0">
                <a:solidFill>
                  <a:schemeClr val="bg1"/>
                </a:solidFill>
              </a:rPr>
              <a:t>，工作城市</a:t>
            </a:r>
            <a:r>
              <a:rPr lang="en-US" altLang="zh-CN" sz="1600" dirty="0">
                <a:solidFill>
                  <a:schemeClr val="bg1"/>
                </a:solidFill>
              </a:rPr>
              <a:t>B</a:t>
            </a:r>
            <a:r>
              <a:rPr lang="zh-CN" altLang="en-US" sz="1600" dirty="0">
                <a:solidFill>
                  <a:schemeClr val="bg1"/>
                </a:solidFill>
              </a:rPr>
              <a:t>城</a:t>
            </a:r>
          </a:p>
          <a:p>
            <a:pPr marL="0" indent="0" algn="just">
              <a:buNone/>
            </a:pPr>
            <a:endParaRPr lang="zh-CN" altLang="en-US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本地邮局 称为</a:t>
            </a:r>
            <a:r>
              <a:rPr lang="zh-CN" altLang="en-US" sz="1600" dirty="0">
                <a:solidFill>
                  <a:srgbClr val="FFFF00"/>
                </a:solidFill>
              </a:rPr>
              <a:t>用户</a:t>
            </a:r>
            <a:r>
              <a:rPr lang="zh-CN" altLang="en-US" sz="1600" dirty="0" smtClean="0">
                <a:solidFill>
                  <a:srgbClr val="FFFF00"/>
                </a:solidFill>
              </a:rPr>
              <a:t>空间</a:t>
            </a:r>
            <a:endParaRPr lang="en-US" altLang="zh-CN" sz="1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全国邮局 称为</a:t>
            </a:r>
            <a:r>
              <a:rPr lang="zh-CN" altLang="en-US" sz="1600" dirty="0">
                <a:solidFill>
                  <a:srgbClr val="FFFF00"/>
                </a:solidFill>
              </a:rPr>
              <a:t>内核空间</a:t>
            </a:r>
          </a:p>
          <a:p>
            <a:pPr marL="0" indent="0" algn="just">
              <a:buNone/>
            </a:pPr>
            <a:endParaRPr lang="zh-CN" altLang="en-US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本地邮局</a:t>
            </a:r>
            <a:r>
              <a:rPr lang="zh-CN" altLang="en-US" sz="1600" dirty="0" smtClean="0">
                <a:solidFill>
                  <a:schemeClr val="bg1"/>
                </a:solidFill>
              </a:rPr>
              <a:t>是</a:t>
            </a:r>
            <a:r>
              <a:rPr lang="zh-CN" altLang="en-US" sz="1600" dirty="0">
                <a:solidFill>
                  <a:schemeClr val="bg1"/>
                </a:solidFill>
              </a:rPr>
              <a:t>他们离的最近的地方。他们可以接触到本地邮局</a:t>
            </a:r>
            <a:r>
              <a:rPr lang="zh-CN" altLang="en-US" sz="1600" dirty="0" smtClean="0">
                <a:solidFill>
                  <a:schemeClr val="bg1"/>
                </a:solidFill>
              </a:rPr>
              <a:t>，并且</a:t>
            </a:r>
            <a:r>
              <a:rPr lang="zh-CN" altLang="en-US" sz="1600" dirty="0" smtClean="0">
                <a:solidFill>
                  <a:srgbClr val="FFFF00"/>
                </a:solidFill>
              </a:rPr>
              <a:t>直接</a:t>
            </a:r>
            <a:r>
              <a:rPr lang="zh-CN" altLang="en-US" sz="1600" dirty="0">
                <a:solidFill>
                  <a:srgbClr val="FFFF00"/>
                </a:solidFill>
              </a:rPr>
              <a:t>收信和发信</a:t>
            </a:r>
            <a:endParaRPr lang="en-US" altLang="zh-CN" sz="1600" dirty="0" smtClean="0">
              <a:solidFill>
                <a:srgbClr val="FFFF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恋爱角色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884760" y="969671"/>
            <a:ext cx="9937104" cy="3654766"/>
          </a:xfrm>
          <a:prstGeom prst="roundRect">
            <a:avLst>
              <a:gd name="adj" fmla="val 8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667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2" y="1201120"/>
            <a:ext cx="2375074" cy="3711349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用户空间</a:t>
            </a:r>
            <a:r>
              <a:rPr lang="zh-CN" altLang="en-US" sz="1600" dirty="0" smtClean="0">
                <a:solidFill>
                  <a:schemeClr val="bg1"/>
                </a:solidFill>
              </a:rPr>
              <a:t>，可以被清理，和使用，</a:t>
            </a:r>
            <a:r>
              <a:rPr lang="en-US" altLang="zh-CN" sz="1600" dirty="0" smtClean="0">
                <a:solidFill>
                  <a:schemeClr val="bg1"/>
                </a:solidFill>
              </a:rPr>
              <a:t>App</a:t>
            </a:r>
            <a:r>
              <a:rPr lang="zh-CN" altLang="en-US" sz="1600" dirty="0" smtClean="0">
                <a:solidFill>
                  <a:schemeClr val="bg1"/>
                </a:solidFill>
              </a:rPr>
              <a:t>越多可使用的空间越少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FFFF00"/>
                </a:solidFill>
              </a:rPr>
              <a:t>内核空间</a:t>
            </a:r>
            <a:r>
              <a:rPr lang="en-US" altLang="zh-CN" sz="1600" dirty="0" smtClean="0">
                <a:solidFill>
                  <a:srgbClr val="FFFF00"/>
                </a:solidFill>
              </a:rPr>
              <a:t>: </a:t>
            </a:r>
            <a:r>
              <a:rPr lang="zh-CN" altLang="en-US" sz="1600" dirty="0" smtClean="0">
                <a:solidFill>
                  <a:schemeClr val="bg1"/>
                </a:solidFill>
              </a:rPr>
              <a:t>不管有没有启动应用，都会占用一部分空间，大约是总空间的</a:t>
            </a:r>
            <a:r>
              <a:rPr lang="en-US" altLang="zh-CN" sz="1600" dirty="0" smtClean="0">
                <a:solidFill>
                  <a:schemeClr val="bg1"/>
                </a:solidFill>
              </a:rPr>
              <a:t>1/4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用户空间与内核空间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8" y="969671"/>
            <a:ext cx="2880320" cy="4950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614388"/>
            <a:ext cx="3581710" cy="63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09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8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3328</Words>
  <Application>Microsoft Office PowerPoint</Application>
  <PresentationFormat>自定义</PresentationFormat>
  <Paragraphs>517</Paragraphs>
  <Slides>74</Slides>
  <Notes>67</Notes>
  <HiddenSlides>0</HiddenSlides>
  <MMClips>4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74</vt:i4>
      </vt:variant>
    </vt:vector>
  </HeadingPairs>
  <TitlesOfParts>
    <vt:vector size="88" baseType="lpstr">
      <vt:lpstr>Source Han Sans CN Normal</vt:lpstr>
      <vt:lpstr>方正姚体</vt:lpstr>
      <vt:lpstr>黑体</vt:lpstr>
      <vt:lpstr>思源黑体 CN Bold</vt:lpstr>
      <vt:lpstr>思源黑体 CN Medium</vt:lpstr>
      <vt:lpstr>思源黑体 CN Normal</vt:lpstr>
      <vt:lpstr>宋体</vt:lpstr>
      <vt:lpstr>微软雅黑</vt:lpstr>
      <vt:lpstr>Arial</vt:lpstr>
      <vt:lpstr>Calibri</vt:lpstr>
      <vt:lpstr>Calibri Light</vt:lpstr>
      <vt:lpstr>Times New Roman</vt:lpstr>
      <vt:lpstr>第一PPT，www.1ppt.com</vt:lpstr>
      <vt:lpstr>文档</vt:lpstr>
      <vt:lpstr>PowerPoint 演示文稿</vt:lpstr>
      <vt:lpstr>PowerPoint 演示文稿</vt:lpstr>
      <vt:lpstr>PowerPoint 演示文稿</vt:lpstr>
      <vt:lpstr>PowerPoint 演示文稿</vt:lpstr>
      <vt:lpstr>Binder机制</vt:lpstr>
      <vt:lpstr>恋爱故事</vt:lpstr>
      <vt:lpstr>PowerPoint 演示文稿</vt:lpstr>
      <vt:lpstr>恋爱角色</vt:lpstr>
      <vt:lpstr>用户空间与内核空间</vt:lpstr>
      <vt:lpstr>为什么会有内核空间和用户空间</vt:lpstr>
      <vt:lpstr>为什么会有内核空间和用户空间</vt:lpstr>
      <vt:lpstr>什么是用户空间(很多人也称之为本地空间或逻辑空间)</vt:lpstr>
      <vt:lpstr>普通linux进程通信</vt:lpstr>
      <vt:lpstr>普通linux进程通信</vt:lpstr>
      <vt:lpstr>恋爱故事进化版</vt:lpstr>
      <vt:lpstr>惊讶</vt:lpstr>
      <vt:lpstr>PowerPoint 演示文稿</vt:lpstr>
      <vt:lpstr>女孩少跑一趟</vt:lpstr>
      <vt:lpstr>思考</vt:lpstr>
      <vt:lpstr>PowerPoint 演示文稿</vt:lpstr>
      <vt:lpstr>Binder通信（最初）</vt:lpstr>
      <vt:lpstr>handle含义</vt:lpstr>
      <vt:lpstr>PowerPoint 演示文稿</vt:lpstr>
      <vt:lpstr>内存映射mmap</vt:lpstr>
      <vt:lpstr>PowerPoint 演示文稿</vt:lpstr>
      <vt:lpstr>mmap函数映射原理</vt:lpstr>
      <vt:lpstr>mmap操作原理(后续驱动讲解)</vt:lpstr>
      <vt:lpstr>思考</vt:lpstr>
      <vt:lpstr>mmap函数映射原理</vt:lpstr>
      <vt:lpstr>vm_area_struct映射结构体(后续驱动讲解)</vt:lpstr>
      <vt:lpstr>mmap操作原理(后续驱动讲解)</vt:lpstr>
      <vt:lpstr>PowerPoint 演示文稿</vt:lpstr>
      <vt:lpstr>Binder整体架构</vt:lpstr>
      <vt:lpstr>PowerPoint 演示文稿</vt:lpstr>
      <vt:lpstr>Client端</vt:lpstr>
      <vt:lpstr>Client端获取服务回调</vt:lpstr>
      <vt:lpstr>IPC</vt:lpstr>
      <vt:lpstr>Binder整体架构</vt:lpstr>
      <vt:lpstr>PowerPoint 演示文稿</vt:lpstr>
      <vt:lpstr>思考</vt:lpstr>
      <vt:lpstr>Binder整体架构</vt:lpstr>
      <vt:lpstr>PowerPoint 演示文稿</vt:lpstr>
      <vt:lpstr>Binder内存机制</vt:lpstr>
      <vt:lpstr>Binder的内存转移关系</vt:lpstr>
      <vt:lpstr>Binder整体架构</vt:lpstr>
      <vt:lpstr>Binder整体架构</vt:lpstr>
      <vt:lpstr>Binder整体架构</vt:lpstr>
      <vt:lpstr>Binder整体架构</vt:lpstr>
      <vt:lpstr>Binder整体架构</vt:lpstr>
      <vt:lpstr>Binder整体架构</vt:lpstr>
      <vt:lpstr>Binder整体架构</vt:lpstr>
      <vt:lpstr>Binder整体架构</vt:lpstr>
      <vt:lpstr>Binder整体架构</vt:lpstr>
      <vt:lpstr>软饭陷阱</vt:lpstr>
      <vt:lpstr>Binder原理</vt:lpstr>
      <vt:lpstr>传统I/O成</vt:lpstr>
      <vt:lpstr>传统I/O成</vt:lpstr>
      <vt:lpstr>共享存储映射IO</vt:lpstr>
      <vt:lpstr>传统I/O成</vt:lpstr>
      <vt:lpstr>PowerPoint 演示文稿</vt:lpstr>
      <vt:lpstr>SharedPreferencesImpl源码分析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四月你好</dc:title>
  <dc:creator/>
  <cp:keywords>www.1ppt.com</cp:keywords>
  <dc:description>www.1ppt.com</dc:description>
  <cp:lastModifiedBy/>
  <cp:revision>1</cp:revision>
  <dcterms:created xsi:type="dcterms:W3CDTF">2016-09-17T14:09:48Z</dcterms:created>
  <dcterms:modified xsi:type="dcterms:W3CDTF">2020-05-13T12:22:58Z</dcterms:modified>
</cp:coreProperties>
</file>