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3"/>
  </p:notesMasterIdLst>
  <p:sldIdLst>
    <p:sldId id="2716" r:id="rId2"/>
    <p:sldId id="2778" r:id="rId3"/>
    <p:sldId id="2779" r:id="rId4"/>
    <p:sldId id="2780" r:id="rId5"/>
    <p:sldId id="2781" r:id="rId6"/>
    <p:sldId id="2782" r:id="rId7"/>
    <p:sldId id="2783" r:id="rId8"/>
    <p:sldId id="2784" r:id="rId9"/>
    <p:sldId id="2785" r:id="rId10"/>
    <p:sldId id="2786" r:id="rId11"/>
    <p:sldId id="2787" r:id="rId12"/>
    <p:sldId id="2788" r:id="rId13"/>
    <p:sldId id="2789" r:id="rId14"/>
    <p:sldId id="2790" r:id="rId15"/>
    <p:sldId id="2791" r:id="rId16"/>
    <p:sldId id="2792" r:id="rId17"/>
    <p:sldId id="2793" r:id="rId18"/>
    <p:sldId id="2794" r:id="rId19"/>
    <p:sldId id="2795" r:id="rId20"/>
    <p:sldId id="2763" r:id="rId21"/>
    <p:sldId id="2764" r:id="rId22"/>
  </p:sldIdLst>
  <p:sldSz cx="12858750" cy="7232650"/>
  <p:notesSz cx="6858000" cy="9144000"/>
  <p:custDataLst>
    <p:tags r:id="rId2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6"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121"/>
    <a:srgbClr val="7CB125"/>
    <a:srgbClr val="E8DE41"/>
    <a:srgbClr val="591E87"/>
    <a:srgbClr val="749A03"/>
    <a:srgbClr val="9EC304"/>
    <a:srgbClr val="A432E1"/>
    <a:srgbClr val="A7BC1B"/>
    <a:srgbClr val="C65568"/>
    <a:srgbClr val="591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6" autoAdjust="0"/>
    <p:restoredTop sz="92986" autoAdjust="0"/>
  </p:normalViewPr>
  <p:slideViewPr>
    <p:cSldViewPr>
      <p:cViewPr varScale="1">
        <p:scale>
          <a:sx n="84" d="100"/>
          <a:sy n="84" d="100"/>
        </p:scale>
        <p:origin x="610" y="67"/>
      </p:cViewPr>
      <p:guideLst>
        <p:guide orient="horz" pos="736"/>
        <p:guide pos="4050"/>
        <p:guide pos="512"/>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2020/5/11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1</a:t>
            </a:fld>
            <a:endParaRPr lang="zh-CN" altLang="en-US"/>
          </a:p>
        </p:txBody>
      </p:sp>
    </p:spTree>
    <p:extLst>
      <p:ext uri="{BB962C8B-B14F-4D97-AF65-F5344CB8AC3E}">
        <p14:creationId xmlns:p14="http://schemas.microsoft.com/office/powerpoint/2010/main" val="248327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3</a:t>
            </a:r>
            <a:r>
              <a:rPr lang="zh-CN" altLang="en-US"/>
              <a:t>、课题塑造</a:t>
            </a:r>
          </a:p>
        </p:txBody>
      </p:sp>
    </p:spTree>
    <p:extLst>
      <p:ext uri="{BB962C8B-B14F-4D97-AF65-F5344CB8AC3E}">
        <p14:creationId xmlns:p14="http://schemas.microsoft.com/office/powerpoint/2010/main" val="8106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4</a:t>
            </a:r>
            <a:r>
              <a:rPr lang="zh-CN" altLang="en-US"/>
              <a:t>、 课程目标</a:t>
            </a:r>
          </a:p>
        </p:txBody>
      </p:sp>
    </p:spTree>
    <p:extLst>
      <p:ext uri="{BB962C8B-B14F-4D97-AF65-F5344CB8AC3E}">
        <p14:creationId xmlns:p14="http://schemas.microsoft.com/office/powerpoint/2010/main" val="400150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108659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138182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471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18829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20</a:t>
            </a:fld>
            <a:endParaRPr lang="zh-CN" altLang="en-US"/>
          </a:p>
        </p:txBody>
      </p:sp>
    </p:spTree>
    <p:extLst>
      <p:ext uri="{BB962C8B-B14F-4D97-AF65-F5344CB8AC3E}">
        <p14:creationId xmlns:p14="http://schemas.microsoft.com/office/powerpoint/2010/main" val="356370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699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677918925"/>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2637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
        <p:nvSpPr>
          <p:cNvPr id="2" name="矩形 1"/>
          <p:cNvSpPr/>
          <p:nvPr userDrawn="1"/>
        </p:nvSpPr>
        <p:spPr>
          <a:xfrm>
            <a:off x="2" y="301329"/>
            <a:ext cx="92669" cy="602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p:nvPr>
        </p:nvSpPr>
        <p:spPr>
          <a:xfrm>
            <a:off x="223039" y="282618"/>
            <a:ext cx="12055205" cy="614405"/>
          </a:xfrm>
          <a:prstGeom prst="rect">
            <a:avLst/>
          </a:prstGeom>
        </p:spPr>
        <p:txBody>
          <a:bodyPr vert="horz" lIns="91440" tIns="45720" rIns="91440" bIns="45720" rtlCol="0" anchor="ctr">
            <a:noAutofit/>
          </a:bodyPr>
          <a:lstStyle>
            <a:lvl1pPr>
              <a:defRPr sz="3349">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5" name="矩形 4"/>
          <p:cNvSpPr/>
          <p:nvPr userDrawn="1"/>
        </p:nvSpPr>
        <p:spPr>
          <a:xfrm>
            <a:off x="118960" y="303957"/>
            <a:ext cx="45719" cy="6000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Tree>
    <p:extLst>
      <p:ext uri="{BB962C8B-B14F-4D97-AF65-F5344CB8AC3E}">
        <p14:creationId xmlns:p14="http://schemas.microsoft.com/office/powerpoint/2010/main" val="18459876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正文版式">
    <p:spTree>
      <p:nvGrpSpPr>
        <p:cNvPr id="1" name=""/>
        <p:cNvGrpSpPr/>
        <p:nvPr/>
      </p:nvGrpSpPr>
      <p:grpSpPr>
        <a:xfrm>
          <a:off x="0" y="0"/>
          <a:ext cx="0" cy="0"/>
          <a:chOff x="0" y="0"/>
          <a:chExt cx="0" cy="0"/>
        </a:xfrm>
      </p:grpSpPr>
      <p:sp>
        <p:nvSpPr>
          <p:cNvPr id="10" name="矩形 9"/>
          <p:cNvSpPr/>
          <p:nvPr userDrawn="1"/>
        </p:nvSpPr>
        <p:spPr>
          <a:xfrm>
            <a:off x="1" y="301329"/>
            <a:ext cx="401795" cy="602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2" name="矩形 1"/>
          <p:cNvSpPr/>
          <p:nvPr userDrawn="1"/>
        </p:nvSpPr>
        <p:spPr>
          <a:xfrm>
            <a:off x="1" y="301329"/>
            <a:ext cx="401795" cy="60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hasCustomPrompt="1"/>
          </p:nvPr>
        </p:nvSpPr>
        <p:spPr>
          <a:xfrm>
            <a:off x="401795" y="289634"/>
            <a:ext cx="12055205" cy="614405"/>
          </a:xfrm>
          <a:prstGeom prst="rect">
            <a:avLst/>
          </a:prstGeom>
        </p:spPr>
        <p:txBody>
          <a:bodyPr vert="horz" lIns="91440" tIns="45720" rIns="91440" bIns="45720" rtlCol="0" anchor="ctr">
            <a:noAutofit/>
          </a:bodyPr>
          <a:lstStyle>
            <a:lvl1pPr>
              <a:defRPr>
                <a:solidFill>
                  <a:schemeClr val="bg1"/>
                </a:solidFill>
              </a:defRPr>
            </a:lvl1pPr>
          </a:lstStyle>
          <a:p>
            <a:r>
              <a:rPr lang="zh-CN" altLang="en-US" dirty="0"/>
              <a:t>单击此处编辑标题样式</a:t>
            </a:r>
          </a:p>
        </p:txBody>
      </p:sp>
      <p:sp>
        <p:nvSpPr>
          <p:cNvPr id="6" name="文本占位符 10"/>
          <p:cNvSpPr>
            <a:spLocks noGrp="1"/>
          </p:cNvSpPr>
          <p:nvPr>
            <p:ph type="body" sz="quarter" idx="12" hasCustomPrompt="1"/>
          </p:nvPr>
        </p:nvSpPr>
        <p:spPr>
          <a:xfrm>
            <a:off x="946384" y="1245592"/>
            <a:ext cx="10965983" cy="5484707"/>
          </a:xfrm>
          <a:prstGeom prst="rect">
            <a:avLst/>
          </a:prstGeom>
        </p:spPr>
        <p:txBody>
          <a:bodyPr/>
          <a:lstStyle>
            <a:lvl1pPr marL="481975" indent="-481975">
              <a:buClr>
                <a:srgbClr val="1577BA"/>
              </a:buClr>
              <a:buFont typeface="Arial" panose="020B0604020202020204" pitchFamily="34" charset="0"/>
              <a:buChar char="•"/>
              <a:defRPr lang="zh-CN" altLang="en-US" sz="3572" b="0" kern="1200" dirty="0" smtClean="0">
                <a:solidFill>
                  <a:srgbClr val="1577BA"/>
                </a:solidFill>
                <a:latin typeface="思源黑体 CN Normal" panose="020B0400000000000000" pitchFamily="34" charset="-122"/>
                <a:ea typeface="思源黑体 CN Normal" panose="020B0400000000000000" pitchFamily="34" charset="-122"/>
                <a:cs typeface="+mn-cs"/>
              </a:defRPr>
            </a:lvl1pPr>
            <a:lvl2pPr>
              <a:defRPr sz="267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81975" lvl="0" indent="-481975" algn="l" defTabSz="1285385" rtl="0" eaLnBrk="1" latinLnBrk="0" hangingPunct="1">
              <a:lnSpc>
                <a:spcPct val="150000"/>
              </a:lnSpc>
              <a:spcBef>
                <a:spcPts val="137"/>
              </a:spcBef>
              <a:buFont typeface="Arial" panose="020B0604020202020204" pitchFamily="34" charset="0"/>
              <a:buChar char="•"/>
            </a:pPr>
            <a:r>
              <a:rPr lang="zh-CN" altLang="en-US" dirty="0"/>
              <a:t>编辑文本样式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024510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85461420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69714557"/>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360193426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8080188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9666491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11348679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2020/5/11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9957767" y="6784677"/>
            <a:ext cx="775136" cy="246221"/>
          </a:xfrm>
          <a:prstGeom prst="rect">
            <a:avLst/>
          </a:prstGeom>
        </p:spPr>
        <p:txBody>
          <a:bodyPr wrap="square">
            <a:spAutoFit/>
          </a:bodyPr>
          <a:lstStyle/>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模板下载：</a:t>
            </a:r>
            <a:r>
              <a:rPr lang="en-US" altLang="zh-CN" sz="100" dirty="0">
                <a:solidFill>
                  <a:prstClr val="black"/>
                </a:solidFill>
                <a:latin typeface="Calibri"/>
                <a:ea typeface="宋体"/>
              </a:rPr>
              <a:t>www.1ppt.com/moban/     </a:t>
            </a:r>
            <a:r>
              <a:rPr lang="zh-CN" altLang="en-US" sz="100" dirty="0">
                <a:solidFill>
                  <a:prstClr val="black"/>
                </a:solidFill>
                <a:latin typeface="Calibri"/>
                <a:ea typeface="宋体"/>
              </a:rPr>
              <a:t>行业</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www.1ppt.com/hangye/ </a:t>
            </a:r>
          </a:p>
          <a:p>
            <a:pPr fontAlgn="auto">
              <a:spcBef>
                <a:spcPts val="0"/>
              </a:spcBef>
              <a:spcAft>
                <a:spcPts val="0"/>
              </a:spcAft>
            </a:pPr>
            <a:r>
              <a:rPr lang="zh-CN" altLang="en-US" sz="100" dirty="0">
                <a:solidFill>
                  <a:prstClr val="black"/>
                </a:solidFill>
                <a:latin typeface="Calibri"/>
                <a:ea typeface="宋体"/>
              </a:rPr>
              <a:t>节日</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www.1ppt.com/jieri/           PPT</a:t>
            </a:r>
            <a:r>
              <a:rPr lang="zh-CN" altLang="en-US" sz="100" dirty="0">
                <a:solidFill>
                  <a:prstClr val="black"/>
                </a:solidFill>
                <a:latin typeface="Calibri"/>
                <a:ea typeface="宋体"/>
              </a:rPr>
              <a:t>素材下载：</a:t>
            </a:r>
            <a:r>
              <a:rPr lang="en-US" altLang="zh-CN" sz="100" dirty="0">
                <a:solidFill>
                  <a:prstClr val="black"/>
                </a:solidFill>
                <a:latin typeface="Calibri"/>
                <a:ea typeface="宋体"/>
              </a:rPr>
              <a:t>www.1ppt.com/sucai/</a:t>
            </a:r>
          </a:p>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背景图片：</a:t>
            </a:r>
            <a:r>
              <a:rPr lang="en-US" altLang="zh-CN" sz="100" dirty="0">
                <a:solidFill>
                  <a:prstClr val="black"/>
                </a:solidFill>
                <a:latin typeface="Calibri"/>
                <a:ea typeface="宋体"/>
              </a:rPr>
              <a:t>www.1ppt.com/beijing/      PPT</a:t>
            </a:r>
            <a:r>
              <a:rPr lang="zh-CN" altLang="en-US" sz="100" dirty="0">
                <a:solidFill>
                  <a:prstClr val="black"/>
                </a:solidFill>
                <a:latin typeface="Calibri"/>
                <a:ea typeface="宋体"/>
              </a:rPr>
              <a:t>图表下载：</a:t>
            </a:r>
            <a:r>
              <a:rPr lang="en-US" altLang="zh-CN" sz="100" dirty="0">
                <a:solidFill>
                  <a:prstClr val="black"/>
                </a:solidFill>
                <a:latin typeface="Calibri"/>
                <a:ea typeface="宋体"/>
              </a:rPr>
              <a:t>www.1ppt.com/tubiao/      </a:t>
            </a:r>
          </a:p>
          <a:p>
            <a:pPr fontAlgn="auto">
              <a:spcBef>
                <a:spcPts val="0"/>
              </a:spcBef>
              <a:spcAft>
                <a:spcPts val="0"/>
              </a:spcAft>
            </a:pPr>
            <a:r>
              <a:rPr lang="zh-CN" altLang="en-US" sz="100" dirty="0">
                <a:solidFill>
                  <a:prstClr val="black"/>
                </a:solidFill>
                <a:latin typeface="Calibri"/>
                <a:ea typeface="宋体"/>
              </a:rPr>
              <a:t>优秀</a:t>
            </a:r>
            <a:r>
              <a:rPr lang="en-US" altLang="zh-CN" sz="100" dirty="0">
                <a:solidFill>
                  <a:prstClr val="black"/>
                </a:solidFill>
                <a:latin typeface="Calibri"/>
                <a:ea typeface="宋体"/>
              </a:rPr>
              <a:t>PPT</a:t>
            </a:r>
            <a:r>
              <a:rPr lang="zh-CN" altLang="en-US" sz="100" dirty="0">
                <a:solidFill>
                  <a:prstClr val="black"/>
                </a:solidFill>
                <a:latin typeface="Calibri"/>
                <a:ea typeface="宋体"/>
              </a:rPr>
              <a:t>下载：</a:t>
            </a:r>
            <a:r>
              <a:rPr lang="en-US" altLang="zh-CN" sz="100" dirty="0">
                <a:solidFill>
                  <a:prstClr val="black"/>
                </a:solidFill>
                <a:latin typeface="Calibri"/>
                <a:ea typeface="宋体"/>
              </a:rPr>
              <a:t>www.1ppt.com/xiazai/        PPT</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www.1ppt.com/powerpoint/      </a:t>
            </a:r>
          </a:p>
          <a:p>
            <a:pPr fontAlgn="auto">
              <a:spcBef>
                <a:spcPts val="0"/>
              </a:spcBef>
              <a:spcAft>
                <a:spcPts val="0"/>
              </a:spcAft>
            </a:pPr>
            <a:r>
              <a:rPr lang="en-US" altLang="zh-CN" sz="100" dirty="0">
                <a:solidFill>
                  <a:prstClr val="black"/>
                </a:solidFill>
                <a:latin typeface="Calibri"/>
                <a:ea typeface="宋体"/>
              </a:rPr>
              <a:t>Word</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www.1ppt.com/word/              Excel</a:t>
            </a:r>
            <a:r>
              <a:rPr lang="zh-CN" altLang="en-US" sz="100" dirty="0">
                <a:solidFill>
                  <a:prstClr val="black"/>
                </a:solidFill>
                <a:latin typeface="Calibri"/>
                <a:ea typeface="宋体"/>
              </a:rPr>
              <a:t>教程：</a:t>
            </a:r>
            <a:r>
              <a:rPr lang="en-US" altLang="zh-CN" sz="100" dirty="0">
                <a:solidFill>
                  <a:prstClr val="black"/>
                </a:solidFill>
                <a:latin typeface="Calibri"/>
                <a:ea typeface="宋体"/>
              </a:rPr>
              <a:t>www.1ppt.com/excel/  </a:t>
            </a:r>
          </a:p>
          <a:p>
            <a:pPr fontAlgn="auto">
              <a:spcBef>
                <a:spcPts val="0"/>
              </a:spcBef>
              <a:spcAft>
                <a:spcPts val="0"/>
              </a:spcAft>
            </a:pPr>
            <a:r>
              <a:rPr lang="zh-CN" altLang="en-US" sz="100" dirty="0">
                <a:solidFill>
                  <a:prstClr val="black"/>
                </a:solidFill>
                <a:latin typeface="Calibri"/>
                <a:ea typeface="宋体"/>
              </a:rPr>
              <a:t>资料下载：</a:t>
            </a:r>
            <a:r>
              <a:rPr lang="en-US" altLang="zh-CN" sz="100" dirty="0">
                <a:solidFill>
                  <a:prstClr val="black"/>
                </a:solidFill>
                <a:latin typeface="Calibri"/>
                <a:ea typeface="宋体"/>
              </a:rPr>
              <a:t>www.1ppt.com/ziliao/                PPT</a:t>
            </a:r>
            <a:r>
              <a:rPr lang="zh-CN" altLang="en-US" sz="100" dirty="0">
                <a:solidFill>
                  <a:prstClr val="black"/>
                </a:solidFill>
                <a:latin typeface="Calibri"/>
                <a:ea typeface="宋体"/>
              </a:rPr>
              <a:t>课件下载：</a:t>
            </a:r>
            <a:r>
              <a:rPr lang="en-US" altLang="zh-CN" sz="100" dirty="0">
                <a:solidFill>
                  <a:prstClr val="black"/>
                </a:solidFill>
                <a:latin typeface="Calibri"/>
                <a:ea typeface="宋体"/>
              </a:rPr>
              <a:t>www.1ppt.com/kejian/ </a:t>
            </a:r>
          </a:p>
          <a:p>
            <a:pPr fontAlgn="auto">
              <a:spcBef>
                <a:spcPts val="0"/>
              </a:spcBef>
              <a:spcAft>
                <a:spcPts val="0"/>
              </a:spcAft>
            </a:pPr>
            <a:r>
              <a:rPr lang="zh-CN" altLang="en-US" sz="100" dirty="0">
                <a:solidFill>
                  <a:prstClr val="black"/>
                </a:solidFill>
                <a:latin typeface="Calibri"/>
                <a:ea typeface="宋体"/>
              </a:rPr>
              <a:t>范文下载：</a:t>
            </a:r>
            <a:r>
              <a:rPr lang="en-US" altLang="zh-CN" sz="100" dirty="0">
                <a:solidFill>
                  <a:prstClr val="black"/>
                </a:solidFill>
                <a:latin typeface="Calibri"/>
                <a:ea typeface="宋体"/>
              </a:rPr>
              <a:t>www.1ppt.com/fanwen/             </a:t>
            </a:r>
            <a:r>
              <a:rPr lang="zh-CN" altLang="en-US" sz="100" dirty="0">
                <a:solidFill>
                  <a:prstClr val="black"/>
                </a:solidFill>
                <a:latin typeface="Calibri"/>
                <a:ea typeface="宋体"/>
              </a:rPr>
              <a:t>试卷下载：</a:t>
            </a:r>
            <a:r>
              <a:rPr lang="en-US" altLang="zh-CN" sz="100" dirty="0">
                <a:solidFill>
                  <a:prstClr val="black"/>
                </a:solidFill>
                <a:latin typeface="Calibri"/>
                <a:ea typeface="宋体"/>
              </a:rPr>
              <a:t>www.1ppt.com/shiti/  </a:t>
            </a:r>
          </a:p>
          <a:p>
            <a:pPr fontAlgn="auto">
              <a:spcBef>
                <a:spcPts val="0"/>
              </a:spcBef>
              <a:spcAft>
                <a:spcPts val="0"/>
              </a:spcAft>
            </a:pPr>
            <a:r>
              <a:rPr lang="zh-CN" altLang="en-US" sz="100" dirty="0">
                <a:solidFill>
                  <a:prstClr val="black"/>
                </a:solidFill>
                <a:latin typeface="Calibri"/>
                <a:ea typeface="宋体"/>
              </a:rPr>
              <a:t>教案下载：</a:t>
            </a:r>
            <a:r>
              <a:rPr lang="en-US" altLang="zh-CN" sz="100" dirty="0">
                <a:solidFill>
                  <a:prstClr val="black"/>
                </a:solidFill>
                <a:latin typeface="Calibri"/>
                <a:ea typeface="宋体"/>
              </a:rPr>
              <a:t>www.1ppt.com/jiaoan/  </a:t>
            </a:r>
            <a:r>
              <a:rPr lang="en-US" altLang="zh-CN" sz="100" dirty="0" smtClean="0">
                <a:solidFill>
                  <a:prstClr val="black"/>
                </a:solidFill>
                <a:latin typeface="Calibri"/>
                <a:ea typeface="宋体"/>
              </a:rPr>
              <a:t>      </a:t>
            </a:r>
            <a:endParaRPr lang="en-US" altLang="zh-CN" sz="100" dirty="0">
              <a:solidFill>
                <a:prstClr val="black"/>
              </a:solidFill>
              <a:latin typeface="Calibri"/>
              <a:ea typeface="宋体"/>
            </a:endParaRPr>
          </a:p>
          <a:p>
            <a:pPr fontAlgn="auto">
              <a:spcBef>
                <a:spcPts val="0"/>
              </a:spcBef>
              <a:spcAft>
                <a:spcPts val="0"/>
              </a:spcAft>
            </a:pPr>
            <a:r>
              <a:rPr lang="zh-CN" altLang="en-US" sz="100" dirty="0">
                <a:solidFill>
                  <a:prstClr val="black"/>
                </a:solidFill>
                <a:latin typeface="Calibri"/>
                <a:ea typeface="宋体"/>
              </a:rPr>
              <a:t>字体下</a:t>
            </a:r>
            <a:r>
              <a:rPr lang="zh-CN" altLang="en-US" sz="100" dirty="0" smtClean="0">
                <a:solidFill>
                  <a:prstClr val="black"/>
                </a:solidFill>
                <a:latin typeface="Calibri"/>
                <a:ea typeface="宋体"/>
              </a:rPr>
              <a:t>载：</a:t>
            </a:r>
            <a:r>
              <a:rPr lang="en-US" altLang="zh-CN" sz="100" dirty="0" smtClean="0">
                <a:solidFill>
                  <a:prstClr val="black"/>
                </a:solidFill>
                <a:latin typeface="Calibri"/>
                <a:ea typeface="宋体"/>
              </a:rPr>
              <a:t>www.1ppt.com/ziti/</a:t>
            </a:r>
            <a:endParaRPr lang="en-US" altLang="zh-CN" sz="100" dirty="0">
              <a:solidFill>
                <a:prstClr val="black"/>
              </a:solidFill>
              <a:latin typeface="Calibri"/>
              <a:ea typeface="宋体"/>
            </a:endParaRPr>
          </a:p>
          <a:p>
            <a:pPr fontAlgn="auto">
              <a:spcBef>
                <a:spcPts val="0"/>
              </a:spcBef>
              <a:spcAft>
                <a:spcPts val="0"/>
              </a:spcAft>
            </a:pPr>
            <a:r>
              <a:rPr lang="en-US" altLang="zh-CN" sz="100" dirty="0">
                <a:solidFill>
                  <a:prstClr val="black"/>
                </a:solidFill>
                <a:latin typeface="Calibri"/>
                <a:ea typeface="宋体"/>
              </a:rPr>
              <a:t> </a:t>
            </a:r>
            <a:endParaRPr lang="zh-CN" altLang="en-US" sz="100" dirty="0">
              <a:solidFill>
                <a:prstClr val="black"/>
              </a:solidFill>
              <a:latin typeface="Calibri"/>
              <a:ea typeface="宋体"/>
            </a:endParaRPr>
          </a:p>
        </p:txBody>
      </p:sp>
    </p:spTree>
    <p:extLst>
      <p:ext uri="{BB962C8B-B14F-4D97-AF65-F5344CB8AC3E}">
        <p14:creationId xmlns:p14="http://schemas.microsoft.com/office/powerpoint/2010/main" val="156708803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2020/5/11 Monday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67" r:id="rId9"/>
    <p:sldLayoutId id="2147483968" r:id="rId10"/>
    <p:sldLayoutId id="2147483970" r:id="rId11"/>
    <p:sldLayoutId id="2147483971" r:id="rId12"/>
    <p:sldLayoutId id="2147483982" r:id="rId13"/>
  </p:sldLayoutIdLst>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p>
        </p:txBody>
      </p:sp>
      <p:sp>
        <p:nvSpPr>
          <p:cNvPr id="62" name="FLYING IMPRESSION FID FEIZHAO    qq:1964271550"/>
          <p:cNvSpPr txBox="1"/>
          <p:nvPr>
            <p:custDataLst>
              <p:tags r:id="rId1"/>
            </p:custDataLst>
          </p:nvPr>
        </p:nvSpPr>
        <p:spPr>
          <a:xfrm>
            <a:off x="3385798" y="2406931"/>
            <a:ext cx="7832272" cy="871457"/>
          </a:xfrm>
          <a:prstGeom prst="rect">
            <a:avLst/>
          </a:prstGeom>
          <a:noFill/>
        </p:spPr>
        <p:txBody>
          <a:bodyPr wrap="square" rtlCol="0">
            <a:spAutoFit/>
          </a:bodyPr>
          <a:lstStyle/>
          <a:p>
            <a:r>
              <a:rPr lang="en-US" altLang="zh-CN" sz="5063" b="1" dirty="0">
                <a:solidFill>
                  <a:schemeClr val="bg1"/>
                </a:solidFill>
                <a:latin typeface="微软雅黑" panose="020B0503020204020204" pitchFamily="34" charset="-122"/>
                <a:ea typeface="微软雅黑" panose="020B0503020204020204" pitchFamily="34" charset="-122"/>
              </a:rPr>
              <a:t>Android</a:t>
            </a:r>
            <a:r>
              <a:rPr lang="zh-CN" altLang="zh-CN" sz="5063" b="1" dirty="0">
                <a:solidFill>
                  <a:schemeClr val="bg1"/>
                </a:solidFill>
                <a:latin typeface="微软雅黑" panose="020B0503020204020204" pitchFamily="34" charset="-122"/>
                <a:ea typeface="微软雅黑" panose="020B0503020204020204" pitchFamily="34" charset="-122"/>
              </a:rPr>
              <a:t>高级</a:t>
            </a:r>
            <a:r>
              <a:rPr lang="zh-CN" altLang="zh-CN" sz="5063" b="1" dirty="0" smtClean="0">
                <a:solidFill>
                  <a:schemeClr val="bg1"/>
                </a:solidFill>
                <a:latin typeface="微软雅黑" panose="020B0503020204020204" pitchFamily="34" charset="-122"/>
                <a:ea typeface="微软雅黑" panose="020B0503020204020204" pitchFamily="34" charset="-122"/>
              </a:rPr>
              <a:t>开发</a:t>
            </a:r>
            <a:r>
              <a:rPr lang="zh-CN" altLang="en-US" sz="5063" b="1" dirty="0" smtClean="0">
                <a:solidFill>
                  <a:schemeClr val="bg1"/>
                </a:solidFill>
                <a:latin typeface="微软雅黑" panose="020B0503020204020204" pitchFamily="34" charset="-122"/>
                <a:ea typeface="微软雅黑" panose="020B0503020204020204" pitchFamily="34" charset="-122"/>
              </a:rPr>
              <a:t>正式课</a:t>
            </a:r>
            <a:endParaRPr lang="zh-CN" altLang="zh-CN" sz="5063" b="1" dirty="0">
              <a:solidFill>
                <a:schemeClr val="bg1"/>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8534098" y="3282169"/>
            <a:ext cx="2211197" cy="288412"/>
          </a:xfrm>
          <a:prstGeom prst="rect">
            <a:avLst/>
          </a:prstGeom>
          <a:noFill/>
        </p:spPr>
        <p:txBody>
          <a:bodyPr wrap="square" rtlCol="0">
            <a:spAutoFit/>
          </a:bodyPr>
          <a:lstStyle/>
          <a:p>
            <a:pPr>
              <a:lnSpc>
                <a:spcPct val="120000"/>
              </a:lnSpc>
            </a:pPr>
            <a:r>
              <a:rPr lang="zh-CN" altLang="en-US" sz="1160" b="1" dirty="0">
                <a:solidFill>
                  <a:schemeClr val="bg1"/>
                </a:solidFill>
                <a:latin typeface="微软雅黑" panose="020B0503020204020204" pitchFamily="34" charset="-122"/>
                <a:ea typeface="微软雅黑" panose="020B0503020204020204" pitchFamily="34" charset="-122"/>
              </a:rPr>
              <a:t>码牛学院</a:t>
            </a:r>
            <a:r>
              <a:rPr lang="en-US" altLang="zh-CN" sz="1160" b="1" dirty="0">
                <a:solidFill>
                  <a:schemeClr val="bg1"/>
                </a:solidFill>
                <a:latin typeface="微软雅黑" panose="020B0503020204020204" pitchFamily="34" charset="-122"/>
                <a:ea typeface="微软雅黑" panose="020B0503020204020204" pitchFamily="34" charset="-122"/>
              </a:rPr>
              <a:t>-</a:t>
            </a:r>
            <a:r>
              <a:rPr lang="zh-CN" altLang="en-US" sz="1160" b="1" dirty="0">
                <a:solidFill>
                  <a:schemeClr val="bg1"/>
                </a:solidFill>
                <a:latin typeface="微软雅黑" panose="020B0503020204020204" pitchFamily="34" charset="-122"/>
                <a:ea typeface="微软雅黑" panose="020B0503020204020204" pitchFamily="34" charset="-122"/>
              </a:rPr>
              <a:t>用代码码出牛逼人生</a:t>
            </a:r>
            <a:endParaRPr lang="en-US" altLang="zh-CN" sz="1160" b="1" dirty="0">
              <a:solidFill>
                <a:schemeClr val="bg1"/>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676847" y="1816125"/>
            <a:ext cx="1967443" cy="1967443"/>
          </a:xfrm>
          <a:prstGeom prst="rect">
            <a:avLst/>
          </a:prstGeom>
        </p:spPr>
      </p:pic>
    </p:spTree>
    <p:extLst>
      <p:ext uri="{BB962C8B-B14F-4D97-AF65-F5344CB8AC3E}">
        <p14:creationId xmlns:p14="http://schemas.microsoft.com/office/powerpoint/2010/main" val="499561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2"/>
                                        </p:tgtEl>
                                        <p:attrNameLst>
                                          <p:attrName>ppt_y</p:attrName>
                                        </p:attrNameLst>
                                      </p:cBhvr>
                                      <p:tavLst>
                                        <p:tav tm="0">
                                          <p:val>
                                            <p:strVal val="#ppt_y"/>
                                          </p:val>
                                        </p:tav>
                                        <p:tav tm="100000">
                                          <p:val>
                                            <p:strVal val="#ppt_y"/>
                                          </p:val>
                                        </p:tav>
                                      </p:tavLst>
                                    </p:anim>
                                    <p:anim calcmode="lin" valueType="num">
                                      <p:cBhvr>
                                        <p:cTn id="1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2" grpId="0"/>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07807AF-B76F-46E4-B72F-1032A91DD7F2}"/>
              </a:ext>
            </a:extLst>
          </p:cNvPr>
          <p:cNvGrpSpPr/>
          <p:nvPr/>
        </p:nvGrpSpPr>
        <p:grpSpPr>
          <a:xfrm>
            <a:off x="1356613" y="1541984"/>
            <a:ext cx="10145526" cy="3372956"/>
            <a:chOff x="2339695" y="2713929"/>
            <a:chExt cx="18179999" cy="7434118"/>
          </a:xfrm>
        </p:grpSpPr>
        <p:sp>
          <p:nvSpPr>
            <p:cNvPr id="6" name="矩形 5">
              <a:extLst>
                <a:ext uri="{FF2B5EF4-FFF2-40B4-BE49-F238E27FC236}">
                  <a16:creationId xmlns:a16="http://schemas.microsoft.com/office/drawing/2014/main" xmlns="" id="{F7FD57A8-EBC2-4D34-9382-4700749070E5}"/>
                </a:ext>
              </a:extLst>
            </p:cNvPr>
            <p:cNvSpPr/>
            <p:nvPr/>
          </p:nvSpPr>
          <p:spPr>
            <a:xfrm>
              <a:off x="2339695" y="2713929"/>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2812193" y="3415987"/>
              <a:ext cx="17707501" cy="3837770"/>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endParaRPr lang="en-US" altLang="zh-CN" sz="1786" dirty="0"/>
            </a:p>
            <a:p>
              <a:r>
                <a:rPr lang="zh-CN" altLang="en-US" sz="1786" dirty="0">
                  <a:solidFill>
                    <a:srgbClr val="FF0000"/>
                  </a:solidFill>
                </a:rPr>
                <a:t>原因</a:t>
              </a:r>
              <a:r>
                <a:rPr lang="en-US" altLang="zh-CN" sz="1786" dirty="0">
                  <a:solidFill>
                    <a:srgbClr val="FF0000"/>
                  </a:solidFill>
                </a:rPr>
                <a:t>: </a:t>
              </a:r>
              <a:r>
                <a:rPr lang="zh-CN" altLang="en-US" sz="1786" dirty="0"/>
                <a:t>链表分布不均匀，旱的旱死  涝的涝死</a:t>
              </a:r>
              <a:endParaRPr lang="en-US" altLang="zh-CN" sz="1786" dirty="0"/>
            </a:p>
            <a:p>
              <a:endParaRPr lang="zh-CN" altLang="en-US" sz="1786" dirty="0"/>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a16="http://schemas.microsoft.com/office/drawing/2014/main" xmlns="" id="{7696DFAD-5D60-4A4E-9357-D1CC052F52E4}"/>
              </a:ext>
            </a:extLst>
          </p:cNvPr>
          <p:cNvSpPr>
            <a:spLocks noGrp="1"/>
          </p:cNvSpPr>
          <p:nvPr>
            <p:ph type="title"/>
          </p:nvPr>
        </p:nvSpPr>
        <p:spPr>
          <a:xfrm>
            <a:off x="402449" y="289633"/>
            <a:ext cx="12053898" cy="614405"/>
          </a:xfrm>
        </p:spPr>
        <p:txBody>
          <a:bodyPr/>
          <a:lstStyle/>
          <a:p>
            <a:r>
              <a:rPr lang="zh-CN" altLang="en-US" dirty="0" smtClean="0"/>
              <a:t>为什么会有散列</a:t>
            </a:r>
            <a:endParaRPr lang="zh-CN" altLang="en-US" dirty="0"/>
          </a:p>
        </p:txBody>
      </p:sp>
    </p:spTree>
    <p:extLst>
      <p:ext uri="{BB962C8B-B14F-4D97-AF65-F5344CB8AC3E}">
        <p14:creationId xmlns:p14="http://schemas.microsoft.com/office/powerpoint/2010/main" val="35545699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07807AF-B76F-46E4-B72F-1032A91DD7F2}"/>
              </a:ext>
            </a:extLst>
          </p:cNvPr>
          <p:cNvGrpSpPr/>
          <p:nvPr/>
        </p:nvGrpSpPr>
        <p:grpSpPr>
          <a:xfrm>
            <a:off x="1356613" y="1506859"/>
            <a:ext cx="10145526" cy="3372956"/>
            <a:chOff x="2339695" y="2636513"/>
            <a:chExt cx="18179999" cy="7434118"/>
          </a:xfrm>
        </p:grpSpPr>
        <p:sp>
          <p:nvSpPr>
            <p:cNvPr id="6" name="矩形 5">
              <a:extLst>
                <a:ext uri="{FF2B5EF4-FFF2-40B4-BE49-F238E27FC236}">
                  <a16:creationId xmlns:a16="http://schemas.microsoft.com/office/drawing/2014/main" xmlns="" id="{F7FD57A8-EBC2-4D34-9382-4700749070E5}"/>
                </a:ext>
              </a:extLst>
            </p:cNvPr>
            <p:cNvSpPr/>
            <p:nvPr/>
          </p:nvSpPr>
          <p:spPr>
            <a:xfrm>
              <a:off x="2339695" y="2636513"/>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2812193" y="3415988"/>
              <a:ext cx="17707501" cy="3232059"/>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endParaRPr lang="en-US" altLang="zh-CN" sz="1786" dirty="0"/>
            </a:p>
            <a:p>
              <a:r>
                <a:rPr lang="zh-CN" altLang="en-US" sz="1786" dirty="0">
                  <a:solidFill>
                    <a:srgbClr val="FF0000"/>
                  </a:solidFill>
                </a:rPr>
                <a:t>定义</a:t>
              </a:r>
              <a:r>
                <a:rPr lang="en-US" altLang="zh-CN" sz="1786" dirty="0">
                  <a:solidFill>
                    <a:srgbClr val="FF0000"/>
                  </a:solidFill>
                </a:rPr>
                <a:t>: </a:t>
              </a:r>
              <a:r>
                <a:rPr lang="zh-CN" altLang="en-US" sz="1786" dirty="0"/>
                <a:t>就是</a:t>
              </a:r>
              <a:r>
                <a:rPr lang="zh-CN" altLang="en-US" sz="1786" dirty="0"/>
                <a:t>把任意长度的输入，通过散列算法，变换成固定长度的输出，该输出就是散列值</a:t>
              </a:r>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a16="http://schemas.microsoft.com/office/drawing/2014/main" xmlns="" id="{7696DFAD-5D60-4A4E-9357-D1CC052F52E4}"/>
              </a:ext>
            </a:extLst>
          </p:cNvPr>
          <p:cNvSpPr>
            <a:spLocks noGrp="1"/>
          </p:cNvSpPr>
          <p:nvPr>
            <p:ph type="title"/>
          </p:nvPr>
        </p:nvSpPr>
        <p:spPr>
          <a:xfrm>
            <a:off x="402449" y="289633"/>
            <a:ext cx="12053898" cy="614405"/>
          </a:xfrm>
        </p:spPr>
        <p:txBody>
          <a:bodyPr/>
          <a:lstStyle/>
          <a:p>
            <a:r>
              <a:rPr lang="zh-CN" altLang="en-US" dirty="0" smtClean="0"/>
              <a:t>散列算法</a:t>
            </a:r>
            <a:endParaRPr lang="zh-CN" altLang="en-US" dirty="0"/>
          </a:p>
        </p:txBody>
      </p:sp>
    </p:spTree>
    <p:extLst>
      <p:ext uri="{BB962C8B-B14F-4D97-AF65-F5344CB8AC3E}">
        <p14:creationId xmlns:p14="http://schemas.microsoft.com/office/powerpoint/2010/main" val="31801979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5241598" y="1413062"/>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5124413" y="259667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664079" y="2509621"/>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5049076" y="2509621"/>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675995" y="1897805"/>
            <a:ext cx="1903085" cy="17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10548" dirty="0">
                <a:solidFill>
                  <a:srgbClr val="F8F8F8"/>
                </a:solidFill>
                <a:latin typeface="思源黑体 CN Medium" panose="020B0600000000000000" pitchFamily="34" charset="-122"/>
                <a:ea typeface="思源黑体 CN Medium" panose="020B0600000000000000" pitchFamily="34" charset="-122"/>
              </a:rPr>
              <a:t>0</a:t>
            </a:r>
            <a:r>
              <a:rPr lang="en-US" sz="10548" dirty="0">
                <a:solidFill>
                  <a:srgbClr val="F8F8F8"/>
                </a:solidFill>
                <a:latin typeface="思源黑体 CN Medium" panose="020B0600000000000000" pitchFamily="34" charset="-122"/>
                <a:ea typeface="思源黑体 CN Medium" panose="020B0600000000000000" pitchFamily="34" charset="-122"/>
              </a:rPr>
              <a:t>1</a:t>
            </a:r>
            <a:endParaRPr lang="zh-CN" altLang="en-US" sz="10548"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3014049" y="4561832"/>
            <a:ext cx="7209902"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49" dirty="0">
                <a:solidFill>
                  <a:schemeClr val="bg1"/>
                </a:solidFill>
                <a:latin typeface="思源黑体 CN Bold" panose="020B0800000000000000" charset="-122"/>
                <a:ea typeface="思源黑体 CN Bold" panose="020B0800000000000000" charset="-122"/>
              </a:rPr>
              <a:t>红黑树</a:t>
            </a:r>
            <a:endParaRPr lang="en-US" altLang="zh-CN" sz="3349" dirty="0">
              <a:solidFill>
                <a:schemeClr val="bg1"/>
              </a:solidFill>
              <a:latin typeface="思源黑体 CN Bold" panose="020B0800000000000000" charset="-122"/>
              <a:ea typeface="思源黑体 CN Bold" panose="020B0800000000000000" charset="-122"/>
            </a:endParaRPr>
          </a:p>
        </p:txBody>
      </p:sp>
      <p:sp>
        <p:nvSpPr>
          <p:cNvPr id="10" name="TextBox 17"/>
          <p:cNvSpPr txBox="1">
            <a:spLocks noChangeArrowheads="1"/>
          </p:cNvSpPr>
          <p:nvPr/>
        </p:nvSpPr>
        <p:spPr bwMode="auto">
          <a:xfrm>
            <a:off x="6052685" y="6454059"/>
            <a:ext cx="7209902" cy="3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63" dirty="0">
                <a:solidFill>
                  <a:schemeClr val="bg2">
                    <a:lumMod val="50000"/>
                  </a:schemeClr>
                </a:solidFill>
                <a:latin typeface="思源黑体 CN Bold" panose="020B0800000000000000" charset="-122"/>
                <a:ea typeface="思源黑体 CN Bold" panose="020B0800000000000000" charset="-122"/>
              </a:rPr>
              <a:t>----------</a:t>
            </a:r>
            <a:r>
              <a:rPr lang="zh-CN" altLang="en-US" sz="1563" dirty="0">
                <a:solidFill>
                  <a:schemeClr val="bg2">
                    <a:lumMod val="50000"/>
                  </a:schemeClr>
                </a:solidFill>
                <a:latin typeface="思源黑体 CN Bold" panose="020B0800000000000000" charset="-122"/>
                <a:ea typeface="思源黑体 CN Bold" panose="020B0800000000000000" charset="-122"/>
              </a:rPr>
              <a:t>坐上老司机的车，带你稳稳的走上秋明山</a:t>
            </a:r>
            <a:endParaRPr lang="zh-CN" altLang="en-US" sz="1563" dirty="0">
              <a:solidFill>
                <a:schemeClr val="bg2">
                  <a:lumMod val="50000"/>
                </a:schemeClr>
              </a:solidFill>
              <a:latin typeface="思源黑体 CN Bold" panose="020B0800000000000000" charset="-122"/>
              <a:ea typeface="思源黑体 CN Bold" panose="020B0800000000000000" charset="-122"/>
            </a:endParaRPr>
          </a:p>
        </p:txBody>
      </p:sp>
    </p:spTree>
    <p:extLst>
      <p:ext uri="{BB962C8B-B14F-4D97-AF65-F5344CB8AC3E}">
        <p14:creationId xmlns:p14="http://schemas.microsoft.com/office/powerpoint/2010/main" val="411271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p:txBody>
          <a:bodyPr/>
          <a:lstStyle/>
          <a:p>
            <a:r>
              <a:rPr lang="zh-CN" altLang="en-US" dirty="0"/>
              <a:t>传统 </a:t>
            </a:r>
            <a:r>
              <a:rPr lang="en-US" altLang="zh-CN" dirty="0" err="1"/>
              <a:t>HashMap</a:t>
            </a:r>
            <a:r>
              <a:rPr lang="en-US" altLang="zh-CN" dirty="0"/>
              <a:t> </a:t>
            </a:r>
            <a:r>
              <a:rPr lang="zh-CN" altLang="en-US" dirty="0"/>
              <a:t>的缺点</a:t>
            </a:r>
          </a:p>
        </p:txBody>
      </p:sp>
      <p:grpSp>
        <p:nvGrpSpPr>
          <p:cNvPr id="3" name="组合 2">
            <a:extLst>
              <a:ext uri="{FF2B5EF4-FFF2-40B4-BE49-F238E27FC236}">
                <a16:creationId xmlns:a16="http://schemas.microsoft.com/office/drawing/2014/main" xmlns="" id="{507807AF-B76F-46E4-B72F-1032A91DD7F2}"/>
              </a:ext>
            </a:extLst>
          </p:cNvPr>
          <p:cNvGrpSpPr/>
          <p:nvPr/>
        </p:nvGrpSpPr>
        <p:grpSpPr>
          <a:xfrm>
            <a:off x="1356613" y="1541984"/>
            <a:ext cx="10145526" cy="3372956"/>
            <a:chOff x="2339695" y="2713929"/>
            <a:chExt cx="18179999" cy="7434118"/>
          </a:xfrm>
        </p:grpSpPr>
        <p:sp>
          <p:nvSpPr>
            <p:cNvPr id="6" name="矩形 5">
              <a:extLst>
                <a:ext uri="{FF2B5EF4-FFF2-40B4-BE49-F238E27FC236}">
                  <a16:creationId xmlns:a16="http://schemas.microsoft.com/office/drawing/2014/main" xmlns="" id="{F7FD57A8-EBC2-4D34-9382-4700749070E5}"/>
                </a:ext>
              </a:extLst>
            </p:cNvPr>
            <p:cNvSpPr/>
            <p:nvPr/>
          </p:nvSpPr>
          <p:spPr>
            <a:xfrm>
              <a:off x="2339695" y="2713929"/>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2812193" y="3415987"/>
              <a:ext cx="17707501" cy="5049192"/>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pPr marL="287059" indent="-287059">
                <a:buFont typeface="+mj-lt"/>
                <a:buAutoNum type="arabicPeriod"/>
              </a:pPr>
              <a:r>
                <a:rPr lang="en-US" altLang="zh-CN" sz="1786" dirty="0"/>
                <a:t>JDK 1.8 </a:t>
              </a:r>
              <a:r>
                <a:rPr lang="zh-CN" altLang="en-US" sz="1786" dirty="0"/>
                <a:t>以前 </a:t>
              </a:r>
              <a:r>
                <a:rPr lang="en-US" altLang="zh-CN" sz="1786" dirty="0" err="1"/>
                <a:t>HashMap</a:t>
              </a:r>
              <a:r>
                <a:rPr lang="en-US" altLang="zh-CN" sz="1786" dirty="0"/>
                <a:t> </a:t>
              </a:r>
              <a:r>
                <a:rPr lang="zh-CN" altLang="en-US" sz="1786" dirty="0"/>
                <a:t>的实现是 数组</a:t>
              </a:r>
              <a:r>
                <a:rPr lang="en-US" altLang="zh-CN" sz="1786" dirty="0"/>
                <a:t>+</a:t>
              </a:r>
              <a:r>
                <a:rPr lang="zh-CN" altLang="en-US" sz="1786" dirty="0"/>
                <a:t>链表，即使哈希函数取得再好，也很难达到元素百分百均匀分布。</a:t>
              </a:r>
            </a:p>
            <a:p>
              <a:pPr marL="287059" indent="-287059">
                <a:buFont typeface="+mj-lt"/>
                <a:buAutoNum type="arabicPeriod"/>
              </a:pPr>
              <a:endParaRPr lang="zh-CN" altLang="en-US" sz="1786" dirty="0"/>
            </a:p>
            <a:p>
              <a:pPr marL="287059" indent="-287059">
                <a:buFont typeface="+mj-lt"/>
                <a:buAutoNum type="arabicPeriod"/>
              </a:pPr>
              <a:r>
                <a:rPr lang="zh-CN" altLang="en-US" sz="1786" dirty="0"/>
                <a:t>当 </a:t>
              </a:r>
              <a:r>
                <a:rPr lang="en-US" altLang="zh-CN" sz="1786" dirty="0" err="1"/>
                <a:t>HashMap</a:t>
              </a:r>
              <a:r>
                <a:rPr lang="en-US" altLang="zh-CN" sz="1786" dirty="0"/>
                <a:t> </a:t>
              </a:r>
              <a:r>
                <a:rPr lang="zh-CN" altLang="en-US" sz="1786" dirty="0"/>
                <a:t>中有大量的元素都存放到同一个桶中时，这个桶下有一条长长的链表，这个时候 </a:t>
              </a:r>
              <a:r>
                <a:rPr lang="en-US" altLang="zh-CN" sz="1786" dirty="0" err="1"/>
                <a:t>HashMap</a:t>
              </a:r>
              <a:r>
                <a:rPr lang="en-US" altLang="zh-CN" sz="1786" dirty="0"/>
                <a:t> </a:t>
              </a:r>
              <a:r>
                <a:rPr lang="zh-CN" altLang="en-US" sz="1786" dirty="0"/>
                <a:t>就相当于一个单链表，假如单链表有 </a:t>
              </a:r>
              <a:r>
                <a:rPr lang="en-US" altLang="zh-CN" sz="1786" dirty="0"/>
                <a:t>n </a:t>
              </a:r>
              <a:r>
                <a:rPr lang="zh-CN" altLang="en-US" sz="1786" dirty="0"/>
                <a:t>个元素，遍历的时间复杂度就是 </a:t>
              </a:r>
              <a:r>
                <a:rPr lang="en-US" altLang="zh-CN" sz="1786" dirty="0"/>
                <a:t>O(n)</a:t>
              </a:r>
              <a:r>
                <a:rPr lang="zh-CN" altLang="en-US" sz="1786" dirty="0"/>
                <a:t>，完全失去了它的优势。</a:t>
              </a:r>
            </a:p>
            <a:p>
              <a:pPr marL="287059" indent="-287059">
                <a:buFont typeface="+mj-lt"/>
                <a:buAutoNum type="arabicPeriod"/>
              </a:pPr>
              <a:endParaRPr lang="zh-CN" altLang="en-US" sz="1786" dirty="0"/>
            </a:p>
            <a:p>
              <a:pPr marL="287059" indent="-287059">
                <a:buFont typeface="+mj-lt"/>
                <a:buAutoNum type="arabicPeriod"/>
              </a:pPr>
              <a:r>
                <a:rPr lang="zh-CN" altLang="en-US" sz="1786" dirty="0"/>
                <a:t>针对这种情况，</a:t>
              </a:r>
              <a:r>
                <a:rPr lang="en-US" altLang="zh-CN" sz="1786" dirty="0"/>
                <a:t>JDK 1.8 </a:t>
              </a:r>
              <a:r>
                <a:rPr lang="zh-CN" altLang="en-US" sz="1786" dirty="0"/>
                <a:t>中引入了 红黑树（查找时间复杂度为 </a:t>
              </a:r>
              <a:r>
                <a:rPr lang="en-US" altLang="zh-CN" sz="1786" dirty="0"/>
                <a:t>O(</a:t>
              </a:r>
              <a:r>
                <a:rPr lang="en-US" altLang="zh-CN" sz="1786" dirty="0" err="1"/>
                <a:t>logn</a:t>
              </a:r>
              <a:r>
                <a:rPr lang="en-US" altLang="zh-CN" sz="1786" dirty="0"/>
                <a:t>)</a:t>
              </a:r>
              <a:r>
                <a:rPr lang="zh-CN" altLang="en-US" sz="1786" dirty="0"/>
                <a:t>）来优化这个问题。</a:t>
              </a:r>
            </a:p>
          </p:txBody>
        </p:sp>
      </p:grpSp>
    </p:spTree>
    <p:extLst>
      <p:ext uri="{BB962C8B-B14F-4D97-AF65-F5344CB8AC3E}">
        <p14:creationId xmlns:p14="http://schemas.microsoft.com/office/powerpoint/2010/main" val="4007149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en-US" altLang="zh-CN" sz="3683" dirty="0"/>
              <a:t>HashMap1.8</a:t>
            </a:r>
            <a:r>
              <a:rPr lang="zh-CN" altLang="en-US" sz="3683" dirty="0"/>
              <a:t>原理</a:t>
            </a:r>
            <a:r>
              <a:rPr lang="en-US" altLang="zh-CN" sz="2009" dirty="0">
                <a:solidFill>
                  <a:schemeClr val="accent3"/>
                </a:solidFill>
              </a:rPr>
              <a:t>(</a:t>
            </a:r>
            <a:r>
              <a:rPr lang="en-US" altLang="zh-CN" sz="2009" dirty="0" err="1">
                <a:solidFill>
                  <a:schemeClr val="accent3"/>
                </a:solidFill>
              </a:rPr>
              <a:t>HashMap</a:t>
            </a:r>
            <a:r>
              <a:rPr lang="en-US" altLang="zh-CN" sz="2009" dirty="0">
                <a:solidFill>
                  <a:schemeClr val="accent3"/>
                </a:solidFill>
              </a:rPr>
              <a:t> </a:t>
            </a:r>
            <a:r>
              <a:rPr lang="zh-CN" altLang="en-US" sz="2009" dirty="0">
                <a:solidFill>
                  <a:schemeClr val="accent3"/>
                </a:solidFill>
              </a:rPr>
              <a:t>在 </a:t>
            </a:r>
            <a:r>
              <a:rPr lang="en-US" altLang="zh-CN" sz="2009" dirty="0">
                <a:solidFill>
                  <a:schemeClr val="accent3"/>
                </a:solidFill>
              </a:rPr>
              <a:t>JDK 1.8 </a:t>
            </a:r>
            <a:r>
              <a:rPr lang="zh-CN" altLang="en-US" sz="2009" dirty="0">
                <a:solidFill>
                  <a:schemeClr val="accent3"/>
                </a:solidFill>
              </a:rPr>
              <a:t>中新增的数据结构 </a:t>
            </a:r>
            <a:r>
              <a:rPr lang="en-US" altLang="zh-CN" sz="2009" dirty="0">
                <a:solidFill>
                  <a:schemeClr val="accent3"/>
                </a:solidFill>
              </a:rPr>
              <a:t>– </a:t>
            </a:r>
            <a:r>
              <a:rPr lang="zh-CN" altLang="en-US" sz="2009" dirty="0">
                <a:solidFill>
                  <a:schemeClr val="accent3"/>
                </a:solidFill>
              </a:rPr>
              <a:t>红黑</a:t>
            </a:r>
            <a:r>
              <a:rPr lang="zh-CN" altLang="en-US" sz="2009" dirty="0">
                <a:solidFill>
                  <a:schemeClr val="accent3"/>
                </a:solidFill>
              </a:rPr>
              <a:t>树</a:t>
            </a:r>
            <a:r>
              <a:rPr lang="en-US" altLang="zh-CN" sz="2009" dirty="0">
                <a:solidFill>
                  <a:schemeClr val="accent3"/>
                </a:solidFill>
              </a:rPr>
              <a:t>)</a:t>
            </a:r>
            <a:endParaRPr lang="zh-CN" altLang="en-US" sz="2009" dirty="0">
              <a:solidFill>
                <a:schemeClr val="accent3"/>
              </a:solidFill>
            </a:endParaRPr>
          </a:p>
        </p:txBody>
      </p:sp>
      <p:pic>
        <p:nvPicPr>
          <p:cNvPr id="3074" name="Picture 2" descr="shixinz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93" y="828816"/>
            <a:ext cx="8655926" cy="654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324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zh-CN" altLang="en-US" sz="3683" dirty="0"/>
              <a:t>红黑</a:t>
            </a:r>
            <a:r>
              <a:rPr lang="zh-CN" altLang="en-US" sz="3683" dirty="0"/>
              <a:t>树算法</a:t>
            </a:r>
            <a:endParaRPr lang="zh-CN" altLang="en-US" sz="2009" dirty="0">
              <a:solidFill>
                <a:schemeClr val="accent3"/>
              </a:solidFill>
            </a:endParaRPr>
          </a:p>
        </p:txBody>
      </p:sp>
      <p:pic>
        <p:nvPicPr>
          <p:cNvPr id="4098" name="Picture 2" descr="TreeMap_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45" y="909931"/>
            <a:ext cx="7046774" cy="581359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xmlns="" id="{F7FD57A8-EBC2-4D34-9382-4700749070E5}"/>
              </a:ext>
            </a:extLst>
          </p:cNvPr>
          <p:cNvSpPr/>
          <p:nvPr/>
        </p:nvSpPr>
        <p:spPr>
          <a:xfrm>
            <a:off x="8558911" y="909931"/>
            <a:ext cx="3646383" cy="2379929"/>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8252709" y="3849703"/>
            <a:ext cx="4620735" cy="2565702"/>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pPr marL="287059" indent="-287059">
              <a:buFont typeface="+mj-lt"/>
              <a:buAutoNum type="arabicPeriod"/>
            </a:pPr>
            <a:r>
              <a:rPr lang="zh-CN" altLang="en-US" sz="1786" dirty="0"/>
              <a:t>每个节点要么是红色，要么是黑色</a:t>
            </a:r>
            <a:r>
              <a:rPr lang="zh-CN" altLang="en-US" sz="1786" dirty="0"/>
              <a:t>。</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根节点必须是</a:t>
            </a:r>
            <a:r>
              <a:rPr lang="zh-CN" altLang="en-US" sz="1786" dirty="0"/>
              <a:t>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红色节点不能连续（也即是，红色节点的孩子和父亲都不能是红色）</a:t>
            </a:r>
            <a:r>
              <a:rPr lang="zh-CN" altLang="en-US" sz="1786" dirty="0"/>
              <a:t>。</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对于每个节点，从该点至</a:t>
            </a:r>
            <a:r>
              <a:rPr lang="en-US" altLang="zh-CN" sz="1786" dirty="0"/>
              <a:t>null</a:t>
            </a:r>
            <a:r>
              <a:rPr lang="zh-CN" altLang="en-US" sz="1786" dirty="0"/>
              <a:t>（树尾端）的任何路径，都含有相同个数的黑色节点。</a:t>
            </a:r>
          </a:p>
        </p:txBody>
      </p:sp>
      <p:sp>
        <p:nvSpPr>
          <p:cNvPr id="8" name="文本框 10">
            <a:extLst>
              <a:ext uri="{FF2B5EF4-FFF2-40B4-BE49-F238E27FC236}">
                <a16:creationId xmlns:a16="http://schemas.microsoft.com/office/drawing/2014/main" xmlns="" id="{B93D995B-8464-41E5-80F3-05607ECF1D1F}"/>
              </a:ext>
            </a:extLst>
          </p:cNvPr>
          <p:cNvSpPr txBox="1"/>
          <p:nvPr/>
        </p:nvSpPr>
        <p:spPr>
          <a:xfrm>
            <a:off x="8875016" y="1469775"/>
            <a:ext cx="3033041" cy="1466427"/>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r>
              <a:rPr lang="zh-CN" altLang="en-US" sz="1786" dirty="0">
                <a:solidFill>
                  <a:srgbClr val="FF0000"/>
                </a:solidFill>
              </a:rPr>
              <a:t>定义</a:t>
            </a:r>
            <a:r>
              <a:rPr lang="en-US" altLang="zh-CN" sz="1786" dirty="0">
                <a:solidFill>
                  <a:srgbClr val="FF0000"/>
                </a:solidFill>
              </a:rPr>
              <a:t>: </a:t>
            </a:r>
            <a:r>
              <a:rPr lang="zh-CN" altLang="en-US" sz="1786" dirty="0"/>
              <a:t>红</a:t>
            </a:r>
            <a:r>
              <a:rPr lang="zh-CN" altLang="en-US" sz="1786" dirty="0"/>
              <a:t>黑树是一种近似平衡的二叉查找树，它能够确保任何一个节点的左右子树的高度差不会超过二者中较低那个的一陪</a:t>
            </a:r>
          </a:p>
        </p:txBody>
      </p:sp>
    </p:spTree>
    <p:extLst>
      <p:ext uri="{BB962C8B-B14F-4D97-AF65-F5344CB8AC3E}">
        <p14:creationId xmlns:p14="http://schemas.microsoft.com/office/powerpoint/2010/main" val="41878462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zh-CN" altLang="en-US" sz="3683" dirty="0"/>
              <a:t>红黑</a:t>
            </a:r>
            <a:r>
              <a:rPr lang="zh-CN" altLang="en-US" sz="3683" dirty="0"/>
              <a:t>树查找算法</a:t>
            </a:r>
            <a:endParaRPr lang="zh-CN" altLang="en-US" sz="2009" dirty="0">
              <a:solidFill>
                <a:schemeClr val="accent3"/>
              </a:solidFill>
            </a:endParaRPr>
          </a:p>
        </p:txBody>
      </p:sp>
      <p:sp>
        <p:nvSpPr>
          <p:cNvPr id="6" name="矩形 5">
            <a:extLst>
              <a:ext uri="{FF2B5EF4-FFF2-40B4-BE49-F238E27FC236}">
                <a16:creationId xmlns:a16="http://schemas.microsoft.com/office/drawing/2014/main" xmlns="" id="{F7FD57A8-EBC2-4D34-9382-4700749070E5}"/>
              </a:ext>
            </a:extLst>
          </p:cNvPr>
          <p:cNvSpPr/>
          <p:nvPr/>
        </p:nvSpPr>
        <p:spPr>
          <a:xfrm>
            <a:off x="8558911" y="909931"/>
            <a:ext cx="3646383" cy="2379929"/>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8252709" y="3849703"/>
            <a:ext cx="4620735" cy="2565702"/>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pPr marL="287059" indent="-287059">
              <a:buFont typeface="+mj-lt"/>
              <a:buAutoNum type="arabicPeriod"/>
            </a:pPr>
            <a:r>
              <a:rPr lang="zh-CN" altLang="en-US" sz="1786" dirty="0"/>
              <a:t>每个节点要么是红色，要么是黑色</a:t>
            </a:r>
            <a:r>
              <a:rPr lang="zh-CN" altLang="en-US" sz="1786" dirty="0"/>
              <a:t>。</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根节点必须是</a:t>
            </a:r>
            <a:r>
              <a:rPr lang="zh-CN" altLang="en-US" sz="1786" dirty="0"/>
              <a:t>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红色节点不能连续（也即是，红色节点的孩子和父亲都不能是红色）</a:t>
            </a:r>
            <a:r>
              <a:rPr lang="zh-CN" altLang="en-US" sz="1786" dirty="0"/>
              <a:t>。</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对于每个节点，从该点至</a:t>
            </a:r>
            <a:r>
              <a:rPr lang="en-US" altLang="zh-CN" sz="1786" dirty="0"/>
              <a:t>null</a:t>
            </a:r>
            <a:r>
              <a:rPr lang="zh-CN" altLang="en-US" sz="1786" dirty="0"/>
              <a:t>（树尾端）的任何路径，都含有相同个数的黑色节点。</a:t>
            </a:r>
          </a:p>
        </p:txBody>
      </p:sp>
      <p:sp>
        <p:nvSpPr>
          <p:cNvPr id="8" name="文本框 10">
            <a:extLst>
              <a:ext uri="{FF2B5EF4-FFF2-40B4-BE49-F238E27FC236}">
                <a16:creationId xmlns:a16="http://schemas.microsoft.com/office/drawing/2014/main" xmlns="" id="{B93D995B-8464-41E5-80F3-05607ECF1D1F}"/>
              </a:ext>
            </a:extLst>
          </p:cNvPr>
          <p:cNvSpPr txBox="1"/>
          <p:nvPr/>
        </p:nvSpPr>
        <p:spPr>
          <a:xfrm>
            <a:off x="8875016" y="1469775"/>
            <a:ext cx="3033041" cy="1466427"/>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r>
              <a:rPr lang="zh-CN" altLang="en-US" sz="1786" dirty="0">
                <a:solidFill>
                  <a:srgbClr val="FF0000"/>
                </a:solidFill>
              </a:rPr>
              <a:t>定义</a:t>
            </a:r>
            <a:r>
              <a:rPr lang="en-US" altLang="zh-CN" sz="1786" dirty="0">
                <a:solidFill>
                  <a:srgbClr val="FF0000"/>
                </a:solidFill>
              </a:rPr>
              <a:t>: </a:t>
            </a:r>
            <a:r>
              <a:rPr lang="zh-CN" altLang="en-US" sz="1786" dirty="0"/>
              <a:t>红</a:t>
            </a:r>
            <a:r>
              <a:rPr lang="zh-CN" altLang="en-US" sz="1786" dirty="0"/>
              <a:t>黑树是一种近似平衡的二叉查找树，它能够确保任何一个节点的左右子树的高度差不会超过二者中较低那个的一陪</a:t>
            </a:r>
          </a:p>
        </p:txBody>
      </p:sp>
      <p:pic>
        <p:nvPicPr>
          <p:cNvPr id="5122" name="Picture 2" descr="TreeMap_getEnt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 y="909932"/>
            <a:ext cx="7667124" cy="621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676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zh-CN" altLang="en-US" sz="3683" dirty="0"/>
              <a:t>红黑</a:t>
            </a:r>
            <a:r>
              <a:rPr lang="zh-CN" altLang="en-US" sz="3683" dirty="0"/>
              <a:t>树插入算法</a:t>
            </a:r>
            <a:endParaRPr lang="zh-CN" altLang="en-US" sz="2009" dirty="0">
              <a:solidFill>
                <a:schemeClr val="accent3"/>
              </a:solidFill>
            </a:endParaRPr>
          </a:p>
        </p:txBody>
      </p:sp>
      <p:pic>
        <p:nvPicPr>
          <p:cNvPr id="3" name="图片 2"/>
          <p:cNvPicPr>
            <a:picLocks noChangeAspect="1"/>
          </p:cNvPicPr>
          <p:nvPr/>
        </p:nvPicPr>
        <p:blipFill>
          <a:blip r:embed="rId2"/>
          <a:stretch>
            <a:fillRect/>
          </a:stretch>
        </p:blipFill>
        <p:spPr>
          <a:xfrm>
            <a:off x="697" y="1180394"/>
            <a:ext cx="13335251" cy="5925672"/>
          </a:xfrm>
          <a:prstGeom prst="rect">
            <a:avLst/>
          </a:prstGeom>
        </p:spPr>
      </p:pic>
    </p:spTree>
    <p:extLst>
      <p:ext uri="{BB962C8B-B14F-4D97-AF65-F5344CB8AC3E}">
        <p14:creationId xmlns:p14="http://schemas.microsoft.com/office/powerpoint/2010/main" val="20053916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zh-CN" altLang="en-US" sz="3683" dirty="0"/>
              <a:t>红黑</a:t>
            </a:r>
            <a:r>
              <a:rPr lang="zh-CN" altLang="en-US" sz="3683" dirty="0"/>
              <a:t>树插入算法</a:t>
            </a:r>
            <a:endParaRPr lang="zh-CN" altLang="en-US" sz="2009" dirty="0">
              <a:solidFill>
                <a:schemeClr val="accent3"/>
              </a:solidFill>
            </a:endParaRPr>
          </a:p>
        </p:txBody>
      </p:sp>
      <p:pic>
        <p:nvPicPr>
          <p:cNvPr id="4" name="图片 3"/>
          <p:cNvPicPr>
            <a:picLocks noChangeAspect="1"/>
          </p:cNvPicPr>
          <p:nvPr/>
        </p:nvPicPr>
        <p:blipFill>
          <a:blip r:embed="rId2"/>
          <a:stretch>
            <a:fillRect/>
          </a:stretch>
        </p:blipFill>
        <p:spPr>
          <a:xfrm>
            <a:off x="276766" y="1230620"/>
            <a:ext cx="9693498" cy="5805056"/>
          </a:xfrm>
          <a:prstGeom prst="rect">
            <a:avLst/>
          </a:prstGeom>
        </p:spPr>
      </p:pic>
    </p:spTree>
    <p:extLst>
      <p:ext uri="{BB962C8B-B14F-4D97-AF65-F5344CB8AC3E}">
        <p14:creationId xmlns:p14="http://schemas.microsoft.com/office/powerpoint/2010/main" val="14285130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96DFAD-5D60-4A4E-9357-D1CC052F52E4}"/>
              </a:ext>
            </a:extLst>
          </p:cNvPr>
          <p:cNvSpPr>
            <a:spLocks noGrp="1"/>
          </p:cNvSpPr>
          <p:nvPr>
            <p:ph type="title"/>
          </p:nvPr>
        </p:nvSpPr>
        <p:spPr>
          <a:xfrm>
            <a:off x="452555" y="295527"/>
            <a:ext cx="12053898" cy="614405"/>
          </a:xfrm>
        </p:spPr>
        <p:txBody>
          <a:bodyPr/>
          <a:lstStyle/>
          <a:p>
            <a:r>
              <a:rPr lang="zh-CN" altLang="en-US" sz="3683" dirty="0"/>
              <a:t>红黑</a:t>
            </a:r>
            <a:r>
              <a:rPr lang="zh-CN" altLang="en-US" sz="3683" dirty="0"/>
              <a:t>树插入算法</a:t>
            </a:r>
            <a:endParaRPr lang="zh-CN" altLang="en-US" sz="2009" dirty="0">
              <a:solidFill>
                <a:schemeClr val="accent3"/>
              </a:solidFill>
            </a:endParaRPr>
          </a:p>
        </p:txBody>
      </p:sp>
      <p:pic>
        <p:nvPicPr>
          <p:cNvPr id="3" name="图片 2"/>
          <p:cNvPicPr>
            <a:picLocks noChangeAspect="1"/>
          </p:cNvPicPr>
          <p:nvPr/>
        </p:nvPicPr>
        <p:blipFill>
          <a:blip r:embed="rId2"/>
          <a:stretch>
            <a:fillRect/>
          </a:stretch>
        </p:blipFill>
        <p:spPr>
          <a:xfrm>
            <a:off x="75865" y="1305957"/>
            <a:ext cx="11551836" cy="5474762"/>
          </a:xfrm>
          <a:prstGeom prst="rect">
            <a:avLst/>
          </a:prstGeom>
        </p:spPr>
      </p:pic>
    </p:spTree>
    <p:extLst>
      <p:ext uri="{BB962C8B-B14F-4D97-AF65-F5344CB8AC3E}">
        <p14:creationId xmlns:p14="http://schemas.microsoft.com/office/powerpoint/2010/main" val="31128561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过程 15"/>
          <p:cNvSpPr/>
          <p:nvPr/>
        </p:nvSpPr>
        <p:spPr>
          <a:xfrm>
            <a:off x="697" y="5725938"/>
            <a:ext cx="12857401" cy="1506712"/>
          </a:xfrm>
          <a:prstGeom prst="flowChartProcess">
            <a:avLst/>
          </a:prstGeom>
          <a:solidFill>
            <a:srgbClr val="87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黑体" panose="02010609060101010101" pitchFamily="49" charset="-122"/>
              <a:ea typeface="黑体" panose="02010609060101010101" pitchFamily="49" charset="-122"/>
            </a:endParaRPr>
          </a:p>
        </p:txBody>
      </p:sp>
      <p:sp>
        <p:nvSpPr>
          <p:cNvPr id="30" name="TextBox 29"/>
          <p:cNvSpPr txBox="1"/>
          <p:nvPr/>
        </p:nvSpPr>
        <p:spPr>
          <a:xfrm>
            <a:off x="-526840" y="1250442"/>
            <a:ext cx="12631683" cy="1557017"/>
          </a:xfrm>
          <a:prstGeom prst="rect">
            <a:avLst/>
          </a:prstGeom>
          <a:noFill/>
        </p:spPr>
        <p:txBody>
          <a:bodyPr wrap="square" rtlCol="0" anchor="t" anchorCtr="0">
            <a:noAutofit/>
          </a:bodyPr>
          <a:lstStyle/>
          <a:p>
            <a:pPr algn="ctr">
              <a:lnSpc>
                <a:spcPct val="105000"/>
              </a:lnSpc>
            </a:pPr>
            <a:r>
              <a:rPr lang="zh-CN" altLang="en-US" sz="2456"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揭开安卓常用而神秘的</a:t>
            </a:r>
            <a:r>
              <a:rPr lang="en-US" altLang="zh-CN" sz="2456" b="1" dirty="0" err="1">
                <a:solidFill>
                  <a:srgbClr val="00B050"/>
                </a:solidFill>
                <a:latin typeface="黑体" panose="02010609060101010101" pitchFamily="49" charset="-122"/>
                <a:ea typeface="黑体" panose="02010609060101010101" pitchFamily="49" charset="-122"/>
                <a:cs typeface="Times New Roman" panose="02020603050405020304" pitchFamily="18" charset="0"/>
              </a:rPr>
              <a:t>HashMap</a:t>
            </a:r>
            <a:r>
              <a:rPr lang="zh-CN" altLang="en-US" sz="2456"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面纱</a:t>
            </a:r>
            <a:endParaRPr lang="en-US" altLang="zh-CN" sz="2456" b="1" dirty="0">
              <a:solidFill>
                <a:srgbClr val="00B050"/>
              </a:solidFill>
              <a:latin typeface="黑体" panose="02010609060101010101" pitchFamily="49" charset="-122"/>
              <a:ea typeface="黑体" panose="02010609060101010101" pitchFamily="49" charset="-122"/>
              <a:cs typeface="Times New Roman" panose="02020603050405020304" pitchFamily="18" charset="0"/>
            </a:endParaRPr>
          </a:p>
          <a:p>
            <a:pPr algn="ctr">
              <a:lnSpc>
                <a:spcPct val="105000"/>
              </a:lnSpc>
            </a:pPr>
            <a:r>
              <a:rPr lang="zh-CN" altLang="en-US" sz="2009" dirty="0" smtClean="0">
                <a:solidFill>
                  <a:schemeClr val="bg1"/>
                </a:solidFill>
              </a:rPr>
              <a:t>数据结构中高频面试点</a:t>
            </a:r>
            <a:endParaRPr lang="zh-CN" altLang="en-US" sz="2009" dirty="0">
              <a:solidFill>
                <a:schemeClr val="bg1"/>
              </a:solidFill>
            </a:endParaRPr>
          </a:p>
        </p:txBody>
      </p:sp>
      <p:grpSp>
        <p:nvGrpSpPr>
          <p:cNvPr id="10" name="组合 9">
            <a:extLst>
              <a:ext uri="{FF2B5EF4-FFF2-40B4-BE49-F238E27FC236}">
                <a16:creationId xmlns="" xmlns:a16="http://schemas.microsoft.com/office/drawing/2014/main" id="{06D68616-8420-4951-9C5C-1C95EEFB1F6E}"/>
              </a:ext>
            </a:extLst>
          </p:cNvPr>
          <p:cNvGrpSpPr/>
          <p:nvPr/>
        </p:nvGrpSpPr>
        <p:grpSpPr>
          <a:xfrm>
            <a:off x="9650088" y="6813401"/>
            <a:ext cx="3290782" cy="338492"/>
            <a:chOff x="857199" y="12153618"/>
            <a:chExt cx="5896828" cy="606551"/>
          </a:xfrm>
        </p:grpSpPr>
        <p:sp>
          <p:nvSpPr>
            <p:cNvPr id="11" name="文本框 10">
              <a:extLst>
                <a:ext uri="{FF2B5EF4-FFF2-40B4-BE49-F238E27FC236}">
                  <a16:creationId xmlns="" xmlns:a16="http://schemas.microsoft.com/office/drawing/2014/main" id="{25F849BA-059D-422C-95D0-54B66CCF61E4}"/>
                </a:ext>
              </a:extLst>
            </p:cNvPr>
            <p:cNvSpPr txBox="1"/>
            <p:nvPr userDrawn="1"/>
          </p:nvSpPr>
          <p:spPr>
            <a:xfrm>
              <a:off x="2990532" y="12163732"/>
              <a:ext cx="3763495" cy="596437"/>
            </a:xfrm>
            <a:prstGeom prst="rect">
              <a:avLst/>
            </a:prstGeom>
            <a:noFill/>
          </p:spPr>
          <p:txBody>
            <a:bodyPr wrap="none" rtlCol="0">
              <a:spAutoFit/>
            </a:bodyPr>
            <a:lstStyle/>
            <a:p>
              <a:r>
                <a:rPr lang="en-US" altLang="zh-CN" sz="1563" b="1" dirty="0">
                  <a:solidFill>
                    <a:schemeClr val="bg1"/>
                  </a:solidFill>
                  <a:latin typeface="黑体" panose="02010609060101010101" pitchFamily="49" charset="-122"/>
                  <a:ea typeface="黑体" panose="02010609060101010101" pitchFamily="49" charset="-122"/>
                </a:rPr>
                <a:t>| Android</a:t>
              </a:r>
              <a:r>
                <a:rPr lang="zh-CN" altLang="en-US" sz="1563" b="1" dirty="0">
                  <a:solidFill>
                    <a:schemeClr val="bg1"/>
                  </a:solidFill>
                  <a:latin typeface="黑体" panose="02010609060101010101" pitchFamily="49" charset="-122"/>
                  <a:ea typeface="黑体" panose="02010609060101010101" pitchFamily="49" charset="-122"/>
                </a:rPr>
                <a:t>架构师</a:t>
              </a:r>
              <a:r>
                <a:rPr lang="zh-CN" altLang="en-US" sz="1563" dirty="0">
                  <a:solidFill>
                    <a:schemeClr val="bg1"/>
                  </a:solidFill>
                  <a:latin typeface="黑体" panose="02010609060101010101" pitchFamily="49" charset="-122"/>
                  <a:ea typeface="黑体" panose="02010609060101010101" pitchFamily="49" charset="-122"/>
                </a:rPr>
                <a:t>课程</a:t>
              </a:r>
              <a:endParaRPr lang="en-US" sz="1563" dirty="0">
                <a:solidFill>
                  <a:schemeClr val="bg1"/>
                </a:solidFill>
                <a:latin typeface="黑体" panose="02010609060101010101" pitchFamily="49" charset="-122"/>
                <a:ea typeface="黑体" panose="02010609060101010101" pitchFamily="49" charset="-122"/>
              </a:endParaRPr>
            </a:p>
          </p:txBody>
        </p:sp>
        <p:pic>
          <p:nvPicPr>
            <p:cNvPr id="12" name="图片 11">
              <a:extLst>
                <a:ext uri="{FF2B5EF4-FFF2-40B4-BE49-F238E27FC236}">
                  <a16:creationId xmlns="" xmlns:a16="http://schemas.microsoft.com/office/drawing/2014/main" id="{39E2A4C0-CC66-43F6-A225-C77C63174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9" y="12153618"/>
              <a:ext cx="2133333" cy="533333"/>
            </a:xfrm>
            <a:prstGeom prst="rect">
              <a:avLst/>
            </a:prstGeom>
          </p:spPr>
        </p:pic>
      </p:grpSp>
      <p:sp>
        <p:nvSpPr>
          <p:cNvPr id="2" name="文本框 1"/>
          <p:cNvSpPr txBox="1"/>
          <p:nvPr/>
        </p:nvSpPr>
        <p:spPr>
          <a:xfrm>
            <a:off x="3290289" y="2486254"/>
            <a:ext cx="8337413" cy="2059241"/>
          </a:xfrm>
          <a:prstGeom prst="rect">
            <a:avLst/>
          </a:prstGeom>
        </p:spPr>
        <p:txBody>
          <a:bodyPr vert="horz" wrap="square" lIns="51029" tIns="25514" rIns="51029" bIns="25514" rtlCol="0">
            <a:normAutofit/>
          </a:bodyPr>
          <a:lstStyle/>
          <a:p>
            <a:pPr marL="287059" indent="-287059">
              <a:lnSpc>
                <a:spcPct val="105000"/>
              </a:lnSpc>
              <a:buAutoNum type="arabicPlain"/>
            </a:pPr>
            <a:r>
              <a:rPr lang="en-US" altLang="zh-CN" sz="1786" dirty="0" err="1">
                <a:solidFill>
                  <a:schemeClr val="bg1"/>
                </a:solidFill>
              </a:rPr>
              <a:t>Hashmap</a:t>
            </a:r>
            <a:r>
              <a:rPr lang="zh-CN" altLang="en-US" sz="1786" dirty="0">
                <a:solidFill>
                  <a:schemeClr val="bg1"/>
                </a:solidFill>
              </a:rPr>
              <a:t>散列算法</a:t>
            </a:r>
            <a:endParaRPr lang="en-US" altLang="zh-CN" sz="1786" dirty="0">
              <a:solidFill>
                <a:schemeClr val="bg1"/>
              </a:solidFill>
            </a:endParaRPr>
          </a:p>
          <a:p>
            <a:pPr marL="287059" indent="-287059">
              <a:lnSpc>
                <a:spcPct val="105000"/>
              </a:lnSpc>
              <a:buAutoNum type="arabicPlain"/>
            </a:pPr>
            <a:endParaRPr lang="zh-CN" altLang="en-US" sz="1786" dirty="0">
              <a:solidFill>
                <a:schemeClr val="bg1"/>
              </a:solidFill>
            </a:endParaRPr>
          </a:p>
          <a:p>
            <a:pPr marL="287059" indent="-287059">
              <a:lnSpc>
                <a:spcPct val="105000"/>
              </a:lnSpc>
              <a:buAutoNum type="arabicPlain" startAt="2"/>
            </a:pPr>
            <a:r>
              <a:rPr lang="en-US" altLang="zh-CN" sz="1786" dirty="0">
                <a:solidFill>
                  <a:schemeClr val="bg1"/>
                </a:solidFill>
              </a:rPr>
              <a:t>Hash</a:t>
            </a:r>
            <a:r>
              <a:rPr lang="zh-CN" altLang="en-US" sz="1786" dirty="0">
                <a:solidFill>
                  <a:schemeClr val="bg1"/>
                </a:solidFill>
              </a:rPr>
              <a:t>原理</a:t>
            </a:r>
            <a:r>
              <a:rPr lang="zh-CN" altLang="en-US" sz="1786" dirty="0">
                <a:solidFill>
                  <a:schemeClr val="bg1"/>
                </a:solidFill>
              </a:rPr>
              <a:t>详解</a:t>
            </a:r>
            <a:endParaRPr lang="en-US" altLang="zh-CN" sz="1786" dirty="0">
              <a:solidFill>
                <a:schemeClr val="bg1"/>
              </a:solidFill>
            </a:endParaRPr>
          </a:p>
          <a:p>
            <a:pPr marL="287059" indent="-287059">
              <a:lnSpc>
                <a:spcPct val="105000"/>
              </a:lnSpc>
              <a:buAutoNum type="arabicPlain" startAt="2"/>
            </a:pPr>
            <a:endParaRPr lang="zh-CN" altLang="en-US" sz="1786" dirty="0">
              <a:solidFill>
                <a:schemeClr val="bg1"/>
              </a:solidFill>
            </a:endParaRPr>
          </a:p>
          <a:p>
            <a:pPr>
              <a:lnSpc>
                <a:spcPct val="105000"/>
              </a:lnSpc>
            </a:pPr>
            <a:r>
              <a:rPr lang="en-US" altLang="zh-CN" sz="1786" dirty="0">
                <a:solidFill>
                  <a:schemeClr val="bg1"/>
                </a:solidFill>
              </a:rPr>
              <a:t>3  </a:t>
            </a:r>
            <a:r>
              <a:rPr lang="zh-CN" altLang="en-US" sz="1786" dirty="0">
                <a:solidFill>
                  <a:schemeClr val="bg1"/>
                </a:solidFill>
              </a:rPr>
              <a:t>为什么</a:t>
            </a:r>
            <a:r>
              <a:rPr lang="en-US" altLang="zh-CN" sz="1786" dirty="0">
                <a:solidFill>
                  <a:schemeClr val="bg1"/>
                </a:solidFill>
              </a:rPr>
              <a:t>JDK1.8</a:t>
            </a:r>
            <a:r>
              <a:rPr lang="zh-CN" altLang="en-US" sz="1786" dirty="0">
                <a:solidFill>
                  <a:schemeClr val="bg1"/>
                </a:solidFill>
              </a:rPr>
              <a:t>后添加了红</a:t>
            </a:r>
            <a:r>
              <a:rPr lang="zh-CN" altLang="en-US" sz="1786" dirty="0">
                <a:solidFill>
                  <a:schemeClr val="bg1"/>
                </a:solidFill>
              </a:rPr>
              <a:t>黑</a:t>
            </a:r>
            <a:r>
              <a:rPr lang="zh-CN" altLang="en-US" sz="1786" dirty="0">
                <a:solidFill>
                  <a:schemeClr val="bg1"/>
                </a:solidFill>
              </a:rPr>
              <a:t>树 浅谈</a:t>
            </a:r>
            <a:r>
              <a:rPr lang="en-US" altLang="zh-CN" sz="1786" dirty="0" err="1">
                <a:solidFill>
                  <a:schemeClr val="bg1"/>
                </a:solidFill>
              </a:rPr>
              <a:t>HashMap</a:t>
            </a:r>
            <a:r>
              <a:rPr lang="zh-CN" altLang="en-US" sz="1786" dirty="0">
                <a:solidFill>
                  <a:schemeClr val="bg1"/>
                </a:solidFill>
              </a:rPr>
              <a:t>的优化</a:t>
            </a:r>
            <a:endParaRPr lang="zh-CN" altLang="en-US" sz="1786" dirty="0">
              <a:solidFill>
                <a:schemeClr val="bg1"/>
              </a:solidFill>
              <a:latin typeface="思源黑体 CN Normal" panose="020B0400000000000000" pitchFamily="34" charset="-122"/>
              <a:ea typeface="思源黑体 CN Normal" panose="020B0400000000000000" pitchFamily="34" charset="-122"/>
              <a:cs typeface="Source Han Sans CN Normal" charset="-122"/>
            </a:endParaRPr>
          </a:p>
        </p:txBody>
      </p:sp>
    </p:spTree>
    <p:extLst>
      <p:ext uri="{BB962C8B-B14F-4D97-AF65-F5344CB8AC3E}">
        <p14:creationId xmlns:p14="http://schemas.microsoft.com/office/powerpoint/2010/main" val="83348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697" y="194"/>
            <a:ext cx="2414188" cy="24796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9" name="FLYING IMPRESSION FID FEIZHAO    qq:1964271550"/>
          <p:cNvSpPr/>
          <p:nvPr/>
        </p:nvSpPr>
        <p:spPr bwMode="auto">
          <a:xfrm>
            <a:off x="2605705" y="194"/>
            <a:ext cx="2414188" cy="24796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0" name="FLYING IMPRESSION FID FEIZHAO    qq:1964271550"/>
          <p:cNvSpPr/>
          <p:nvPr/>
        </p:nvSpPr>
        <p:spPr bwMode="auto">
          <a:xfrm>
            <a:off x="5236736" y="194"/>
            <a:ext cx="2385276" cy="24796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1" name="FLYING IMPRESSION FID FEIZHAO    qq:1964271550"/>
          <p:cNvSpPr/>
          <p:nvPr/>
        </p:nvSpPr>
        <p:spPr bwMode="auto">
          <a:xfrm>
            <a:off x="7838854" y="194"/>
            <a:ext cx="2414188" cy="24796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3" name="FLYING IMPRESSION FID FEIZHAO    qq:1964271550"/>
          <p:cNvSpPr/>
          <p:nvPr/>
        </p:nvSpPr>
        <p:spPr bwMode="auto">
          <a:xfrm>
            <a:off x="10443864" y="6566631"/>
            <a:ext cx="2414188" cy="6658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4" name="FLYING IMPRESSION FID FEIZHAO    qq:1964271550"/>
          <p:cNvSpPr/>
          <p:nvPr/>
        </p:nvSpPr>
        <p:spPr bwMode="auto">
          <a:xfrm>
            <a:off x="7838853" y="6566631"/>
            <a:ext cx="2414188" cy="6658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5" name="FLYING IMPRESSION FID FEIZHAO    qq:1964271550"/>
          <p:cNvSpPr/>
          <p:nvPr/>
        </p:nvSpPr>
        <p:spPr bwMode="auto">
          <a:xfrm>
            <a:off x="5236735" y="6566631"/>
            <a:ext cx="2385276" cy="6658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6" name="FLYING IMPRESSION FID FEIZHAO    qq:1964271550"/>
          <p:cNvSpPr/>
          <p:nvPr/>
        </p:nvSpPr>
        <p:spPr bwMode="auto">
          <a:xfrm>
            <a:off x="2605704" y="6566631"/>
            <a:ext cx="2414188" cy="6658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7" name="FLYING IMPRESSION FID FEIZHAO    qq:1964271550"/>
          <p:cNvSpPr/>
          <p:nvPr/>
        </p:nvSpPr>
        <p:spPr bwMode="auto">
          <a:xfrm>
            <a:off x="696" y="6566631"/>
            <a:ext cx="2414188" cy="665826"/>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8" name="FLYING IMPRESSION FID FEIZHAO    qq:1964271550"/>
          <p:cNvSpPr txBox="1"/>
          <p:nvPr>
            <p:custDataLst>
              <p:tags r:id="rId1"/>
            </p:custDataLst>
          </p:nvPr>
        </p:nvSpPr>
        <p:spPr>
          <a:xfrm>
            <a:off x="4665398" y="2855270"/>
            <a:ext cx="5730177" cy="1066126"/>
          </a:xfrm>
          <a:prstGeom prst="rect">
            <a:avLst/>
          </a:prstGeom>
          <a:noFill/>
        </p:spPr>
        <p:txBody>
          <a:bodyPr wrap="square" rtlCol="0">
            <a:spAutoFit/>
          </a:bodyPr>
          <a:lstStyle/>
          <a:p>
            <a:r>
              <a:rPr lang="en-US" altLang="zh-CN" sz="6328" dirty="0">
                <a:solidFill>
                  <a:srgbClr val="EB5F56"/>
                </a:solidFill>
                <a:latin typeface="微软雅黑" panose="020B0503020204020204" pitchFamily="34" charset="-122"/>
                <a:ea typeface="微软雅黑" panose="020B0503020204020204" pitchFamily="34" charset="-122"/>
              </a:rPr>
              <a:t>THANK</a:t>
            </a:r>
            <a:r>
              <a:rPr lang="en-US" altLang="zh-CN" sz="6328" dirty="0">
                <a:solidFill>
                  <a:srgbClr val="309060"/>
                </a:solidFill>
                <a:latin typeface="微软雅黑" panose="020B0503020204020204" pitchFamily="34" charset="-122"/>
                <a:ea typeface="微软雅黑" panose="020B0503020204020204" pitchFamily="34" charset="-122"/>
              </a:rPr>
              <a:t> </a:t>
            </a:r>
            <a:r>
              <a:rPr lang="en-US" altLang="zh-CN" sz="6328" dirty="0">
                <a:solidFill>
                  <a:srgbClr val="364555"/>
                </a:solidFill>
                <a:latin typeface="微软雅黑" panose="020B0503020204020204" pitchFamily="34" charset="-122"/>
                <a:ea typeface="微软雅黑" panose="020B0503020204020204" pitchFamily="34" charset="-122"/>
              </a:rPr>
              <a:t>YOU</a:t>
            </a:r>
            <a:endParaRPr lang="zh-CN" altLang="en-US" sz="6328"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645978" y="3926137"/>
            <a:ext cx="4897602" cy="296748"/>
          </a:xfrm>
          <a:prstGeom prst="rect">
            <a:avLst/>
          </a:prstGeom>
          <a:noFill/>
        </p:spPr>
        <p:txBody>
          <a:bodyPr wrap="square" rtlCol="0">
            <a:spAutoFit/>
          </a:bodyPr>
          <a:lstStyle/>
          <a:p>
            <a:pPr>
              <a:lnSpc>
                <a:spcPct val="120000"/>
              </a:lnSpc>
            </a:pP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107"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953408" y="2270990"/>
            <a:ext cx="2464327" cy="2464327"/>
          </a:xfrm>
          <a:prstGeom prst="rect">
            <a:avLst/>
          </a:prstGeom>
        </p:spPr>
      </p:pic>
    </p:spTree>
    <p:extLst>
      <p:ext uri="{BB962C8B-B14F-4D97-AF65-F5344CB8AC3E}">
        <p14:creationId xmlns:p14="http://schemas.microsoft.com/office/powerpoint/2010/main" val="15691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过程 8"/>
          <p:cNvSpPr/>
          <p:nvPr/>
        </p:nvSpPr>
        <p:spPr>
          <a:xfrm>
            <a:off x="225" y="2949775"/>
            <a:ext cx="12857401" cy="429417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黑体" panose="02010609060101010101" pitchFamily="49" charset="-122"/>
              <a:ea typeface="黑体" panose="02010609060101010101" pitchFamily="49" charset="-122"/>
            </a:endParaRPr>
          </a:p>
        </p:txBody>
      </p:sp>
      <p:sp>
        <p:nvSpPr>
          <p:cNvPr id="5" name="流程图: 过程 4"/>
          <p:cNvSpPr/>
          <p:nvPr/>
        </p:nvSpPr>
        <p:spPr>
          <a:xfrm>
            <a:off x="698" y="45384"/>
            <a:ext cx="12857401" cy="4294177"/>
          </a:xfrm>
          <a:prstGeom prst="flowChartProcess">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solidFill>
                <a:srgbClr val="4D4D4D"/>
              </a:solidFill>
              <a:latin typeface="黑体" panose="02010609060101010101" pitchFamily="49" charset="-122"/>
              <a:ea typeface="黑体" panose="02010609060101010101" pitchFamily="49" charset="-122"/>
            </a:endParaRPr>
          </a:p>
        </p:txBody>
      </p:sp>
      <p:sp>
        <p:nvSpPr>
          <p:cNvPr id="11" name="矩形 10"/>
          <p:cNvSpPr/>
          <p:nvPr/>
        </p:nvSpPr>
        <p:spPr>
          <a:xfrm>
            <a:off x="697" y="4386429"/>
            <a:ext cx="12856929" cy="1004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86">
              <a:latin typeface="黑体" panose="02010609060101010101" pitchFamily="49" charset="-122"/>
              <a:ea typeface="黑体" panose="02010609060101010101" pitchFamily="49" charset="-122"/>
            </a:endParaRPr>
          </a:p>
        </p:txBody>
      </p:sp>
      <p:cxnSp>
        <p:nvCxnSpPr>
          <p:cNvPr id="15" name="直线连接符 14"/>
          <p:cNvCxnSpPr/>
          <p:nvPr/>
        </p:nvCxnSpPr>
        <p:spPr>
          <a:xfrm>
            <a:off x="697" y="4553844"/>
            <a:ext cx="128573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3289668" y="2208990"/>
            <a:ext cx="6278515" cy="1537071"/>
          </a:xfrm>
        </p:spPr>
        <p:txBody>
          <a:bodyPr>
            <a:noAutofit/>
          </a:bodyPr>
          <a:lstStyle/>
          <a:p>
            <a:pPr algn="ctr"/>
            <a:r>
              <a:rPr lang="zh-CN" altLang="en-US" sz="7813"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谢谢观看</a:t>
            </a:r>
          </a:p>
        </p:txBody>
      </p:sp>
    </p:spTree>
    <p:extLst>
      <p:ext uri="{BB962C8B-B14F-4D97-AF65-F5344CB8AC3E}">
        <p14:creationId xmlns:p14="http://schemas.microsoft.com/office/powerpoint/2010/main" val="28986234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íŝlîḑé">
            <a:extLst>
              <a:ext uri="{FF2B5EF4-FFF2-40B4-BE49-F238E27FC236}">
                <a16:creationId xmlns="" xmlns:a16="http://schemas.microsoft.com/office/drawing/2014/main" id="{71FBCDB7-A784-49F6-982C-0E657C261630}"/>
              </a:ext>
            </a:extLst>
          </p:cNvPr>
          <p:cNvGrpSpPr/>
          <p:nvPr/>
        </p:nvGrpSpPr>
        <p:grpSpPr>
          <a:xfrm>
            <a:off x="710531" y="959250"/>
            <a:ext cx="11437688" cy="681603"/>
            <a:chOff x="673100" y="1228912"/>
            <a:chExt cx="10845800" cy="646331"/>
          </a:xfrm>
        </p:grpSpPr>
        <p:cxnSp>
          <p:nvCxnSpPr>
            <p:cNvPr id="9" name="直接连接符 8">
              <a:extLst>
                <a:ext uri="{FF2B5EF4-FFF2-40B4-BE49-F238E27FC236}">
                  <a16:creationId xmlns="" xmlns:a16="http://schemas.microsoft.com/office/drawing/2014/main" id="{FF717F27-AEFA-42AD-A144-267B78F03F8B}"/>
                </a:ext>
              </a:extLst>
            </p:cNvPr>
            <p:cNvCxnSpPr/>
            <p:nvPr/>
          </p:nvCxnSpPr>
          <p:spPr>
            <a:xfrm>
              <a:off x="673100" y="1552077"/>
              <a:ext cx="108458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 name="îSľïḓè">
              <a:extLst>
                <a:ext uri="{FF2B5EF4-FFF2-40B4-BE49-F238E27FC236}">
                  <a16:creationId xmlns="" xmlns:a16="http://schemas.microsoft.com/office/drawing/2014/main" id="{904C03C2-7596-4128-A9EC-4E5AB8FB10D9}"/>
                </a:ext>
              </a:extLst>
            </p:cNvPr>
            <p:cNvSpPr txBox="1"/>
            <p:nvPr/>
          </p:nvSpPr>
          <p:spPr>
            <a:xfrm>
              <a:off x="4563035" y="1228912"/>
              <a:ext cx="3065930" cy="646331"/>
            </a:xfrm>
            <a:prstGeom prst="rect">
              <a:avLst/>
            </a:prstGeom>
            <a:solidFill>
              <a:schemeClr val="bg1"/>
            </a:solidFill>
          </p:spPr>
          <p:txBody>
            <a:bodyPr wrap="square" lIns="51029" tIns="25514" rIns="51029" bIns="25514" anchor="ctr">
              <a:normAutofit/>
            </a:bodyPr>
            <a:lstStyle/>
            <a:p>
              <a:pPr algn="ctr"/>
              <a:r>
                <a:rPr lang="zh-CN" altLang="en-US" sz="1786" b="1">
                  <a:solidFill>
                    <a:schemeClr val="tx1">
                      <a:lumMod val="65000"/>
                      <a:lumOff val="35000"/>
                    </a:schemeClr>
                  </a:solidFill>
                  <a:latin typeface="黑体" panose="02010609060101010101" pitchFamily="49" charset="-122"/>
                  <a:ea typeface="黑体" panose="02010609060101010101" pitchFamily="49" charset="-122"/>
                </a:rPr>
                <a:t>课程安排</a:t>
              </a:r>
              <a:endParaRPr lang="en-US" altLang="zh-CN" sz="1786"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73" name="组合 72">
            <a:extLst>
              <a:ext uri="{FF2B5EF4-FFF2-40B4-BE49-F238E27FC236}">
                <a16:creationId xmlns="" xmlns:a16="http://schemas.microsoft.com/office/drawing/2014/main" id="{B1845E35-C357-4BA9-84E6-45B55275665A}"/>
              </a:ext>
            </a:extLst>
          </p:cNvPr>
          <p:cNvGrpSpPr/>
          <p:nvPr/>
        </p:nvGrpSpPr>
        <p:grpSpPr>
          <a:xfrm>
            <a:off x="334978" y="2095718"/>
            <a:ext cx="12296593" cy="3041214"/>
            <a:chOff x="764694" y="5093240"/>
            <a:chExt cx="22034544" cy="5449620"/>
          </a:xfrm>
        </p:grpSpPr>
        <p:grpSp>
          <p:nvGrpSpPr>
            <p:cNvPr id="55" name="组合 54">
              <a:extLst>
                <a:ext uri="{FF2B5EF4-FFF2-40B4-BE49-F238E27FC236}">
                  <a16:creationId xmlns="" xmlns:a16="http://schemas.microsoft.com/office/drawing/2014/main" id="{EC7E5998-4C23-47CE-8FF8-01E931F4A869}"/>
                </a:ext>
              </a:extLst>
            </p:cNvPr>
            <p:cNvGrpSpPr/>
            <p:nvPr/>
          </p:nvGrpSpPr>
          <p:grpSpPr>
            <a:xfrm>
              <a:off x="764694" y="5093240"/>
              <a:ext cx="4890578" cy="5449620"/>
              <a:chOff x="1271967" y="5093240"/>
              <a:chExt cx="4890578" cy="5449620"/>
            </a:xfrm>
          </p:grpSpPr>
          <p:sp>
            <p:nvSpPr>
              <p:cNvPr id="36" name="ïṡļíḑê">
                <a:extLst>
                  <a:ext uri="{FF2B5EF4-FFF2-40B4-BE49-F238E27FC236}">
                    <a16:creationId xmlns="" xmlns:a16="http://schemas.microsoft.com/office/drawing/2014/main" id="{96644146-FD55-4412-807C-A9DA6D8F10E9}"/>
                  </a:ext>
                </a:extLst>
              </p:cNvPr>
              <p:cNvSpPr/>
              <p:nvPr/>
            </p:nvSpPr>
            <p:spPr>
              <a:xfrm>
                <a:off x="1271967"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îṩľíḋe">
                <a:extLst>
                  <a:ext uri="{FF2B5EF4-FFF2-40B4-BE49-F238E27FC236}">
                    <a16:creationId xmlns="" xmlns:a16="http://schemas.microsoft.com/office/drawing/2014/main" id="{25F03D11-E6A2-46D7-9606-24C83CE9483D}"/>
                  </a:ext>
                </a:extLst>
              </p:cNvPr>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í$ḷíďê">
                <a:extLst>
                  <a:ext uri="{FF2B5EF4-FFF2-40B4-BE49-F238E27FC236}">
                    <a16:creationId xmlns="" xmlns:a16="http://schemas.microsoft.com/office/drawing/2014/main" id="{EEB8D930-7F14-4A48-820F-ECBC99D506B6}"/>
                  </a:ext>
                </a:extLst>
              </p:cNvPr>
              <p:cNvSpPr txBox="1"/>
              <p:nvPr/>
            </p:nvSpPr>
            <p:spPr>
              <a:xfrm>
                <a:off x="1547533" y="8403050"/>
                <a:ext cx="4569132" cy="202499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9" name="直接连接符 38">
                <a:extLst>
                  <a:ext uri="{FF2B5EF4-FFF2-40B4-BE49-F238E27FC236}">
                    <a16:creationId xmlns="" xmlns:a16="http://schemas.microsoft.com/office/drawing/2014/main" id="{C531E749-6E6A-4588-A674-50C86EC61821}"/>
                  </a:ext>
                </a:extLst>
              </p:cNvPr>
              <p:cNvCxnSpPr>
                <a:cxnSpLocks/>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0" name="iṡḻîdè">
                <a:extLst>
                  <a:ext uri="{FF2B5EF4-FFF2-40B4-BE49-F238E27FC236}">
                    <a16:creationId xmlns="" xmlns:a16="http://schemas.microsoft.com/office/drawing/2014/main" id="{C4D546B1-0C0A-4EB7-88D7-ECC1AB5D8115}"/>
                  </a:ext>
                </a:extLst>
              </p:cNvPr>
              <p:cNvSpPr/>
              <p:nvPr/>
            </p:nvSpPr>
            <p:spPr>
              <a:xfrm>
                <a:off x="2031654" y="6187364"/>
                <a:ext cx="3371203" cy="836476"/>
              </a:xfrm>
              <a:prstGeom prst="rect">
                <a:avLst/>
              </a:prstGeom>
            </p:spPr>
            <p:txBody>
              <a:bodyPr wrap="square" lIns="51029" tIns="25514" rIns="51029" bIns="25514" anchor="ctr" anchorCtr="0">
                <a:normAutofit/>
              </a:bodyPr>
              <a:lstStyle/>
              <a:p>
                <a:pPr algn="ctr"/>
                <a:r>
                  <a:rPr lang="en-US" altLang="zh-CN" sz="1786" b="1" i="1" dirty="0">
                    <a:solidFill>
                      <a:schemeClr val="tx1">
                        <a:lumMod val="65000"/>
                        <a:lumOff val="35000"/>
                      </a:schemeClr>
                    </a:solidFill>
                    <a:latin typeface="黑体" panose="02010609060101010101" pitchFamily="49" charset="-122"/>
                    <a:ea typeface="黑体" panose="02010609060101010101" pitchFamily="49" charset="-122"/>
                  </a:rPr>
                  <a:t>01</a:t>
                </a:r>
              </a:p>
            </p:txBody>
          </p:sp>
          <p:sp>
            <p:nvSpPr>
              <p:cNvPr id="41" name="ï$1îḓè">
                <a:extLst>
                  <a:ext uri="{FF2B5EF4-FFF2-40B4-BE49-F238E27FC236}">
                    <a16:creationId xmlns="" xmlns:a16="http://schemas.microsoft.com/office/drawing/2014/main" id="{4E98EC80-1BFE-42B9-80D8-EE0B9132EA8A}"/>
                  </a:ext>
                </a:extLst>
              </p:cNvPr>
              <p:cNvSpPr txBox="1"/>
              <p:nvPr/>
            </p:nvSpPr>
            <p:spPr>
              <a:xfrm>
                <a:off x="1479223" y="7323049"/>
                <a:ext cx="4569132" cy="721443"/>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手写</a:t>
                </a: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65" name="组合 64">
              <a:extLst>
                <a:ext uri="{FF2B5EF4-FFF2-40B4-BE49-F238E27FC236}">
                  <a16:creationId xmlns="" xmlns:a16="http://schemas.microsoft.com/office/drawing/2014/main" id="{794F2E0C-1545-45C7-BDDC-08B2B73C56A0}"/>
                </a:ext>
              </a:extLst>
            </p:cNvPr>
            <p:cNvGrpSpPr/>
            <p:nvPr/>
          </p:nvGrpSpPr>
          <p:grpSpPr>
            <a:xfrm>
              <a:off x="6090392" y="5093240"/>
              <a:ext cx="5217722" cy="5449620"/>
              <a:chOff x="6090392" y="5093240"/>
              <a:chExt cx="5217722" cy="5449620"/>
            </a:xfrm>
          </p:grpSpPr>
          <p:sp>
            <p:nvSpPr>
              <p:cNvPr id="29" name="ïSḷîḓé">
                <a:extLst>
                  <a:ext uri="{FF2B5EF4-FFF2-40B4-BE49-F238E27FC236}">
                    <a16:creationId xmlns="" xmlns:a16="http://schemas.microsoft.com/office/drawing/2014/main" id="{FE038554-2D6A-4822-9A3C-CF3D7EAA8570}"/>
                  </a:ext>
                </a:extLst>
              </p:cNvPr>
              <p:cNvSpPr/>
              <p:nvPr/>
            </p:nvSpPr>
            <p:spPr>
              <a:xfrm>
                <a:off x="6414959"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î$ļiḍè">
                <a:extLst>
                  <a:ext uri="{FF2B5EF4-FFF2-40B4-BE49-F238E27FC236}">
                    <a16:creationId xmlns="" xmlns:a16="http://schemas.microsoft.com/office/drawing/2014/main" id="{289423F1-8C42-447F-AF09-493D038537C1}"/>
                  </a:ext>
                </a:extLst>
              </p:cNvPr>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iṩļïḓê">
                <a:extLst>
                  <a:ext uri="{FF2B5EF4-FFF2-40B4-BE49-F238E27FC236}">
                    <a16:creationId xmlns="" xmlns:a16="http://schemas.microsoft.com/office/drawing/2014/main" id="{BF1AA53E-BD3E-4A76-A54D-CAF1C95F36DD}"/>
                  </a:ext>
                </a:extLst>
              </p:cNvPr>
              <p:cNvSpPr txBox="1"/>
              <p:nvPr/>
            </p:nvSpPr>
            <p:spPr>
              <a:xfrm>
                <a:off x="6533544" y="8403050"/>
                <a:ext cx="4569132" cy="2024996"/>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3" name="直接连接符 32">
                <a:extLst>
                  <a:ext uri="{FF2B5EF4-FFF2-40B4-BE49-F238E27FC236}">
                    <a16:creationId xmlns="" xmlns:a16="http://schemas.microsoft.com/office/drawing/2014/main" id="{6F029590-4136-4DBA-9A62-44833A6397ED}"/>
                  </a:ext>
                </a:extLst>
              </p:cNvPr>
              <p:cNvCxnSpPr>
                <a:cxnSpLocks/>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4" name="išliḋè">
                <a:extLst>
                  <a:ext uri="{FF2B5EF4-FFF2-40B4-BE49-F238E27FC236}">
                    <a16:creationId xmlns="" xmlns:a16="http://schemas.microsoft.com/office/drawing/2014/main" id="{58217DFD-C0EF-4A30-BAAF-D624D0E34C04}"/>
                  </a:ext>
                </a:extLst>
              </p:cNvPr>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dirty="0">
                    <a:solidFill>
                      <a:schemeClr val="tx1">
                        <a:lumMod val="65000"/>
                        <a:lumOff val="35000"/>
                      </a:schemeClr>
                    </a:solidFill>
                    <a:latin typeface="黑体" panose="02010609060101010101" pitchFamily="49" charset="-122"/>
                    <a:ea typeface="黑体" panose="02010609060101010101" pitchFamily="49" charset="-122"/>
                  </a:rPr>
                  <a:t>02</a:t>
                </a:r>
              </a:p>
            </p:txBody>
          </p:sp>
          <p:sp>
            <p:nvSpPr>
              <p:cNvPr id="35" name="isľíḑè">
                <a:extLst>
                  <a:ext uri="{FF2B5EF4-FFF2-40B4-BE49-F238E27FC236}">
                    <a16:creationId xmlns="" xmlns:a16="http://schemas.microsoft.com/office/drawing/2014/main" id="{D4AEDC30-1F36-4598-8C8B-8F5AC9E4CFFF}"/>
                  </a:ext>
                </a:extLst>
              </p:cNvPr>
              <p:cNvSpPr txBox="1"/>
              <p:nvPr/>
            </p:nvSpPr>
            <p:spPr>
              <a:xfrm>
                <a:off x="6090392" y="7318914"/>
                <a:ext cx="5217722" cy="721443"/>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786" dirty="0">
                    <a:solidFill>
                      <a:schemeClr val="tx1">
                        <a:lumMod val="65000"/>
                        <a:lumOff val="35000"/>
                      </a:schemeClr>
                    </a:solidFill>
                    <a:latin typeface="黑体" panose="02010609060101010101" pitchFamily="49" charset="-122"/>
                    <a:ea typeface="黑体" panose="02010609060101010101" pitchFamily="49" charset="-122"/>
                  </a:rPr>
                  <a:t> </a:t>
                </a: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优化升级</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56" name="组合 55">
              <a:extLst>
                <a:ext uri="{FF2B5EF4-FFF2-40B4-BE49-F238E27FC236}">
                  <a16:creationId xmlns="" xmlns:a16="http://schemas.microsoft.com/office/drawing/2014/main" id="{61BDEFEF-8C9B-40C6-A17E-9EADE48F06C1}"/>
                </a:ext>
              </a:extLst>
            </p:cNvPr>
            <p:cNvGrpSpPr/>
            <p:nvPr/>
          </p:nvGrpSpPr>
          <p:grpSpPr>
            <a:xfrm>
              <a:off x="11305537" y="5093240"/>
              <a:ext cx="5791730" cy="5449620"/>
              <a:chOff x="512280" y="5093240"/>
              <a:chExt cx="5791730" cy="5449620"/>
            </a:xfrm>
          </p:grpSpPr>
          <p:sp>
            <p:nvSpPr>
              <p:cNvPr id="57" name="ïṡļíḑê">
                <a:extLst>
                  <a:ext uri="{FF2B5EF4-FFF2-40B4-BE49-F238E27FC236}">
                    <a16:creationId xmlns="" xmlns:a16="http://schemas.microsoft.com/office/drawing/2014/main" id="{3FF54F34-98A6-4A52-894D-C87D1BC26353}"/>
                  </a:ext>
                </a:extLst>
              </p:cNvPr>
              <p:cNvSpPr/>
              <p:nvPr/>
            </p:nvSpPr>
            <p:spPr>
              <a:xfrm>
                <a:off x="1271967"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8" name="îṩľíḋe">
                <a:extLst>
                  <a:ext uri="{FF2B5EF4-FFF2-40B4-BE49-F238E27FC236}">
                    <a16:creationId xmlns="" xmlns:a16="http://schemas.microsoft.com/office/drawing/2014/main" id="{8E419898-AA93-4AD9-B887-8488A59F22CE}"/>
                  </a:ext>
                </a:extLst>
              </p:cNvPr>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9" name="í$ḷíďê">
                <a:extLst>
                  <a:ext uri="{FF2B5EF4-FFF2-40B4-BE49-F238E27FC236}">
                    <a16:creationId xmlns="" xmlns:a16="http://schemas.microsoft.com/office/drawing/2014/main" id="{B19C0BE7-B27F-41B4-8680-3F5B6F21C850}"/>
                  </a:ext>
                </a:extLst>
              </p:cNvPr>
              <p:cNvSpPr txBox="1"/>
              <p:nvPr/>
            </p:nvSpPr>
            <p:spPr>
              <a:xfrm>
                <a:off x="1547533" y="8403050"/>
                <a:ext cx="4569132" cy="2024993"/>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60" name="直接连接符 59">
                <a:extLst>
                  <a:ext uri="{FF2B5EF4-FFF2-40B4-BE49-F238E27FC236}">
                    <a16:creationId xmlns="" xmlns:a16="http://schemas.microsoft.com/office/drawing/2014/main" id="{E4FE3D50-62C9-43F3-98AB-2FCE8F673A82}"/>
                  </a:ext>
                </a:extLst>
              </p:cNvPr>
              <p:cNvCxnSpPr>
                <a:cxnSpLocks/>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1" name="iṡḻîdè">
                <a:extLst>
                  <a:ext uri="{FF2B5EF4-FFF2-40B4-BE49-F238E27FC236}">
                    <a16:creationId xmlns="" xmlns:a16="http://schemas.microsoft.com/office/drawing/2014/main" id="{79CC2581-102B-4E4C-A70D-D476C9CF9C0B}"/>
                  </a:ext>
                </a:extLst>
              </p:cNvPr>
              <p:cNvSpPr/>
              <p:nvPr/>
            </p:nvSpPr>
            <p:spPr>
              <a:xfrm>
                <a:off x="2031654" y="6187364"/>
                <a:ext cx="3371203"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03</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2" name="ï$1îḓè">
                <a:extLst>
                  <a:ext uri="{FF2B5EF4-FFF2-40B4-BE49-F238E27FC236}">
                    <a16:creationId xmlns="" xmlns:a16="http://schemas.microsoft.com/office/drawing/2014/main" id="{667E7836-260F-4EF5-A6E3-8A5A97769496}"/>
                  </a:ext>
                </a:extLst>
              </p:cNvPr>
              <p:cNvSpPr txBox="1"/>
              <p:nvPr/>
            </p:nvSpPr>
            <p:spPr>
              <a:xfrm>
                <a:off x="512280" y="7376755"/>
                <a:ext cx="5791730" cy="958676"/>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容量自动升级</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66" name="组合 65">
              <a:extLst>
                <a:ext uri="{FF2B5EF4-FFF2-40B4-BE49-F238E27FC236}">
                  <a16:creationId xmlns="" xmlns:a16="http://schemas.microsoft.com/office/drawing/2014/main" id="{E5C1E59B-C89B-4CE3-89F5-025E540A1C7A}"/>
                </a:ext>
              </a:extLst>
            </p:cNvPr>
            <p:cNvGrpSpPr/>
            <p:nvPr/>
          </p:nvGrpSpPr>
          <p:grpSpPr>
            <a:xfrm>
              <a:off x="17225483" y="5093240"/>
              <a:ext cx="5573755" cy="5449620"/>
              <a:chOff x="5924953" y="5093240"/>
              <a:chExt cx="5573755" cy="5449620"/>
            </a:xfrm>
          </p:grpSpPr>
          <p:sp>
            <p:nvSpPr>
              <p:cNvPr id="67" name="ïSḷîḓé">
                <a:extLst>
                  <a:ext uri="{FF2B5EF4-FFF2-40B4-BE49-F238E27FC236}">
                    <a16:creationId xmlns="" xmlns:a16="http://schemas.microsoft.com/office/drawing/2014/main" id="{37B6E630-D3FF-44E3-84B7-3E67C5C35AE8}"/>
                  </a:ext>
                </a:extLst>
              </p:cNvPr>
              <p:cNvSpPr/>
              <p:nvPr/>
            </p:nvSpPr>
            <p:spPr>
              <a:xfrm>
                <a:off x="6414959"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8" name="î$ļiḍè">
                <a:extLst>
                  <a:ext uri="{FF2B5EF4-FFF2-40B4-BE49-F238E27FC236}">
                    <a16:creationId xmlns="" xmlns:a16="http://schemas.microsoft.com/office/drawing/2014/main" id="{B3CE2CBD-7893-4A6F-98FD-DBDE6F045F1A}"/>
                  </a:ext>
                </a:extLst>
              </p:cNvPr>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9" name="iṩļïḓê">
                <a:extLst>
                  <a:ext uri="{FF2B5EF4-FFF2-40B4-BE49-F238E27FC236}">
                    <a16:creationId xmlns="" xmlns:a16="http://schemas.microsoft.com/office/drawing/2014/main" id="{AA0F56B6-9808-4657-90CB-B314860D3238}"/>
                  </a:ext>
                </a:extLst>
              </p:cNvPr>
              <p:cNvSpPr txBox="1"/>
              <p:nvPr/>
            </p:nvSpPr>
            <p:spPr>
              <a:xfrm>
                <a:off x="6533544" y="8403050"/>
                <a:ext cx="4569132" cy="202498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70" name="直接连接符 69">
                <a:extLst>
                  <a:ext uri="{FF2B5EF4-FFF2-40B4-BE49-F238E27FC236}">
                    <a16:creationId xmlns="" xmlns:a16="http://schemas.microsoft.com/office/drawing/2014/main" id="{8EBF9698-666F-4D1B-B9D5-C299081929E2}"/>
                  </a:ext>
                </a:extLst>
              </p:cNvPr>
              <p:cNvCxnSpPr>
                <a:cxnSpLocks/>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1" name="išliḋè">
                <a:extLst>
                  <a:ext uri="{FF2B5EF4-FFF2-40B4-BE49-F238E27FC236}">
                    <a16:creationId xmlns="" xmlns:a16="http://schemas.microsoft.com/office/drawing/2014/main" id="{E26CFBD0-F0C7-478A-8E5A-6BCD6EC3B005}"/>
                  </a:ext>
                </a:extLst>
              </p:cNvPr>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04</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72" name="isľíḑè">
                <a:extLst>
                  <a:ext uri="{FF2B5EF4-FFF2-40B4-BE49-F238E27FC236}">
                    <a16:creationId xmlns="" xmlns:a16="http://schemas.microsoft.com/office/drawing/2014/main" id="{3E626D86-95AE-443C-9450-9640F1484F1D}"/>
                  </a:ext>
                </a:extLst>
              </p:cNvPr>
              <p:cNvSpPr txBox="1"/>
              <p:nvPr/>
            </p:nvSpPr>
            <p:spPr>
              <a:xfrm>
                <a:off x="5924953" y="7373922"/>
                <a:ext cx="5573755" cy="880700"/>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786" dirty="0">
                    <a:solidFill>
                      <a:schemeClr val="tx1">
                        <a:lumMod val="65000"/>
                        <a:lumOff val="35000"/>
                      </a:schemeClr>
                    </a:solidFill>
                    <a:latin typeface="黑体" panose="02010609060101010101" pitchFamily="49" charset="-122"/>
                    <a:ea typeface="黑体" panose="02010609060101010101" pitchFamily="49" charset="-122"/>
                  </a:rPr>
                  <a:t>Hash</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原理</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spTree>
    <p:extLst>
      <p:ext uri="{BB962C8B-B14F-4D97-AF65-F5344CB8AC3E}">
        <p14:creationId xmlns:p14="http://schemas.microsoft.com/office/powerpoint/2010/main" val="382939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1318" y="303957"/>
            <a:ext cx="12053898" cy="614405"/>
          </a:xfrm>
        </p:spPr>
        <p:txBody>
          <a:bodyPr/>
          <a:lstStyle/>
          <a:p>
            <a:r>
              <a:rPr lang="zh-CN" altLang="en-US" dirty="0" smtClean="0"/>
              <a:t>为什么要学</a:t>
            </a:r>
            <a:r>
              <a:rPr lang="en-US" altLang="zh-CN" dirty="0" err="1" smtClean="0"/>
              <a:t>HashMap</a:t>
            </a:r>
            <a:endParaRPr lang="zh-CN" altLang="en-US" dirty="0"/>
          </a:p>
        </p:txBody>
      </p:sp>
      <p:pic>
        <p:nvPicPr>
          <p:cNvPr id="10242" name="Picture 2" descr="https://img-blog.csdn.net/20180406223843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03" y="1024037"/>
            <a:ext cx="9241789" cy="614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64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687" y="302305"/>
            <a:ext cx="12053898" cy="614405"/>
          </a:xfrm>
        </p:spPr>
        <p:txBody>
          <a:bodyPr/>
          <a:lstStyle/>
          <a:p>
            <a:r>
              <a:rPr lang="zh-CN" altLang="en-US" dirty="0" smtClean="0"/>
              <a:t>如果是你来设计一个</a:t>
            </a:r>
            <a:r>
              <a:rPr lang="en-US" altLang="zh-CN" dirty="0" err="1" smtClean="0"/>
              <a:t>HashMap</a:t>
            </a:r>
            <a:r>
              <a:rPr lang="en-US" altLang="zh-CN" dirty="0" smtClean="0"/>
              <a:t>  </a:t>
            </a:r>
            <a:r>
              <a:rPr lang="zh-CN" altLang="en-US" dirty="0" smtClean="0"/>
              <a:t>你会怎么设计</a:t>
            </a:r>
            <a:endParaRPr lang="zh-CN" altLang="en-US" dirty="0"/>
          </a:p>
        </p:txBody>
      </p:sp>
      <p:sp>
        <p:nvSpPr>
          <p:cNvPr id="13" name="矩形: 圆角 12">
            <a:extLst>
              <a:ext uri="{FF2B5EF4-FFF2-40B4-BE49-F238E27FC236}">
                <a16:creationId xmlns="" xmlns:a16="http://schemas.microsoft.com/office/drawing/2014/main" id="{BF9D7028-D0A1-4512-A862-597CDC3CC558}"/>
              </a:ext>
            </a:extLst>
          </p:cNvPr>
          <p:cNvSpPr/>
          <p:nvPr/>
        </p:nvSpPr>
        <p:spPr>
          <a:xfrm>
            <a:off x="578118" y="1406408"/>
            <a:ext cx="11878229" cy="43696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a:extLst>
              <a:ext uri="{FF2B5EF4-FFF2-40B4-BE49-F238E27FC236}">
                <a16:creationId xmlns="" xmlns:a16="http://schemas.microsoft.com/office/drawing/2014/main" id="{1D73E10A-8605-407B-900B-DFE4E639CD2A}"/>
              </a:ext>
            </a:extLst>
          </p:cNvPr>
          <p:cNvSpPr txBox="1">
            <a:spLocks/>
          </p:cNvSpPr>
          <p:nvPr/>
        </p:nvSpPr>
        <p:spPr>
          <a:xfrm>
            <a:off x="2059767" y="2385803"/>
            <a:ext cx="11144807" cy="4074297"/>
          </a:xfrm>
          <a:prstGeom prst="rect">
            <a:avLst/>
          </a:prstGeom>
        </p:spPr>
        <p:txBody>
          <a:bodyPr/>
          <a:lstStyle>
            <a:lvl1pPr marL="431985" indent="-431985" algn="l" defTabSz="1727942"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5956" indent="-431985" algn="l" defTabSz="1727942"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927" indent="-431985" algn="l" defTabSz="1727942" rtl="0" eaLnBrk="1" latinLnBrk="0" hangingPunct="1">
              <a:lnSpc>
                <a:spcPct val="90000"/>
              </a:lnSpc>
              <a:spcBef>
                <a:spcPts val="945"/>
              </a:spcBef>
              <a:buFont typeface="Arial" panose="020B0604020202020204" pitchFamily="34" charset="0"/>
              <a:buChar char="•"/>
              <a:defRPr sz="3779" kern="1200">
                <a:solidFill>
                  <a:schemeClr val="tx1"/>
                </a:solidFill>
                <a:latin typeface="+mn-lt"/>
                <a:ea typeface="+mn-ea"/>
                <a:cs typeface="+mn-cs"/>
              </a:defRPr>
            </a:lvl3pPr>
            <a:lvl4pPr marL="3023898"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4pPr>
            <a:lvl5pPr marL="3887869"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5pPr>
            <a:lvl6pPr marL="475184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6pPr>
            <a:lvl7pPr marL="561581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7pPr>
            <a:lvl8pPr marL="6479781"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8pPr>
            <a:lvl9pPr marL="7343752"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9pPr>
          </a:lstStyle>
          <a:p>
            <a:pPr marL="414640" indent="-414640" algn="just">
              <a:buFont typeface="+mj-lt"/>
              <a:buAutoNum type="arabicPeriod"/>
            </a:pPr>
            <a:r>
              <a:rPr lang="zh-CN" altLang="en-US" sz="2009" b="1" dirty="0">
                <a:solidFill>
                  <a:srgbClr val="4D4D4D"/>
                </a:solidFill>
                <a:latin typeface="思源黑体 CN Normal" panose="020B0400000000000000" pitchFamily="34" charset="-122"/>
                <a:ea typeface="思源黑体 CN Normal" panose="020B0400000000000000" pitchFamily="34" charset="-122"/>
              </a:rPr>
              <a:t>用数组 实现键值对集合</a:t>
            </a: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r>
              <a:rPr lang="en-US" altLang="zh-CN" sz="2009" b="1" dirty="0">
                <a:solidFill>
                  <a:srgbClr val="4D4D4D"/>
                </a:solidFill>
                <a:latin typeface="思源黑体 CN Normal" panose="020B0400000000000000" pitchFamily="34" charset="-122"/>
                <a:ea typeface="思源黑体 CN Normal" panose="020B0400000000000000" pitchFamily="34" charset="-122"/>
              </a:rPr>
              <a:t> </a:t>
            </a:r>
            <a:r>
              <a:rPr lang="zh-CN" altLang="en-US" sz="2009" b="1" dirty="0">
                <a:solidFill>
                  <a:srgbClr val="4D4D4D"/>
                </a:solidFill>
                <a:latin typeface="思源黑体 CN Normal" panose="020B0400000000000000" pitchFamily="34" charset="-122"/>
                <a:ea typeface="思源黑体 CN Normal" panose="020B0400000000000000" pitchFamily="34" charset="-122"/>
              </a:rPr>
              <a:t>用链表的方式实现键值对集合</a:t>
            </a: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zh-CN" altLang="en-US" sz="2009" dirty="0">
              <a:solidFill>
                <a:srgbClr val="4D4D4D"/>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2923602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695" y="303957"/>
            <a:ext cx="12053898" cy="614405"/>
          </a:xfrm>
        </p:spPr>
        <p:txBody>
          <a:bodyPr/>
          <a:lstStyle/>
          <a:p>
            <a:r>
              <a:rPr lang="zh-CN" altLang="en-US" dirty="0" smtClean="0"/>
              <a:t>什么是</a:t>
            </a:r>
            <a:r>
              <a:rPr lang="en-US" altLang="zh-CN" dirty="0" smtClean="0"/>
              <a:t>Hash</a:t>
            </a:r>
            <a:r>
              <a:rPr lang="zh-CN" altLang="en-US" dirty="0" smtClean="0"/>
              <a:t>函数</a:t>
            </a:r>
            <a:endParaRPr lang="zh-CN" altLang="en-US" dirty="0"/>
          </a:p>
        </p:txBody>
      </p:sp>
      <p:pic>
        <p:nvPicPr>
          <p:cNvPr id="6146" name="Picture 2" descr="å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90" y="1205507"/>
            <a:ext cx="10381198" cy="595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785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695" y="303957"/>
            <a:ext cx="12053898" cy="614405"/>
          </a:xfrm>
        </p:spPr>
        <p:txBody>
          <a:bodyPr/>
          <a:lstStyle/>
          <a:p>
            <a:r>
              <a:rPr lang="en-US" altLang="zh-CN" dirty="0" err="1"/>
              <a:t>HashMap</a:t>
            </a:r>
            <a:r>
              <a:rPr lang="zh-CN" altLang="en-US" dirty="0"/>
              <a:t>的数据结构</a:t>
            </a:r>
          </a:p>
        </p:txBody>
      </p:sp>
      <p:sp>
        <p:nvSpPr>
          <p:cNvPr id="6" name="矩形 5">
            <a:extLst>
              <a:ext uri="{FF2B5EF4-FFF2-40B4-BE49-F238E27FC236}">
                <a16:creationId xmlns:a16="http://schemas.microsoft.com/office/drawing/2014/main" xmlns="" id="{F7FD57A8-EBC2-4D34-9382-4700749070E5}"/>
              </a:ext>
            </a:extLst>
          </p:cNvPr>
          <p:cNvSpPr/>
          <p:nvPr/>
        </p:nvSpPr>
        <p:spPr>
          <a:xfrm>
            <a:off x="391936" y="1224636"/>
            <a:ext cx="4595622" cy="5600130"/>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578118" y="1531971"/>
            <a:ext cx="3992918" cy="3390159"/>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endParaRPr lang="en-US" altLang="zh-CN" sz="1786" dirty="0"/>
          </a:p>
          <a:p>
            <a:r>
              <a:rPr lang="zh-CN" altLang="en-US" sz="1786" dirty="0">
                <a:solidFill>
                  <a:srgbClr val="FF0000"/>
                </a:solidFill>
              </a:rPr>
              <a:t>说明</a:t>
            </a:r>
            <a:r>
              <a:rPr lang="en-US" altLang="zh-CN" sz="1786" dirty="0">
                <a:solidFill>
                  <a:srgbClr val="FF0000"/>
                </a:solidFill>
              </a:rPr>
              <a:t>: </a:t>
            </a:r>
            <a:r>
              <a:rPr lang="en-US" altLang="zh-CN" sz="1786" dirty="0" err="1"/>
              <a:t>HashMap</a:t>
            </a:r>
            <a:r>
              <a:rPr lang="zh-CN" altLang="en-US" sz="1786" dirty="0"/>
              <a:t>实际上是一个“链表散列”的数据结构，即数组和链表的结合体</a:t>
            </a:r>
            <a:r>
              <a:rPr lang="zh-CN" altLang="en-US" sz="1786" dirty="0"/>
              <a:t>。</a:t>
            </a:r>
            <a:endParaRPr lang="en-US" altLang="zh-CN" sz="1786" dirty="0"/>
          </a:p>
          <a:p>
            <a:endParaRPr lang="en-US" altLang="zh-CN" sz="1786" dirty="0"/>
          </a:p>
          <a:p>
            <a:r>
              <a:rPr lang="zh-CN" altLang="en-US" sz="1786" dirty="0"/>
              <a:t>每一个</a:t>
            </a:r>
            <a:r>
              <a:rPr lang="en-US" altLang="zh-CN" sz="1786" dirty="0"/>
              <a:t>entry</a:t>
            </a:r>
            <a:r>
              <a:rPr lang="zh-CN" altLang="en-US" sz="1786" dirty="0"/>
              <a:t>都含有以下四个元素</a:t>
            </a:r>
            <a:r>
              <a:rPr lang="en-US" altLang="zh-CN" sz="1786" dirty="0"/>
              <a:t>:key . value . next .hash ,</a:t>
            </a:r>
            <a:r>
              <a:rPr lang="zh-CN" altLang="en-US" sz="1786" dirty="0"/>
              <a:t>不能理解为只是存储了</a:t>
            </a:r>
            <a:r>
              <a:rPr lang="en-US" altLang="zh-CN" sz="1786" dirty="0"/>
              <a:t>key</a:t>
            </a:r>
            <a:r>
              <a:rPr lang="zh-CN" altLang="en-US" sz="1786" dirty="0"/>
              <a:t>的值</a:t>
            </a:r>
            <a:r>
              <a:rPr lang="en-US" altLang="zh-CN" sz="1786" dirty="0"/>
              <a:t>,</a:t>
            </a:r>
            <a:r>
              <a:rPr lang="zh-CN" altLang="en-US" sz="1786" dirty="0"/>
              <a:t>但是我们存储或者取出元素的时候都是利用</a:t>
            </a:r>
            <a:r>
              <a:rPr lang="en-US" altLang="zh-CN" sz="1786" dirty="0"/>
              <a:t>key</a:t>
            </a:r>
            <a:r>
              <a:rPr lang="zh-CN" altLang="en-US" sz="1786" dirty="0"/>
              <a:t>值计算</a:t>
            </a:r>
            <a:r>
              <a:rPr lang="en-US" altLang="zh-CN" sz="1786" dirty="0" err="1"/>
              <a:t>hashcode</a:t>
            </a:r>
            <a:r>
              <a:rPr lang="zh-CN" altLang="en-US" sz="1786" dirty="0"/>
              <a:t>值</a:t>
            </a:r>
            <a:endParaRPr lang="en-US" altLang="zh-CN" sz="1786" dirty="0"/>
          </a:p>
          <a:p>
            <a:endParaRPr lang="zh-CN" altLang="en-US" sz="1786" dirty="0"/>
          </a:p>
          <a:p>
            <a:endParaRPr lang="zh-CN" altLang="en-US" sz="1786" dirty="0"/>
          </a:p>
          <a:p>
            <a:endParaRPr lang="en-US" altLang="zh-CN" sz="1786" dirty="0"/>
          </a:p>
          <a:p>
            <a:endParaRPr lang="zh-CN" altLang="en-US" sz="1786" dirty="0"/>
          </a:p>
        </p:txBody>
      </p:sp>
      <p:pic>
        <p:nvPicPr>
          <p:cNvPr id="1026" name="Picture 2" descr="https://img-blog.csdn.net/20180108115311545?watermark/2/text/aHR0cDovL2Jsb2cuY3Nkbi5uZXQvbGl6aGVuMTExNA==/font/5a6L5L2T/fontsize/400/fill/I0JBQkFCMA==/dissolve/70/gravity/South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431" y="1219972"/>
            <a:ext cx="6641718" cy="527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93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xmlns="" id="{7696DFAD-5D60-4A4E-9357-D1CC052F52E4}"/>
              </a:ext>
            </a:extLst>
          </p:cNvPr>
          <p:cNvSpPr>
            <a:spLocks noGrp="1"/>
          </p:cNvSpPr>
          <p:nvPr>
            <p:ph type="title"/>
          </p:nvPr>
        </p:nvSpPr>
        <p:spPr>
          <a:xfrm>
            <a:off x="402449" y="289633"/>
            <a:ext cx="12053898" cy="614405"/>
          </a:xfrm>
        </p:spPr>
        <p:txBody>
          <a:bodyPr/>
          <a:lstStyle/>
          <a:p>
            <a:r>
              <a:rPr lang="en-US" altLang="zh-CN" dirty="0" err="1" smtClean="0"/>
              <a:t>HashMap</a:t>
            </a:r>
            <a:r>
              <a:rPr lang="zh-CN" altLang="en-US" dirty="0" smtClean="0"/>
              <a:t>数组</a:t>
            </a:r>
            <a:r>
              <a:rPr lang="en-US" altLang="zh-CN" dirty="0" smtClean="0"/>
              <a:t>+</a:t>
            </a:r>
            <a:r>
              <a:rPr lang="zh-CN" altLang="en-US" dirty="0" smtClean="0"/>
              <a:t>链表</a:t>
            </a:r>
            <a:endParaRPr lang="zh-CN" altLang="en-US" dirty="0"/>
          </a:p>
        </p:txBody>
      </p:sp>
      <p:pic>
        <p:nvPicPr>
          <p:cNvPr id="2050" name="Picture 2" descr="https://img-blog.csdn.net/20180407075230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82" y="909270"/>
            <a:ext cx="10420456" cy="623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5426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07807AF-B76F-46E4-B72F-1032A91DD7F2}"/>
              </a:ext>
            </a:extLst>
          </p:cNvPr>
          <p:cNvGrpSpPr/>
          <p:nvPr/>
        </p:nvGrpSpPr>
        <p:grpSpPr>
          <a:xfrm>
            <a:off x="1356613" y="1541984"/>
            <a:ext cx="10145526" cy="3433873"/>
            <a:chOff x="2339695" y="2713929"/>
            <a:chExt cx="18179999" cy="7568381"/>
          </a:xfrm>
        </p:grpSpPr>
        <p:sp>
          <p:nvSpPr>
            <p:cNvPr id="6" name="矩形 5">
              <a:extLst>
                <a:ext uri="{FF2B5EF4-FFF2-40B4-BE49-F238E27FC236}">
                  <a16:creationId xmlns:a16="http://schemas.microsoft.com/office/drawing/2014/main" xmlns="" id="{F7FD57A8-EBC2-4D34-9382-4700749070E5}"/>
                </a:ext>
              </a:extLst>
            </p:cNvPr>
            <p:cNvSpPr/>
            <p:nvPr/>
          </p:nvSpPr>
          <p:spPr>
            <a:xfrm>
              <a:off x="2339695" y="2713929"/>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a16="http://schemas.microsoft.com/office/drawing/2014/main" xmlns="" id="{B93D995B-8464-41E5-80F3-05607ECF1D1F}"/>
                </a:ext>
              </a:extLst>
            </p:cNvPr>
            <p:cNvSpPr txBox="1"/>
            <p:nvPr/>
          </p:nvSpPr>
          <p:spPr>
            <a:xfrm>
              <a:off x="2812193" y="3415987"/>
              <a:ext cx="17707501" cy="6866323"/>
            </a:xfrm>
            <a:prstGeom prst="rect">
              <a:avLst/>
            </a:prstGeom>
            <a:ln w="12700">
              <a:miter lim="400000"/>
            </a:ln>
            <a:extLst>
              <a:ext uri="{C572A759-6A51-4108-AA02-DFA0A04FC94B}">
                <ma14:wrappingTextBoxFlag xmlns="" xmlns:ma14="http://schemas.microsoft.com/office/mac/drawingml/2011/main" val="1"/>
              </a:ext>
            </a:extLst>
          </p:spPr>
          <p:txBody>
            <a:bodyPr wrap="square" lIns="25514" rIns="25514">
              <a:spAutoFit/>
            </a:bodyPr>
            <a:lstStyle/>
            <a:p>
              <a:endParaRPr lang="en-US" altLang="zh-CN" sz="1786" dirty="0"/>
            </a:p>
            <a:p>
              <a:r>
                <a:rPr lang="zh-CN" altLang="en-US" sz="1786" dirty="0">
                  <a:solidFill>
                    <a:srgbClr val="FF0000"/>
                  </a:solidFill>
                </a:rPr>
                <a:t>原因</a:t>
              </a:r>
              <a:r>
                <a:rPr lang="en-US" altLang="zh-CN" sz="1786" dirty="0">
                  <a:solidFill>
                    <a:srgbClr val="FF0000"/>
                  </a:solidFill>
                </a:rPr>
                <a:t>: </a:t>
              </a:r>
              <a:r>
                <a:rPr lang="en-US" altLang="zh-CN" sz="1786" dirty="0"/>
                <a:t>App</a:t>
              </a:r>
              <a:r>
                <a:rPr lang="zh-CN" altLang="en-US" sz="1786" dirty="0"/>
                <a:t>升级时</a:t>
              </a:r>
              <a:r>
                <a:rPr lang="zh-CN" altLang="en-US" sz="1786" dirty="0"/>
                <a:t>数据库非常容易失败，失败的原因有很多（</a:t>
              </a:r>
              <a:r>
                <a:rPr lang="en-US" altLang="zh-CN" sz="1786" dirty="0" err="1"/>
                <a:t>sql</a:t>
              </a:r>
              <a:r>
                <a:rPr lang="zh-CN" altLang="en-US" sz="1786" dirty="0"/>
                <a:t>语句写错，没有可写权限，环境问题）</a:t>
              </a:r>
              <a:endParaRPr lang="en-US" altLang="zh-CN" sz="1786" dirty="0"/>
            </a:p>
            <a:p>
              <a:endParaRPr lang="en-US" altLang="zh-CN" sz="1786" dirty="0"/>
            </a:p>
            <a:p>
              <a:r>
                <a:rPr lang="zh-CN" altLang="en-US" sz="1786" dirty="0"/>
                <a:t>我们必须对数据失败有解决方案。如对原有数据进行备份，然后回滚，不至于失败后 发生数据丢失</a:t>
              </a:r>
              <a:endParaRPr lang="en-US" altLang="zh-CN" sz="1786" dirty="0"/>
            </a:p>
            <a:p>
              <a:endParaRPr lang="en-US" altLang="zh-CN" sz="1786" dirty="0"/>
            </a:p>
            <a:p>
              <a:r>
                <a:rPr lang="zh-CN" altLang="en-US" sz="1786" dirty="0"/>
                <a:t>问题。</a:t>
              </a:r>
              <a:endParaRPr lang="en-US" altLang="zh-CN" sz="1786" dirty="0"/>
            </a:p>
            <a:p>
              <a:endParaRPr lang="en-US" altLang="zh-CN" sz="1786" dirty="0"/>
            </a:p>
            <a:p>
              <a:endParaRPr lang="zh-CN" altLang="en-US" sz="1786" dirty="0"/>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a16="http://schemas.microsoft.com/office/drawing/2014/main" xmlns="" id="{7696DFAD-5D60-4A4E-9357-D1CC052F52E4}"/>
              </a:ext>
            </a:extLst>
          </p:cNvPr>
          <p:cNvSpPr>
            <a:spLocks noGrp="1"/>
          </p:cNvSpPr>
          <p:nvPr>
            <p:ph type="title"/>
          </p:nvPr>
        </p:nvSpPr>
        <p:spPr>
          <a:xfrm>
            <a:off x="402449" y="289633"/>
            <a:ext cx="12053898" cy="614405"/>
          </a:xfrm>
        </p:spPr>
        <p:txBody>
          <a:bodyPr/>
          <a:lstStyle/>
          <a:p>
            <a:r>
              <a:rPr lang="zh-CN" altLang="en-US" dirty="0" smtClean="0"/>
              <a:t>为什么会有散列</a:t>
            </a:r>
            <a:endParaRPr lang="zh-CN" altLang="en-US" dirty="0"/>
          </a:p>
        </p:txBody>
      </p:sp>
    </p:spTree>
    <p:extLst>
      <p:ext uri="{BB962C8B-B14F-4D97-AF65-F5344CB8AC3E}">
        <p14:creationId xmlns:p14="http://schemas.microsoft.com/office/powerpoint/2010/main" val="13987826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18.pptx"/>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702</Words>
  <Application>Microsoft Office PowerPoint</Application>
  <PresentationFormat>自定义</PresentationFormat>
  <Paragraphs>95</Paragraphs>
  <Slides>21</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Source Han Sans CN Normal</vt:lpstr>
      <vt:lpstr>黑体</vt:lpstr>
      <vt:lpstr>思源黑体 CN Bold</vt:lpstr>
      <vt:lpstr>思源黑体 CN Medium</vt:lpstr>
      <vt:lpstr>思源黑体 CN Normal</vt:lpstr>
      <vt:lpstr>宋体</vt:lpstr>
      <vt:lpstr>微软雅黑</vt:lpstr>
      <vt:lpstr>Arial</vt:lpstr>
      <vt:lpstr>Calibri</vt:lpstr>
      <vt:lpstr>Calibri Light</vt:lpstr>
      <vt:lpstr>Times New Roman</vt:lpstr>
      <vt:lpstr>第一PPT，www.1ppt.com</vt:lpstr>
      <vt:lpstr>PowerPoint 演示文稿</vt:lpstr>
      <vt:lpstr>PowerPoint 演示文稿</vt:lpstr>
      <vt:lpstr>PowerPoint 演示文稿</vt:lpstr>
      <vt:lpstr>为什么要学HashMap</vt:lpstr>
      <vt:lpstr>如果是你来设计一个HashMap  你会怎么设计</vt:lpstr>
      <vt:lpstr>什么是Hash函数</vt:lpstr>
      <vt:lpstr>HashMap的数据结构</vt:lpstr>
      <vt:lpstr>HashMap数组+链表</vt:lpstr>
      <vt:lpstr>为什么会有散列</vt:lpstr>
      <vt:lpstr>为什么会有散列</vt:lpstr>
      <vt:lpstr>散列算法</vt:lpstr>
      <vt:lpstr>PowerPoint 演示文稿</vt:lpstr>
      <vt:lpstr>传统 HashMap 的缺点</vt:lpstr>
      <vt:lpstr>HashMap1.8原理(HashMap 在 JDK 1.8 中新增的数据结构 – 红黑树)</vt:lpstr>
      <vt:lpstr>红黑树算法</vt:lpstr>
      <vt:lpstr>红黑树查找算法</vt:lpstr>
      <vt:lpstr>红黑树插入算法</vt:lpstr>
      <vt:lpstr>红黑树插入算法</vt:lpstr>
      <vt:lpstr>红黑树插入算法</vt:lpstr>
      <vt:lpstr>PowerPoint 演示文稿</vt:lpstr>
      <vt:lpstr>谢谢观看</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四月你好</dc:title>
  <dc:creator/>
  <cp:keywords>www.1ppt.com</cp:keywords>
  <dc:description>www.1ppt.com</dc:description>
  <cp:lastModifiedBy/>
  <cp:revision>1</cp:revision>
  <dcterms:created xsi:type="dcterms:W3CDTF">2016-09-17T14:09:48Z</dcterms:created>
  <dcterms:modified xsi:type="dcterms:W3CDTF">2020-05-11T10:38:18Z</dcterms:modified>
</cp:coreProperties>
</file>