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32"/>
  </p:notesMasterIdLst>
  <p:sldIdLst>
    <p:sldId id="2716" r:id="rId2"/>
    <p:sldId id="2717" r:id="rId3"/>
    <p:sldId id="2718" r:id="rId4"/>
    <p:sldId id="2719" r:id="rId5"/>
    <p:sldId id="2779" r:id="rId6"/>
    <p:sldId id="2780" r:id="rId7"/>
    <p:sldId id="2775" r:id="rId8"/>
    <p:sldId id="2778" r:id="rId9"/>
    <p:sldId id="2786" r:id="rId10"/>
    <p:sldId id="2720" r:id="rId11"/>
    <p:sldId id="2781" r:id="rId12"/>
    <p:sldId id="2784" r:id="rId13"/>
    <p:sldId id="2783" r:id="rId14"/>
    <p:sldId id="2787" r:id="rId15"/>
    <p:sldId id="2789" r:id="rId16"/>
    <p:sldId id="2798" r:id="rId17"/>
    <p:sldId id="2799" r:id="rId18"/>
    <p:sldId id="2785" r:id="rId19"/>
    <p:sldId id="2788" r:id="rId20"/>
    <p:sldId id="2790" r:id="rId21"/>
    <p:sldId id="2791" r:id="rId22"/>
    <p:sldId id="2792" r:id="rId23"/>
    <p:sldId id="2793" r:id="rId24"/>
    <p:sldId id="2794" r:id="rId25"/>
    <p:sldId id="2795" r:id="rId26"/>
    <p:sldId id="2796" r:id="rId27"/>
    <p:sldId id="2797" r:id="rId28"/>
    <p:sldId id="2800" r:id="rId29"/>
    <p:sldId id="2763" r:id="rId30"/>
    <p:sldId id="2764" r:id="rId31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E41"/>
    <a:srgbClr val="669121"/>
    <a:srgbClr val="7CB125"/>
    <a:srgbClr val="591E87"/>
    <a:srgbClr val="749A03"/>
    <a:srgbClr val="9EC304"/>
    <a:srgbClr val="A432E1"/>
    <a:srgbClr val="A7BC1B"/>
    <a:srgbClr val="C65568"/>
    <a:srgbClr val="59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986" autoAdjust="0"/>
  </p:normalViewPr>
  <p:slideViewPr>
    <p:cSldViewPr>
      <p:cViewPr varScale="1">
        <p:scale>
          <a:sx n="84" d="100"/>
          <a:sy n="84" d="100"/>
        </p:scale>
        <p:origin x="480" y="77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2020/4/27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7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86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7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90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8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85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18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0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9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/>
              <a:t>https://blog.csdn.net/huachao1001/article/details/51810328</a:t>
            </a:r>
            <a:br>
              <a:rPr dirty="0"/>
            </a:br>
            <a:endParaRPr dirty="0"/>
          </a:p>
          <a:p>
            <a:endParaRPr dirty="0"/>
          </a:p>
          <a:p>
            <a:r>
              <a:rPr dirty="0"/>
              <a:t>https://www.cnblogs.com/chiangchou/p/javassist.html</a:t>
            </a:r>
          </a:p>
          <a:p>
            <a:r>
              <a:rPr dirty="0"/>
              <a:t>https://blog.csdn.net/huachao1001/article/details/51810328</a:t>
            </a:r>
          </a:p>
          <a:p>
            <a:r>
              <a:rPr dirty="0"/>
              <a:t>https://www.jianshu.com/p/37a5e058830a</a:t>
            </a:r>
          </a:p>
        </p:txBody>
      </p:sp>
    </p:spTree>
    <p:extLst>
      <p:ext uri="{BB962C8B-B14F-4D97-AF65-F5344CB8AC3E}">
        <p14:creationId xmlns:p14="http://schemas.microsoft.com/office/powerpoint/2010/main" val="74659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3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1661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6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4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1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301329"/>
            <a:ext cx="92669" cy="602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223039" y="282618"/>
            <a:ext cx="12055205" cy="61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49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18960" y="303957"/>
            <a:ext cx="45719" cy="600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</p:spTree>
    <p:extLst>
      <p:ext uri="{BB962C8B-B14F-4D97-AF65-F5344CB8AC3E}">
        <p14:creationId xmlns:p14="http://schemas.microsoft.com/office/powerpoint/2010/main" val="18459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301329"/>
            <a:ext cx="401795" cy="602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2" name="矩形 1"/>
          <p:cNvSpPr/>
          <p:nvPr userDrawn="1"/>
        </p:nvSpPr>
        <p:spPr>
          <a:xfrm>
            <a:off x="1" y="301329"/>
            <a:ext cx="401795" cy="60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401795" y="289634"/>
            <a:ext cx="12055205" cy="61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946384" y="1245592"/>
            <a:ext cx="10965983" cy="5484707"/>
          </a:xfrm>
          <a:prstGeom prst="rect">
            <a:avLst/>
          </a:prstGeom>
        </p:spPr>
        <p:txBody>
          <a:bodyPr/>
          <a:lstStyle>
            <a:lvl1pPr marL="481975" indent="-481975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572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679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81975" lvl="0" indent="-481975" algn="l" defTabSz="1285385" rtl="0" eaLnBrk="1" latinLnBrk="0" hangingPunct="1">
              <a:lnSpc>
                <a:spcPct val="150000"/>
              </a:lnSpc>
              <a:spcBef>
                <a:spcPts val="13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24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957767" y="678467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字体下</a:t>
            </a:r>
            <a:r>
              <a:rPr lang="zh-CN" altLang="en-US" sz="100" dirty="0" smtClean="0">
                <a:solidFill>
                  <a:prstClr val="black"/>
                </a:solidFill>
                <a:latin typeface="Calibri"/>
                <a:ea typeface="宋体"/>
              </a:rPr>
              <a:t>载：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670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2020/4/27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385798" y="2406931"/>
            <a:ext cx="7832272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zh-CN" altLang="zh-CN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正式课</a:t>
            </a:r>
            <a:endParaRPr lang="zh-CN" altLang="zh-CN" sz="506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534098" y="3282169"/>
            <a:ext cx="2211197" cy="28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847" y="1816125"/>
            <a:ext cx="1967443" cy="19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JVM</a:t>
            </a:r>
            <a:r>
              <a:rPr lang="zh-CN" altLang="en-US" dirty="0" smtClean="0"/>
              <a:t>与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虚拟机区别总结</a:t>
            </a:r>
            <a:endParaRPr lang="zh-CN" altLang="en-US" dirty="0"/>
          </a:p>
        </p:txBody>
      </p:sp>
      <p:sp>
        <p:nvSpPr>
          <p:cNvPr id="2" name="左大括号 1"/>
          <p:cNvSpPr/>
          <p:nvPr/>
        </p:nvSpPr>
        <p:spPr>
          <a:xfrm>
            <a:off x="1676847" y="1672109"/>
            <a:ext cx="349831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542" y="36883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区别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252911" y="1672109"/>
            <a:ext cx="6768752" cy="432048"/>
            <a:chOff x="2252911" y="1096045"/>
            <a:chExt cx="6768752" cy="432048"/>
          </a:xfrm>
        </p:grpSpPr>
        <p:sp>
          <p:nvSpPr>
            <p:cNvPr id="5" name="立方体 4"/>
            <p:cNvSpPr/>
            <p:nvPr/>
          </p:nvSpPr>
          <p:spPr>
            <a:xfrm>
              <a:off x="2252911" y="1096045"/>
              <a:ext cx="6768752" cy="432048"/>
            </a:xfrm>
            <a:prstGeom prst="cube">
              <a:avLst>
                <a:gd name="adj" fmla="val 8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68935" y="1158762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Android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虚拟机执行</a:t>
              </a:r>
              <a:r>
                <a:rPr lang="zh-CN" altLang="en-US" sz="1200" dirty="0">
                  <a:solidFill>
                    <a:schemeClr val="bg1"/>
                  </a:solidFill>
                </a:rPr>
                <a:t>的是</a:t>
              </a:r>
              <a:r>
                <a:rPr lang="en-US" altLang="zh-CN" sz="1200" dirty="0">
                  <a:solidFill>
                    <a:schemeClr val="bg1"/>
                  </a:solidFill>
                </a:rPr>
                <a:t>.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dex</a:t>
              </a:r>
              <a:r>
                <a:rPr lang="zh-CN" altLang="en-US" sz="1200" dirty="0">
                  <a:solidFill>
                    <a:schemeClr val="bg1"/>
                  </a:solidFill>
                </a:rPr>
                <a:t>格式文件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jvm</a:t>
              </a:r>
              <a:r>
                <a:rPr lang="zh-CN" altLang="en-US" sz="1200" dirty="0">
                  <a:solidFill>
                    <a:schemeClr val="bg1"/>
                  </a:solidFill>
                </a:rPr>
                <a:t>执行的是</a:t>
              </a:r>
              <a:r>
                <a:rPr lang="en-US" altLang="zh-CN" sz="1200" dirty="0">
                  <a:solidFill>
                    <a:schemeClr val="bg1"/>
                  </a:solidFill>
                </a:rPr>
                <a:t>.class</a:t>
              </a:r>
              <a:r>
                <a:rPr lang="zh-CN" altLang="en-US" sz="1200" dirty="0">
                  <a:solidFill>
                    <a:schemeClr val="bg1"/>
                  </a:solidFill>
                </a:rPr>
                <a:t>文件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52911" y="5632549"/>
            <a:ext cx="6768752" cy="432048"/>
            <a:chOff x="2252911" y="1096045"/>
            <a:chExt cx="6768752" cy="432048"/>
          </a:xfrm>
        </p:grpSpPr>
        <p:sp>
          <p:nvSpPr>
            <p:cNvPr id="10" name="立方体 9"/>
            <p:cNvSpPr/>
            <p:nvPr/>
          </p:nvSpPr>
          <p:spPr>
            <a:xfrm>
              <a:off x="2252911" y="1096045"/>
              <a:ext cx="6768752" cy="432048"/>
            </a:xfrm>
            <a:prstGeom prst="cube">
              <a:avLst>
                <a:gd name="adj" fmla="val 8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68935" y="1158762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Android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虚拟机是</a:t>
              </a:r>
              <a:r>
                <a:rPr lang="zh-CN" altLang="en-US" sz="1200" dirty="0">
                  <a:solidFill>
                    <a:schemeClr val="bg1"/>
                  </a:solidFill>
                </a:rPr>
                <a:t>基于</a:t>
              </a:r>
              <a:r>
                <a:rPr lang="zh-CN" altLang="en-US" sz="1200" dirty="0">
                  <a:solidFill>
                    <a:srgbClr val="FF0000"/>
                  </a:solidFill>
                </a:rPr>
                <a:t>寄存器</a:t>
              </a:r>
              <a:r>
                <a:rPr lang="zh-CN" altLang="en-US" sz="1200" dirty="0">
                  <a:solidFill>
                    <a:schemeClr val="bg1"/>
                  </a:solidFill>
                </a:rPr>
                <a:t>的虚拟机 而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jvm</a:t>
              </a:r>
              <a:r>
                <a:rPr lang="zh-CN" altLang="en-US" sz="1200" dirty="0">
                  <a:solidFill>
                    <a:schemeClr val="bg1"/>
                  </a:solidFill>
                </a:rPr>
                <a:t>执行是基于</a:t>
              </a:r>
              <a:r>
                <a:rPr lang="zh-CN" altLang="en-US" sz="1200" dirty="0">
                  <a:solidFill>
                    <a:srgbClr val="FF0000"/>
                  </a:solidFill>
                </a:rPr>
                <a:t>虚拟栈</a:t>
              </a:r>
              <a:r>
                <a:rPr lang="zh-CN" altLang="en-US" sz="1200" dirty="0">
                  <a:solidFill>
                    <a:schemeClr val="bg1"/>
                  </a:solidFill>
                </a:rPr>
                <a:t>的虚拟机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52911" y="4004368"/>
            <a:ext cx="6768752" cy="432048"/>
            <a:chOff x="2252911" y="1096045"/>
            <a:chExt cx="6768752" cy="432048"/>
          </a:xfrm>
        </p:grpSpPr>
        <p:sp>
          <p:nvSpPr>
            <p:cNvPr id="13" name="立方体 12"/>
            <p:cNvSpPr/>
            <p:nvPr/>
          </p:nvSpPr>
          <p:spPr>
            <a:xfrm>
              <a:off x="2252911" y="1096045"/>
              <a:ext cx="6768752" cy="432048"/>
            </a:xfrm>
            <a:prstGeom prst="cube">
              <a:avLst>
                <a:gd name="adj" fmla="val 8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68935" y="1158762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class</a:t>
              </a:r>
              <a:r>
                <a:rPr lang="zh-CN" altLang="en-US" sz="1200" dirty="0">
                  <a:solidFill>
                    <a:schemeClr val="bg1"/>
                  </a:solidFill>
                </a:rPr>
                <a:t>文件存在很多的冗余信息，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dex</a:t>
              </a:r>
              <a:r>
                <a:rPr lang="zh-CN" altLang="en-US" sz="1200" dirty="0">
                  <a:solidFill>
                    <a:schemeClr val="bg1"/>
                  </a:solidFill>
                </a:rPr>
                <a:t>工具会去除冗余信息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30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Art</a:t>
            </a:r>
            <a:r>
              <a:rPr lang="zh-CN" altLang="en-US" dirty="0" smtClean="0"/>
              <a:t>虚拟机与</a:t>
            </a:r>
            <a:r>
              <a:rPr lang="en-US" altLang="zh-CN" dirty="0" err="1" smtClean="0"/>
              <a:t>Dalvik</a:t>
            </a:r>
            <a:r>
              <a:rPr lang="zh-CN" altLang="en-US" dirty="0" smtClean="0"/>
              <a:t>虚拟机的区别</a:t>
            </a:r>
            <a:endParaRPr lang="zh-CN" altLang="en-US" dirty="0"/>
          </a:p>
        </p:txBody>
      </p:sp>
      <p:sp>
        <p:nvSpPr>
          <p:cNvPr id="2" name="左大括号 1"/>
          <p:cNvSpPr/>
          <p:nvPr/>
        </p:nvSpPr>
        <p:spPr>
          <a:xfrm>
            <a:off x="1676847" y="1672109"/>
            <a:ext cx="349831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542" y="36883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区别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252911" y="1672109"/>
            <a:ext cx="2952328" cy="504056"/>
            <a:chOff x="2252911" y="1096045"/>
            <a:chExt cx="6768752" cy="432048"/>
          </a:xfrm>
        </p:grpSpPr>
        <p:sp>
          <p:nvSpPr>
            <p:cNvPr id="5" name="立方体 4"/>
            <p:cNvSpPr/>
            <p:nvPr/>
          </p:nvSpPr>
          <p:spPr>
            <a:xfrm>
              <a:off x="2252911" y="1096045"/>
              <a:ext cx="6768752" cy="432048"/>
            </a:xfrm>
            <a:prstGeom prst="cube">
              <a:avLst>
                <a:gd name="adj" fmla="val 8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68935" y="1194987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chemeClr val="bg1"/>
                  </a:solidFill>
                </a:rPr>
                <a:t>Dalvik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</a:rPr>
                <a:t>使用 </a:t>
              </a:r>
              <a:r>
                <a:rPr lang="en-US" altLang="zh-CN" sz="1200" dirty="0">
                  <a:solidFill>
                    <a:schemeClr val="bg1"/>
                  </a:solidFill>
                </a:rPr>
                <a:t>JIT</a:t>
              </a:r>
              <a:r>
                <a:rPr lang="zh-CN" altLang="en-US" sz="1200" dirty="0">
                  <a:solidFill>
                    <a:schemeClr val="bg1"/>
                  </a:solidFill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</a:rPr>
                <a:t>Just in time</a:t>
              </a:r>
              <a:r>
                <a:rPr lang="zh-CN" altLang="en-US" sz="1200" dirty="0">
                  <a:solidFill>
                    <a:schemeClr val="bg1"/>
                  </a:solidFill>
                </a:rPr>
                <a:t>）编译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2891" y="5560541"/>
            <a:ext cx="3132348" cy="504056"/>
            <a:chOff x="2252911" y="1096045"/>
            <a:chExt cx="6768752" cy="432048"/>
          </a:xfrm>
        </p:grpSpPr>
        <p:sp>
          <p:nvSpPr>
            <p:cNvPr id="10" name="立方体 9"/>
            <p:cNvSpPr/>
            <p:nvPr/>
          </p:nvSpPr>
          <p:spPr>
            <a:xfrm>
              <a:off x="2252911" y="1096045"/>
              <a:ext cx="6768752" cy="432048"/>
            </a:xfrm>
            <a:prstGeom prst="cube">
              <a:avLst>
                <a:gd name="adj" fmla="val 8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68935" y="1158762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ART </a:t>
              </a:r>
              <a:r>
                <a:rPr lang="zh-CN" altLang="en-US" sz="1200" dirty="0">
                  <a:solidFill>
                    <a:schemeClr val="bg1"/>
                  </a:solidFill>
                </a:rPr>
                <a:t>使用 </a:t>
              </a:r>
              <a:r>
                <a:rPr lang="en-US" altLang="zh-CN" sz="1200" dirty="0">
                  <a:solidFill>
                    <a:schemeClr val="bg1"/>
                  </a:solidFill>
                </a:rPr>
                <a:t>AOT</a:t>
              </a:r>
              <a:r>
                <a:rPr lang="zh-CN" altLang="en-US" sz="1200" dirty="0">
                  <a:solidFill>
                    <a:schemeClr val="bg1"/>
                  </a:solidFill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</a:rPr>
                <a:t>Ahead of time</a:t>
              </a:r>
              <a:r>
                <a:rPr lang="zh-CN" altLang="en-US" sz="1200" dirty="0">
                  <a:solidFill>
                    <a:schemeClr val="bg1"/>
                  </a:solidFill>
                </a:rPr>
                <a:t>）编译</a:t>
              </a:r>
            </a:p>
          </p:txBody>
        </p:sp>
      </p:grpSp>
      <p:sp>
        <p:nvSpPr>
          <p:cNvPr id="15" name="左大括号 14"/>
          <p:cNvSpPr/>
          <p:nvPr/>
        </p:nvSpPr>
        <p:spPr>
          <a:xfrm>
            <a:off x="5323460" y="1208039"/>
            <a:ext cx="216024" cy="14821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81303" y="1305214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使用 </a:t>
            </a:r>
            <a:r>
              <a:rPr lang="en-US" altLang="zh-CN" sz="1200" dirty="0" err="1">
                <a:solidFill>
                  <a:schemeClr val="bg1"/>
                </a:solidFill>
              </a:rPr>
              <a:t>Dalvik</a:t>
            </a:r>
            <a:r>
              <a:rPr lang="en-US" altLang="zh-CN" sz="1200" dirty="0">
                <a:solidFill>
                  <a:schemeClr val="bg1"/>
                </a:solidFill>
              </a:rPr>
              <a:t> JIT </a:t>
            </a:r>
            <a:r>
              <a:rPr lang="zh-CN" altLang="en-US" sz="1200" dirty="0">
                <a:solidFill>
                  <a:schemeClr val="bg1"/>
                </a:solidFill>
              </a:rPr>
              <a:t>编译器，每次应用在运行时，它实时的将</a:t>
            </a:r>
            <a:r>
              <a:rPr lang="zh-CN" altLang="en-US" sz="1200" dirty="0" smtClean="0">
                <a:solidFill>
                  <a:schemeClr val="bg1"/>
                </a:solidFill>
              </a:rPr>
              <a:t>一部分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Dalvik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200" dirty="0" smtClean="0">
                <a:solidFill>
                  <a:schemeClr val="bg1"/>
                </a:solidFill>
              </a:rPr>
              <a:t>成</a:t>
            </a:r>
            <a:r>
              <a:rPr lang="zh-CN" altLang="en-US" sz="1200" dirty="0">
                <a:solidFill>
                  <a:schemeClr val="bg1"/>
                </a:solidFill>
              </a:rPr>
              <a:t>机器码</a:t>
            </a:r>
            <a:r>
              <a:rPr lang="zh-CN" altLang="en-US" sz="1200" dirty="0" smtClean="0">
                <a:solidFill>
                  <a:schemeClr val="bg1"/>
                </a:solidFill>
              </a:rPr>
              <a:t>。它</a:t>
            </a:r>
            <a:r>
              <a:rPr lang="zh-CN" altLang="en-US" sz="1200" dirty="0">
                <a:solidFill>
                  <a:schemeClr val="bg1"/>
                </a:solidFill>
              </a:rPr>
              <a:t>消耗的更少的</a:t>
            </a:r>
            <a:r>
              <a:rPr lang="zh-CN" altLang="en-US" sz="1200" dirty="0" smtClean="0">
                <a:solidFill>
                  <a:schemeClr val="bg1"/>
                </a:solidFill>
              </a:rPr>
              <a:t>内存</a:t>
            </a:r>
            <a:r>
              <a:rPr lang="en-US" altLang="zh-CN" sz="1200" dirty="0" smtClean="0">
                <a:solidFill>
                  <a:schemeClr val="bg1"/>
                </a:solidFill>
              </a:rPr>
              <a:t>,  </a:t>
            </a:r>
            <a:r>
              <a:rPr lang="zh-CN" altLang="en-US" sz="1200" dirty="0" smtClean="0">
                <a:solidFill>
                  <a:schemeClr val="bg1"/>
                </a:solidFill>
              </a:rPr>
              <a:t>占用</a:t>
            </a:r>
            <a:r>
              <a:rPr lang="zh-CN" altLang="en-US" sz="1200" dirty="0">
                <a:solidFill>
                  <a:schemeClr val="bg1"/>
                </a:solidFill>
              </a:rPr>
              <a:t>的更少的物理</a:t>
            </a:r>
            <a:r>
              <a:rPr lang="zh-CN" altLang="en-US" sz="1200" dirty="0" smtClean="0">
                <a:solidFill>
                  <a:schemeClr val="bg1"/>
                </a:solidFill>
              </a:rPr>
              <a:t>存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储</a:t>
            </a:r>
            <a:r>
              <a:rPr lang="zh-CN" altLang="en-US" sz="1200" dirty="0">
                <a:solidFill>
                  <a:schemeClr val="bg1"/>
                </a:solidFill>
              </a:rPr>
              <a:t>空间</a:t>
            </a:r>
            <a:r>
              <a:rPr lang="zh-CN" altLang="en-US" sz="1200" dirty="0" smtClean="0">
                <a:solidFill>
                  <a:schemeClr val="bg1"/>
                </a:solidFill>
              </a:rPr>
              <a:t>。 类似于每次运行代码需要从压缩包取。内存少了，存储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少了，</a:t>
            </a:r>
            <a:r>
              <a:rPr lang="en-US" altLang="zh-CN" sz="1200" dirty="0" smtClean="0">
                <a:solidFill>
                  <a:schemeClr val="bg1"/>
                </a:solidFill>
              </a:rPr>
              <a:t>CPU</a:t>
            </a:r>
            <a:r>
              <a:rPr lang="zh-CN" altLang="en-US" sz="1200" dirty="0" smtClean="0">
                <a:solidFill>
                  <a:schemeClr val="bg1"/>
                </a:solidFill>
              </a:rPr>
              <a:t>消耗相对多了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5348603" y="5031318"/>
            <a:ext cx="216024" cy="14821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806446" y="5128493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ART </a:t>
            </a:r>
            <a:r>
              <a:rPr lang="zh-CN" altLang="en-US" sz="1200" dirty="0">
                <a:solidFill>
                  <a:schemeClr val="bg1"/>
                </a:solidFill>
              </a:rPr>
              <a:t>内置了一个 </a:t>
            </a:r>
            <a:r>
              <a:rPr lang="en-US" altLang="zh-CN" sz="1200" dirty="0">
                <a:solidFill>
                  <a:schemeClr val="bg1"/>
                </a:solidFill>
              </a:rPr>
              <a:t>Ahead-of-Time </a:t>
            </a:r>
            <a:r>
              <a:rPr lang="zh-CN" altLang="en-US" sz="1200" dirty="0">
                <a:solidFill>
                  <a:schemeClr val="bg1"/>
                </a:solidFill>
              </a:rPr>
              <a:t>编译器。在应用的安装期间，他</a:t>
            </a:r>
            <a:r>
              <a:rPr lang="zh-CN" altLang="en-US" sz="1200" dirty="0" smtClean="0">
                <a:solidFill>
                  <a:schemeClr val="bg1"/>
                </a:solidFill>
              </a:rPr>
              <a:t>就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将 </a:t>
            </a:r>
            <a:r>
              <a:rPr lang="en-US" altLang="zh-CN" sz="1200" dirty="0">
                <a:solidFill>
                  <a:schemeClr val="bg1"/>
                </a:solidFill>
              </a:rPr>
              <a:t>DEX </a:t>
            </a:r>
            <a:r>
              <a:rPr lang="zh-CN" altLang="en-US" sz="1200" dirty="0">
                <a:solidFill>
                  <a:schemeClr val="bg1"/>
                </a:solidFill>
              </a:rPr>
              <a:t>字节码翻译成机器码并存储在设备的存储器上。这个</a:t>
            </a:r>
            <a:r>
              <a:rPr lang="zh-CN" altLang="en-US" sz="1200" dirty="0" smtClean="0">
                <a:solidFill>
                  <a:schemeClr val="bg1"/>
                </a:solidFill>
              </a:rPr>
              <a:t>过程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只</a:t>
            </a:r>
            <a:r>
              <a:rPr lang="zh-CN" altLang="en-US" sz="1200" dirty="0">
                <a:solidFill>
                  <a:schemeClr val="bg1"/>
                </a:solidFill>
              </a:rPr>
              <a:t>在将应用安装到设备上时发生。由于不再需要 </a:t>
            </a:r>
            <a:r>
              <a:rPr lang="en-US" altLang="zh-CN" sz="1200" dirty="0">
                <a:solidFill>
                  <a:schemeClr val="bg1"/>
                </a:solidFill>
              </a:rPr>
              <a:t>JIT </a:t>
            </a:r>
            <a:r>
              <a:rPr lang="zh-CN" altLang="en-US" sz="1200" dirty="0">
                <a:solidFill>
                  <a:schemeClr val="bg1"/>
                </a:solidFill>
              </a:rPr>
              <a:t>编译，代码</a:t>
            </a:r>
            <a:r>
              <a:rPr lang="zh-CN" altLang="en-US" sz="1200" dirty="0" smtClean="0">
                <a:solidFill>
                  <a:schemeClr val="bg1"/>
                </a:solidFill>
              </a:rPr>
              <a:t>的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</a:rPr>
              <a:t>速度要快得</a:t>
            </a:r>
            <a:r>
              <a:rPr lang="zh-CN" altLang="en-US" sz="1200" dirty="0" smtClean="0">
                <a:solidFill>
                  <a:schemeClr val="bg1"/>
                </a:solidFill>
              </a:rPr>
              <a:t>多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总结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以</a:t>
            </a:r>
            <a:r>
              <a:rPr lang="en-US" altLang="zh-CN" sz="1600" dirty="0" smtClean="0">
                <a:solidFill>
                  <a:schemeClr val="bg1"/>
                </a:solidFill>
              </a:rPr>
              <a:t>Class</a:t>
            </a:r>
            <a:r>
              <a:rPr lang="zh-CN" altLang="en-US" sz="1600" dirty="0" smtClean="0">
                <a:solidFill>
                  <a:schemeClr val="bg1"/>
                </a:solidFill>
              </a:rPr>
              <a:t>为执行单元，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虚拟机以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执行单元，编译流程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直接通过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Javac</a:t>
            </a:r>
            <a:r>
              <a:rPr lang="zh-CN" altLang="en-US" sz="1600" dirty="0" smtClean="0">
                <a:solidFill>
                  <a:schemeClr val="bg1"/>
                </a:solidFill>
              </a:rPr>
              <a:t>即可加载。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虚拟机需要先编译成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，然后编译成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apk</a:t>
            </a:r>
            <a:r>
              <a:rPr lang="zh-CN" altLang="en-US" sz="1600" dirty="0" smtClean="0">
                <a:solidFill>
                  <a:schemeClr val="bg1"/>
                </a:solidFill>
              </a:rPr>
              <a:t>。最后执行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  Art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虚拟机在安装的时候讲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缓存本地机器码，安装比较慢，耗存储空间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 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>
                <a:solidFill>
                  <a:schemeClr val="bg1"/>
                </a:solidFill>
              </a:rPr>
              <a:t>虚拟机在程序运行过程中</a:t>
            </a:r>
            <a:r>
              <a:rPr lang="zh-CN" altLang="en-US" sz="1600" dirty="0" smtClean="0">
                <a:solidFill>
                  <a:schemeClr val="bg1"/>
                </a:solidFill>
              </a:rPr>
              <a:t>进行翻译。节省空间，耗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cpu</a:t>
            </a:r>
            <a:r>
              <a:rPr lang="zh-CN" altLang="en-US" sz="1600" dirty="0" smtClean="0">
                <a:solidFill>
                  <a:schemeClr val="bg1"/>
                </a:solidFill>
              </a:rPr>
              <a:t>时间。以空间换时间的典型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12751" y="1678924"/>
            <a:ext cx="10252623" cy="1937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5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07773" y="4503962"/>
            <a:ext cx="9843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虚拟机连环炮系列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</a:t>
            </a:r>
            <a:r>
              <a:rPr lang="en-US" altLang="zh-CN" sz="2000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dex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class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到底在结构上有什么区别呢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0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面试官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第一个问题好像难不倒你，那接下来看这个问题怎么接招。直到你回答不上来，我就能大致明白你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工作</a:t>
            </a:r>
            <a:r>
              <a:rPr lang="zh-CN" altLang="en-US" sz="1600" dirty="0" smtClean="0">
                <a:solidFill>
                  <a:schemeClr val="bg1"/>
                </a:solidFill>
              </a:rPr>
              <a:t>了多久，技术水平怎么样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面试心理分析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678924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3601547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心理分析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这个问题确实有些难度，不能从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与</a:t>
            </a:r>
            <a:r>
              <a:rPr lang="en-US" altLang="zh-CN" sz="1600" dirty="0" smtClean="0">
                <a:solidFill>
                  <a:schemeClr val="bg1"/>
                </a:solidFill>
              </a:rPr>
              <a:t>class</a:t>
            </a:r>
            <a:r>
              <a:rPr lang="zh-CN" altLang="en-US" sz="1600" dirty="0" smtClean="0">
                <a:solidFill>
                  <a:schemeClr val="bg1"/>
                </a:solidFill>
              </a:rPr>
              <a:t>简单的区别</a:t>
            </a:r>
            <a:r>
              <a:rPr lang="en-US" altLang="zh-CN" sz="1600" dirty="0" smtClean="0">
                <a:solidFill>
                  <a:schemeClr val="bg1"/>
                </a:solidFill>
              </a:rPr>
              <a:t>(class </a:t>
            </a:r>
            <a:r>
              <a:rPr lang="zh-CN" altLang="en-US" sz="1600" dirty="0" smtClean="0">
                <a:solidFill>
                  <a:schemeClr val="bg1"/>
                </a:solidFill>
              </a:rPr>
              <a:t>是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  <a:r>
              <a:rPr lang="zh-CN" altLang="en-US" sz="1600" dirty="0" smtClean="0">
                <a:solidFill>
                  <a:schemeClr val="bg1"/>
                </a:solidFill>
              </a:rPr>
              <a:t>入手了。比较考 对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文件和</a:t>
            </a:r>
            <a:r>
              <a:rPr lang="en-US" altLang="zh-CN" sz="1600" dirty="0" smtClean="0">
                <a:solidFill>
                  <a:schemeClr val="bg1"/>
                </a:solidFill>
              </a:rPr>
              <a:t>class</a:t>
            </a:r>
            <a:r>
              <a:rPr lang="zh-CN" altLang="en-US" sz="1600" dirty="0" smtClean="0">
                <a:solidFill>
                  <a:schemeClr val="bg1"/>
                </a:solidFill>
              </a:rPr>
              <a:t>文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件理解的深度。从文件格式的差异，指令集加载流程入手。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3435585"/>
            <a:ext cx="10108607" cy="1378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3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Class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dex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668735" y="1240061"/>
            <a:ext cx="4536504" cy="5688632"/>
          </a:xfrm>
          <a:prstGeom prst="roundRect">
            <a:avLst>
              <a:gd name="adj" fmla="val 2557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2751" y="13840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jar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7981" y="1753409"/>
            <a:ext cx="3863241" cy="5031267"/>
          </a:xfrm>
          <a:prstGeom prst="roundRect">
            <a:avLst>
              <a:gd name="adj" fmla="val 25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16807" y="18974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class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56967" y="2122741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Header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756967" y="2878825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常量池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756967" y="3658465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class</a:t>
            </a:r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2756967" y="4475270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filed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2775286" y="5231354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2775286" y="5987438"/>
            <a:ext cx="1584176" cy="48547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Attributes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6285359" y="1299621"/>
            <a:ext cx="4536504" cy="5688632"/>
          </a:xfrm>
          <a:prstGeom prst="roundRect">
            <a:avLst>
              <a:gd name="adj" fmla="val 2557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429375" y="14436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apk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814605" y="1812969"/>
            <a:ext cx="3863241" cy="5031267"/>
          </a:xfrm>
          <a:prstGeom prst="roundRect">
            <a:avLst>
              <a:gd name="adj" fmla="val 25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33431" y="1956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dex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373591" y="2182300"/>
            <a:ext cx="2016222" cy="402357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Header</a:t>
            </a:r>
            <a:endParaRPr lang="zh-CN" altLang="en-US" sz="1600" dirty="0"/>
          </a:p>
        </p:txBody>
      </p:sp>
      <p:sp>
        <p:nvSpPr>
          <p:cNvPr id="27" name="圆角矩形 26"/>
          <p:cNvSpPr/>
          <p:nvPr/>
        </p:nvSpPr>
        <p:spPr>
          <a:xfrm>
            <a:off x="8373591" y="2938385"/>
            <a:ext cx="2016222" cy="42591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String Constant Pool</a:t>
            </a:r>
            <a:endParaRPr lang="zh-CN" altLang="en-US" sz="1200" dirty="0"/>
          </a:p>
        </p:txBody>
      </p:sp>
      <p:sp>
        <p:nvSpPr>
          <p:cNvPr id="28" name="圆角矩形 27"/>
          <p:cNvSpPr/>
          <p:nvPr/>
        </p:nvSpPr>
        <p:spPr>
          <a:xfrm>
            <a:off x="8373591" y="3718025"/>
            <a:ext cx="2016222" cy="425912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class constant pool</a:t>
            </a:r>
            <a:endParaRPr lang="zh-CN" altLang="en-US" sz="1600" dirty="0"/>
          </a:p>
        </p:txBody>
      </p:sp>
      <p:sp>
        <p:nvSpPr>
          <p:cNvPr id="29" name="圆角矩形 28"/>
          <p:cNvSpPr/>
          <p:nvPr/>
        </p:nvSpPr>
        <p:spPr>
          <a:xfrm>
            <a:off x="8364430" y="4435126"/>
            <a:ext cx="2016223" cy="444318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filed constant pool</a:t>
            </a:r>
            <a:endParaRPr lang="zh-CN" altLang="en-US" sz="1600" dirty="0"/>
          </a:p>
        </p:txBody>
      </p:sp>
      <p:sp>
        <p:nvSpPr>
          <p:cNvPr id="30" name="圆角矩形 29"/>
          <p:cNvSpPr/>
          <p:nvPr/>
        </p:nvSpPr>
        <p:spPr>
          <a:xfrm>
            <a:off x="8391909" y="5147882"/>
            <a:ext cx="1997905" cy="444318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method constant pol</a:t>
            </a:r>
            <a:endParaRPr lang="zh-CN" altLang="en-US" sz="1400" dirty="0"/>
          </a:p>
        </p:txBody>
      </p:sp>
      <p:sp>
        <p:nvSpPr>
          <p:cNvPr id="32" name="圆角矩形 31"/>
          <p:cNvSpPr/>
          <p:nvPr/>
        </p:nvSpPr>
        <p:spPr>
          <a:xfrm>
            <a:off x="8391909" y="5716826"/>
            <a:ext cx="1997905" cy="444318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Field list</a:t>
            </a:r>
            <a:endParaRPr lang="zh-CN" altLang="en-US" sz="1400" dirty="0"/>
          </a:p>
        </p:txBody>
      </p:sp>
      <p:sp>
        <p:nvSpPr>
          <p:cNvPr id="33" name="圆角矩形 32"/>
          <p:cNvSpPr/>
          <p:nvPr/>
        </p:nvSpPr>
        <p:spPr>
          <a:xfrm>
            <a:off x="8373590" y="6322616"/>
            <a:ext cx="1997905" cy="444318"/>
          </a:xfrm>
          <a:prstGeom prst="roundRect">
            <a:avLst>
              <a:gd name="adj" fmla="val 1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method list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7552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/>
              <a:t>Class</a:t>
            </a:r>
            <a:r>
              <a:rPr lang="zh-CN" altLang="en-US" dirty="0"/>
              <a:t>与</a:t>
            </a:r>
            <a:r>
              <a:rPr lang="en-US" altLang="zh-CN" dirty="0" err="1"/>
              <a:t>dex</a:t>
            </a:r>
            <a:r>
              <a:rPr lang="zh-CN" altLang="en-US" dirty="0"/>
              <a:t>结构</a:t>
            </a:r>
          </a:p>
        </p:txBody>
      </p:sp>
      <p:pic>
        <p:nvPicPr>
          <p:cNvPr id="2050" name="Picture 2" descr="这里写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34" y="352202"/>
            <a:ext cx="9145016" cy="65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07773" y="4503962"/>
            <a:ext cx="9843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虚拟机连环炮系列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你刚才提到了一个 栈和寄存器的概念，你之前有深入理解过吗？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8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总结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Java</a:t>
            </a:r>
            <a:r>
              <a:rPr lang="zh-CN" altLang="en-US" sz="1600" dirty="0">
                <a:solidFill>
                  <a:schemeClr val="bg1"/>
                </a:solidFill>
              </a:rPr>
              <a:t>虚拟机都是基于栈的</a:t>
            </a:r>
            <a:r>
              <a:rPr lang="zh-CN" altLang="en-US" sz="1600" dirty="0" smtClean="0">
                <a:solidFill>
                  <a:schemeClr val="bg1"/>
                </a:solidFill>
              </a:rPr>
              <a:t>结构</a:t>
            </a:r>
            <a:r>
              <a:rPr lang="zh-CN" altLang="en-US" sz="1600" dirty="0">
                <a:solidFill>
                  <a:schemeClr val="bg1"/>
                </a:solidFill>
              </a:rPr>
              <a:t>，</a:t>
            </a:r>
            <a:r>
              <a:rPr lang="zh-CN" altLang="en-US" sz="1600" dirty="0" smtClean="0">
                <a:solidFill>
                  <a:schemeClr val="bg1"/>
                </a:solidFill>
              </a:rPr>
              <a:t>而</a:t>
            </a:r>
            <a:r>
              <a:rPr lang="en-US" altLang="zh-CN" sz="1600" dirty="0" err="1">
                <a:solidFill>
                  <a:schemeClr val="bg1"/>
                </a:solidFill>
              </a:rPr>
              <a:t>Dalvik</a:t>
            </a:r>
            <a:r>
              <a:rPr lang="zh-CN" altLang="en-US" sz="1600" dirty="0">
                <a:solidFill>
                  <a:schemeClr val="bg1"/>
                </a:solidFill>
              </a:rPr>
              <a:t>虚拟机则是基于寄存器。基于栈的指令很紧凑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Java</a:t>
            </a:r>
            <a:r>
              <a:rPr lang="zh-CN" altLang="en-US" sz="1600" dirty="0">
                <a:solidFill>
                  <a:schemeClr val="bg1"/>
                </a:solidFill>
              </a:rPr>
              <a:t>虚拟机使用的指令只占一个字节，因而称为字节码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基于</a:t>
            </a:r>
            <a:r>
              <a:rPr lang="zh-CN" altLang="en-US" sz="1600" dirty="0">
                <a:solidFill>
                  <a:schemeClr val="bg1"/>
                </a:solidFill>
              </a:rPr>
              <a:t>寄存器的指令由于需要指定</a:t>
            </a:r>
            <a:r>
              <a:rPr lang="zh-CN" altLang="en-US" sz="1600" dirty="0">
                <a:solidFill>
                  <a:srgbClr val="FFC000"/>
                </a:solidFill>
              </a:rPr>
              <a:t>源地址</a:t>
            </a:r>
            <a:r>
              <a:rPr lang="zh-CN" altLang="en-US" sz="1600" dirty="0">
                <a:solidFill>
                  <a:schemeClr val="bg1"/>
                </a:solidFill>
              </a:rPr>
              <a:t>和</a:t>
            </a:r>
            <a:r>
              <a:rPr lang="zh-CN" altLang="en-US" sz="1600" dirty="0">
                <a:solidFill>
                  <a:srgbClr val="FFC000"/>
                </a:solidFill>
              </a:rPr>
              <a:t>目标地址</a:t>
            </a:r>
            <a:r>
              <a:rPr lang="zh-CN" altLang="en-US" sz="1600" dirty="0">
                <a:solidFill>
                  <a:schemeClr val="bg1"/>
                </a:solidFill>
              </a:rPr>
              <a:t>，因此需要占用更多的指令空间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>
                <a:solidFill>
                  <a:schemeClr val="bg1"/>
                </a:solidFill>
              </a:rPr>
              <a:t>虚拟机的某些指令需要占用</a:t>
            </a:r>
            <a:r>
              <a:rPr lang="zh-CN" altLang="en-US" sz="1600" dirty="0">
                <a:solidFill>
                  <a:srgbClr val="FFC000"/>
                </a:solidFill>
              </a:rPr>
              <a:t>两个字节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基于</a:t>
            </a:r>
            <a:r>
              <a:rPr lang="zh-CN" altLang="en-US" sz="1600" dirty="0">
                <a:solidFill>
                  <a:schemeClr val="bg1"/>
                </a:solidFill>
              </a:rPr>
              <a:t>栈和基于寄存器的指令集各有优劣，一般而言，执行同样的功能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基于</a:t>
            </a:r>
            <a:r>
              <a:rPr lang="zh-CN" altLang="en-US" sz="1600" dirty="0">
                <a:solidFill>
                  <a:srgbClr val="FFC000"/>
                </a:solidFill>
              </a:rPr>
              <a:t>栈</a:t>
            </a:r>
            <a:r>
              <a:rPr lang="zh-CN" altLang="en-US" sz="1600" dirty="0">
                <a:solidFill>
                  <a:schemeClr val="bg1"/>
                </a:solidFill>
              </a:rPr>
              <a:t>的</a:t>
            </a:r>
            <a:r>
              <a:rPr lang="zh-CN" altLang="en-US" sz="1600" dirty="0" smtClean="0">
                <a:solidFill>
                  <a:schemeClr val="bg1"/>
                </a:solidFill>
              </a:rPr>
              <a:t>需要</a:t>
            </a:r>
            <a:r>
              <a:rPr lang="zh-CN" altLang="en-US" sz="1600" dirty="0">
                <a:solidFill>
                  <a:schemeClr val="bg1"/>
                </a:solidFill>
              </a:rPr>
              <a:t>更多的指令（主要是</a:t>
            </a:r>
            <a:r>
              <a:rPr lang="en-US" altLang="zh-CN" sz="1600" dirty="0">
                <a:solidFill>
                  <a:schemeClr val="bg1"/>
                </a:solidFill>
              </a:rPr>
              <a:t>load</a:t>
            </a:r>
            <a:r>
              <a:rPr lang="zh-CN" altLang="en-US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store</a:t>
            </a:r>
            <a:r>
              <a:rPr lang="zh-CN" altLang="en-US" sz="1600" dirty="0">
                <a:solidFill>
                  <a:schemeClr val="bg1"/>
                </a:solidFill>
              </a:rPr>
              <a:t>指令），</a:t>
            </a:r>
            <a:r>
              <a:rPr lang="zh-CN" altLang="en-US" sz="1600" dirty="0" smtClean="0">
                <a:solidFill>
                  <a:schemeClr val="bg1"/>
                </a:solidFill>
              </a:rPr>
              <a:t>而</a:t>
            </a:r>
            <a:r>
              <a:rPr lang="zh-CN" altLang="en-US" sz="1600" dirty="0">
                <a:solidFill>
                  <a:srgbClr val="FFC000"/>
                </a:solidFill>
              </a:rPr>
              <a:t>基于寄存器</a:t>
            </a:r>
            <a:r>
              <a:rPr lang="zh-CN" altLang="en-US" sz="1600" dirty="0" smtClean="0">
                <a:solidFill>
                  <a:schemeClr val="bg1"/>
                </a:solidFill>
              </a:rPr>
              <a:t>需要</a:t>
            </a:r>
            <a:r>
              <a:rPr lang="zh-CN" altLang="en-US" sz="1600" dirty="0">
                <a:solidFill>
                  <a:schemeClr val="bg1"/>
                </a:solidFill>
              </a:rPr>
              <a:t>更多的指令空间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C000"/>
                </a:solidFill>
              </a:rPr>
              <a:t>栈需要</a:t>
            </a:r>
            <a:r>
              <a:rPr lang="zh-CN" altLang="en-US" sz="1600" dirty="0" smtClean="0">
                <a:solidFill>
                  <a:schemeClr val="bg1"/>
                </a:solidFill>
              </a:rPr>
              <a:t>更多</a:t>
            </a:r>
            <a:r>
              <a:rPr lang="zh-CN" altLang="en-US" sz="1600" dirty="0">
                <a:solidFill>
                  <a:schemeClr val="bg1"/>
                </a:solidFill>
              </a:rPr>
              <a:t>指令意味着要多占用</a:t>
            </a:r>
            <a:r>
              <a:rPr lang="en-US" altLang="zh-CN" sz="1600" dirty="0">
                <a:solidFill>
                  <a:schemeClr val="bg1"/>
                </a:solidFill>
              </a:rPr>
              <a:t>CPU</a:t>
            </a:r>
            <a:r>
              <a:rPr lang="zh-CN" altLang="en-US" sz="1600" dirty="0">
                <a:solidFill>
                  <a:schemeClr val="bg1"/>
                </a:solidFill>
              </a:rPr>
              <a:t>时间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r>
              <a:rPr lang="zh-CN" altLang="en-US" sz="1600" dirty="0">
                <a:solidFill>
                  <a:srgbClr val="FFC000"/>
                </a:solidFill>
              </a:rPr>
              <a:t>寄存器</a:t>
            </a:r>
            <a:r>
              <a:rPr lang="zh-CN" altLang="en-US" sz="1600" dirty="0" smtClean="0">
                <a:solidFill>
                  <a:schemeClr val="bg1"/>
                </a:solidFill>
              </a:rPr>
              <a:t>需要</a:t>
            </a:r>
            <a:r>
              <a:rPr lang="zh-CN" altLang="en-US" sz="1600" dirty="0">
                <a:solidFill>
                  <a:schemeClr val="bg1"/>
                </a:solidFill>
              </a:rPr>
              <a:t>更多指令空间意味着数据缓冲（</a:t>
            </a:r>
            <a:r>
              <a:rPr lang="en-US" altLang="zh-CN" sz="1600" dirty="0">
                <a:solidFill>
                  <a:schemeClr val="bg1"/>
                </a:solidFill>
              </a:rPr>
              <a:t>d-cache</a:t>
            </a:r>
            <a:r>
              <a:rPr lang="zh-CN" altLang="en-US" sz="1600" dirty="0">
                <a:solidFill>
                  <a:schemeClr val="bg1"/>
                </a:solidFill>
              </a:rPr>
              <a:t>）更易失效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smtClean="0"/>
              <a:t>栈与寄存器区别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84759" y="1672109"/>
            <a:ext cx="10441160" cy="3888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59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72791" y="4616563"/>
            <a:ext cx="1104228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虚拟机连环炮系列  你刚提到了一个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JVM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基于栈，栈是什么，程序执行的原理是怎样进行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eaLnBrk="1" hangingPunct="1"/>
            <a:r>
              <a:rPr lang="zh-CN" altLang="en-US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深挖细节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我们再来看</a:t>
            </a:r>
            <a:r>
              <a:rPr lang="en-US" altLang="zh-CN" sz="1600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指令与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Arm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指令加载原理</a:t>
            </a:r>
            <a:endParaRPr lang="zh-CN" alt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9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697" y="5725938"/>
            <a:ext cx="12857401" cy="1506712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83393" y="231949"/>
            <a:ext cx="12631683" cy="110802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虚拟机面试系列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24919" y="1744117"/>
            <a:ext cx="10685087" cy="2911291"/>
          </a:xfrm>
          <a:prstGeom prst="rect">
            <a:avLst/>
          </a:prstGeom>
        </p:spPr>
        <p:txBody>
          <a:bodyPr vert="horz" wrap="square" lIns="51029" tIns="25514" rIns="51029" bIns="25514" rtlCol="0">
            <a:noAutofit/>
          </a:bodyPr>
          <a:lstStyle/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技术点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zh-CN" altLang="en-US" dirty="0">
                <a:solidFill>
                  <a:schemeClr val="bg1"/>
                </a:solidFill>
              </a:rPr>
              <a:t>虚拟机连环炮系列  </a:t>
            </a:r>
            <a:r>
              <a:rPr lang="en-US" altLang="zh-CN" dirty="0" err="1">
                <a:solidFill>
                  <a:schemeClr val="bg1"/>
                </a:solidFill>
              </a:rPr>
              <a:t>Jvm,Dalvik</a:t>
            </a:r>
            <a:r>
              <a:rPr lang="zh-CN" altLang="en-US" dirty="0">
                <a:solidFill>
                  <a:schemeClr val="bg1"/>
                </a:solidFill>
              </a:rPr>
              <a:t>与</a:t>
            </a:r>
            <a:r>
              <a:rPr lang="en-US" altLang="zh-CN" dirty="0">
                <a:solidFill>
                  <a:schemeClr val="bg1"/>
                </a:solidFill>
              </a:rPr>
              <a:t>Art</a:t>
            </a:r>
            <a:r>
              <a:rPr lang="zh-CN" altLang="en-US" dirty="0">
                <a:solidFill>
                  <a:schemeClr val="bg1"/>
                </a:solidFill>
              </a:rPr>
              <a:t>三者之间的</a:t>
            </a:r>
            <a:r>
              <a:rPr lang="zh-CN" altLang="en-US" dirty="0" smtClean="0">
                <a:solidFill>
                  <a:schemeClr val="bg1"/>
                </a:solidFill>
              </a:rPr>
              <a:t>区别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那</a:t>
            </a:r>
            <a:r>
              <a:rPr lang="en-US" altLang="zh-CN" dirty="0" err="1">
                <a:solidFill>
                  <a:schemeClr val="bg1"/>
                </a:solidFill>
              </a:rPr>
              <a:t>dex</a:t>
            </a:r>
            <a:r>
              <a:rPr lang="zh-CN" altLang="en-US" dirty="0">
                <a:solidFill>
                  <a:schemeClr val="bg1"/>
                </a:solidFill>
              </a:rPr>
              <a:t>和</a:t>
            </a:r>
            <a:r>
              <a:rPr lang="en-US" altLang="zh-CN" dirty="0">
                <a:solidFill>
                  <a:schemeClr val="bg1"/>
                </a:solidFill>
              </a:rPr>
              <a:t>class</a:t>
            </a:r>
            <a:r>
              <a:rPr lang="zh-CN" altLang="en-US" dirty="0">
                <a:solidFill>
                  <a:schemeClr val="bg1"/>
                </a:solidFill>
              </a:rPr>
              <a:t>到底在结构上有什么区别</a:t>
            </a:r>
            <a:r>
              <a:rPr lang="zh-CN" altLang="en-US" dirty="0" smtClean="0">
                <a:solidFill>
                  <a:schemeClr val="bg1"/>
                </a:solidFill>
              </a:rPr>
              <a:t>呢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你刚提到了一个</a:t>
            </a:r>
            <a:r>
              <a:rPr lang="en-US" altLang="zh-CN" dirty="0">
                <a:solidFill>
                  <a:schemeClr val="bg1"/>
                </a:solidFill>
              </a:rPr>
              <a:t>JVM</a:t>
            </a:r>
            <a:r>
              <a:rPr lang="zh-CN" altLang="en-US" dirty="0">
                <a:solidFill>
                  <a:schemeClr val="bg1"/>
                </a:solidFill>
              </a:rPr>
              <a:t>基于栈，栈是什么，程序执行的原理是怎样进行</a:t>
            </a:r>
            <a:r>
              <a:rPr lang="zh-CN" altLang="en-US" dirty="0" smtClean="0">
                <a:solidFill>
                  <a:schemeClr val="bg1"/>
                </a:solidFill>
              </a:rPr>
              <a:t>的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</a:t>
            </a:r>
            <a:r>
              <a:rPr lang="en-US" altLang="zh-CN" dirty="0">
                <a:solidFill>
                  <a:schemeClr val="bg1"/>
                </a:solidFill>
              </a:rPr>
              <a:t>Android</a:t>
            </a:r>
            <a:r>
              <a:rPr lang="zh-CN" altLang="en-US" dirty="0">
                <a:solidFill>
                  <a:schemeClr val="bg1"/>
                </a:solidFill>
              </a:rPr>
              <a:t>虚拟机中寄存器起什么作用，与栈的区别在</a:t>
            </a:r>
            <a:r>
              <a:rPr lang="zh-CN" altLang="en-US" dirty="0" smtClean="0">
                <a:solidFill>
                  <a:schemeClr val="bg1"/>
                </a:solidFill>
              </a:rPr>
              <a:t>哪里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</a:t>
            </a:r>
            <a:r>
              <a:rPr lang="en-US" altLang="zh-CN" dirty="0">
                <a:solidFill>
                  <a:schemeClr val="bg1"/>
                </a:solidFill>
              </a:rPr>
              <a:t>Arm</a:t>
            </a:r>
            <a:r>
              <a:rPr lang="zh-CN" altLang="en-US" dirty="0">
                <a:solidFill>
                  <a:schemeClr val="bg1"/>
                </a:solidFill>
              </a:rPr>
              <a:t>指令究竟是什么指令，能说说他与字节码指令的区别</a:t>
            </a:r>
            <a:r>
              <a:rPr lang="zh-CN" altLang="en-US" dirty="0" smtClean="0">
                <a:solidFill>
                  <a:schemeClr val="bg1"/>
                </a:solidFill>
              </a:rPr>
              <a:t>吗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为什么</a:t>
            </a:r>
            <a:r>
              <a:rPr lang="en-US" altLang="zh-CN" dirty="0">
                <a:solidFill>
                  <a:schemeClr val="bg1"/>
                </a:solidFill>
              </a:rPr>
              <a:t>Art</a:t>
            </a:r>
            <a:r>
              <a:rPr lang="zh-CN" altLang="en-US" dirty="0">
                <a:solidFill>
                  <a:schemeClr val="bg1"/>
                </a:solidFill>
              </a:rPr>
              <a:t>虚拟机比</a:t>
            </a:r>
            <a:r>
              <a:rPr lang="en-US" altLang="zh-CN" dirty="0" err="1">
                <a:solidFill>
                  <a:schemeClr val="bg1"/>
                </a:solidFill>
              </a:rPr>
              <a:t>Dalvik</a:t>
            </a:r>
            <a:r>
              <a:rPr lang="zh-CN" altLang="en-US" dirty="0">
                <a:solidFill>
                  <a:schemeClr val="bg1"/>
                </a:solidFill>
              </a:rPr>
              <a:t>虚拟机运行速度</a:t>
            </a:r>
            <a:r>
              <a:rPr lang="zh-CN" altLang="en-US" dirty="0" smtClean="0">
                <a:solidFill>
                  <a:schemeClr val="bg1"/>
                </a:solidFill>
              </a:rPr>
              <a:t>高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虚拟机</a:t>
            </a:r>
            <a:r>
              <a:rPr lang="zh-CN" altLang="en-US" dirty="0">
                <a:solidFill>
                  <a:schemeClr val="bg1"/>
                </a:solidFill>
              </a:rPr>
              <a:t>连环炮系列  </a:t>
            </a:r>
            <a:r>
              <a:rPr lang="en-US" altLang="zh-CN" dirty="0">
                <a:solidFill>
                  <a:schemeClr val="bg1"/>
                </a:solidFill>
              </a:rPr>
              <a:t>Art</a:t>
            </a:r>
            <a:r>
              <a:rPr lang="zh-CN" altLang="en-US" dirty="0">
                <a:solidFill>
                  <a:schemeClr val="bg1"/>
                </a:solidFill>
              </a:rPr>
              <a:t>虚拟机在执行一个含有</a:t>
            </a:r>
            <a:r>
              <a:rPr lang="en-US" altLang="zh-CN" dirty="0">
                <a:solidFill>
                  <a:schemeClr val="bg1"/>
                </a:solidFill>
              </a:rPr>
              <a:t>main</a:t>
            </a:r>
            <a:r>
              <a:rPr lang="zh-CN" altLang="en-US" dirty="0">
                <a:solidFill>
                  <a:schemeClr val="bg1"/>
                </a:solidFill>
              </a:rPr>
              <a:t>函数，堆内存的分布是怎么的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74772" y="1044970"/>
            <a:ext cx="1295547" cy="212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81" b="1"/>
              <a:t>视频资料加雪儿老师微信</a:t>
            </a:r>
          </a:p>
        </p:txBody>
      </p:sp>
    </p:spTree>
    <p:extLst>
      <p:ext uri="{BB962C8B-B14F-4D97-AF65-F5344CB8AC3E}">
        <p14:creationId xmlns:p14="http://schemas.microsoft.com/office/powerpoint/2010/main" val="16335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0835" y="1528093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02575" y="1653481"/>
            <a:ext cx="2009266" cy="849774"/>
            <a:chOff x="11293" y="4666"/>
            <a:chExt cx="5670" cy="2398"/>
          </a:xfrm>
        </p:grpSpPr>
        <p:sp>
          <p:nvSpPr>
            <p:cNvPr id="7" name="圆角矩形 6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程序计数器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536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2575" y="3020987"/>
            <a:ext cx="2009975" cy="1678278"/>
            <a:chOff x="11293" y="4666"/>
            <a:chExt cx="5671" cy="2399"/>
          </a:xfrm>
        </p:grpSpPr>
        <p:sp>
          <p:nvSpPr>
            <p:cNvPr id="13" name="圆角矩形 12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局部变量表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58510" y="3590811"/>
            <a:ext cx="320703" cy="990104"/>
          </a:xfrm>
          <a:prstGeom prst="rect">
            <a:avLst/>
          </a:prstGeom>
        </p:spPr>
        <p:txBody>
          <a:bodyPr vert="horz" wrap="none" lIns="51029" tIns="25514" rIns="51029" bIns="25514" rtlCol="0"/>
          <a:lstStyle/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</a:t>
            </a:r>
          </a:p>
        </p:txBody>
      </p:sp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1307543325"/>
              </p:ext>
            </p:extLst>
          </p:nvPr>
        </p:nvGraphicFramePr>
        <p:xfrm>
          <a:off x="4979213" y="3487690"/>
          <a:ext cx="784925" cy="102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25"/>
              </a:tblGrid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this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dirty="0"/>
                    </a:p>
                  </a:txBody>
                  <a:tcPr marL="51029" marR="51029" marT="25514" marB="25514"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002575" y="5265554"/>
            <a:ext cx="2009621" cy="850129"/>
            <a:chOff x="11293" y="4666"/>
            <a:chExt cx="5671" cy="2399"/>
          </a:xfrm>
        </p:grpSpPr>
        <p:sp>
          <p:nvSpPr>
            <p:cNvPr id="26" name="圆角矩形 25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49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100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45030" y="5657485"/>
            <a:ext cx="1140356" cy="482295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栈顶</a:t>
            </a:r>
          </a:p>
        </p:txBody>
      </p:sp>
      <p:sp>
        <p:nvSpPr>
          <p:cNvPr id="33" name="右箭头 32"/>
          <p:cNvSpPr/>
          <p:nvPr/>
        </p:nvSpPr>
        <p:spPr>
          <a:xfrm>
            <a:off x="4545821" y="5826164"/>
            <a:ext cx="100286" cy="100640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661043" y="1794165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执行偏移地址为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的指令，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bpush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指令的作用是将单字节的整形常量推入操作数栈顶</a:t>
            </a:r>
          </a:p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参数是推送的常量值。此处是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100</a:t>
            </a:r>
          </a:p>
        </p:txBody>
      </p:sp>
      <p:sp>
        <p:nvSpPr>
          <p:cNvPr id="35" name="右箭头 34"/>
          <p:cNvSpPr/>
          <p:nvPr/>
        </p:nvSpPr>
        <p:spPr>
          <a:xfrm>
            <a:off x="502836" y="2346625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6860" y="1544336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02575" y="1653481"/>
            <a:ext cx="2009266" cy="849774"/>
            <a:chOff x="11293" y="4666"/>
            <a:chExt cx="5670" cy="2398"/>
          </a:xfrm>
        </p:grpSpPr>
        <p:sp>
          <p:nvSpPr>
            <p:cNvPr id="7" name="圆角矩形 6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程序计数器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536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2575" y="3020987"/>
            <a:ext cx="2009975" cy="1678278"/>
            <a:chOff x="11293" y="4666"/>
            <a:chExt cx="5671" cy="2399"/>
          </a:xfrm>
        </p:grpSpPr>
        <p:sp>
          <p:nvSpPr>
            <p:cNvPr id="13" name="圆角矩形 12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局部变量表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58510" y="3590811"/>
            <a:ext cx="320703" cy="990104"/>
          </a:xfrm>
          <a:prstGeom prst="rect">
            <a:avLst/>
          </a:prstGeom>
        </p:spPr>
        <p:txBody>
          <a:bodyPr vert="horz" wrap="none" lIns="51029" tIns="25514" rIns="51029" bIns="25514" rtlCol="0"/>
          <a:lstStyle/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</a:t>
            </a:r>
          </a:p>
        </p:txBody>
      </p:sp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3004182454"/>
              </p:ext>
            </p:extLst>
          </p:nvPr>
        </p:nvGraphicFramePr>
        <p:xfrm>
          <a:off x="4979213" y="3487690"/>
          <a:ext cx="784925" cy="102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25"/>
              </a:tblGrid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this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100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 marL="51029" marR="51029" marT="25514" marB="25514"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002575" y="5265554"/>
            <a:ext cx="2009621" cy="850129"/>
            <a:chOff x="11293" y="4666"/>
            <a:chExt cx="5671" cy="2399"/>
          </a:xfrm>
        </p:grpSpPr>
        <p:sp>
          <p:nvSpPr>
            <p:cNvPr id="26" name="圆角矩形 25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49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endParaRPr lang="en-US" altLang="zh-CN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45030" y="5657485"/>
            <a:ext cx="1007114" cy="458198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栈顶</a:t>
            </a:r>
          </a:p>
        </p:txBody>
      </p:sp>
      <p:sp>
        <p:nvSpPr>
          <p:cNvPr id="33" name="右箭头 32"/>
          <p:cNvSpPr/>
          <p:nvPr/>
        </p:nvSpPr>
        <p:spPr>
          <a:xfrm>
            <a:off x="4545821" y="5826164"/>
            <a:ext cx="100286" cy="100640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857363" y="1794165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执行偏移地址为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的指令，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istore_1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指令的作用是操作数栈顶的整型值出栈</a:t>
            </a:r>
            <a:endParaRPr lang="en-US" altLang="zh-CN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并存放在局部变量表中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index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的位置</a:t>
            </a:r>
          </a:p>
        </p:txBody>
      </p:sp>
      <p:sp>
        <p:nvSpPr>
          <p:cNvPr id="35" name="右箭头 34"/>
          <p:cNvSpPr/>
          <p:nvPr/>
        </p:nvSpPr>
        <p:spPr>
          <a:xfrm>
            <a:off x="502836" y="2706309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6860" y="1544336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4623782" y="2045057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重复上面两步</a:t>
            </a:r>
          </a:p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不同点是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bpush 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变成了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sipush</a:t>
            </a:r>
          </a:p>
          <a:p>
            <a:pPr marL="0" indent="0" algn="just">
              <a:buNone/>
            </a:pPr>
            <a:endParaRPr lang="en-US" altLang="zh-CN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100 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-128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到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127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之间 可以用一个字节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Byte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表示，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200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超过了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127  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所以用整形的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sipush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</a:t>
            </a:r>
          </a:p>
          <a:p>
            <a:pPr marL="0" indent="0" algn="just">
              <a:buNone/>
            </a:pPr>
            <a:endParaRPr lang="zh-CN" altLang="en-US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12063" y="2952239"/>
            <a:ext cx="2135776" cy="739212"/>
          </a:xfrm>
          <a:prstGeom prst="roundRect">
            <a:avLst>
              <a:gd name="adj" fmla="val 9348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508861" y="3205967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6860" y="1544336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02575" y="1653481"/>
            <a:ext cx="2009266" cy="849774"/>
            <a:chOff x="11293" y="4666"/>
            <a:chExt cx="5670" cy="2398"/>
          </a:xfrm>
        </p:grpSpPr>
        <p:sp>
          <p:nvSpPr>
            <p:cNvPr id="7" name="圆角矩形 6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程序计数器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536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2575" y="3020987"/>
            <a:ext cx="2009975" cy="1678278"/>
            <a:chOff x="11293" y="4666"/>
            <a:chExt cx="5671" cy="2399"/>
          </a:xfrm>
        </p:grpSpPr>
        <p:sp>
          <p:nvSpPr>
            <p:cNvPr id="13" name="圆角矩形 12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局部变量表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58510" y="3590811"/>
            <a:ext cx="320703" cy="990104"/>
          </a:xfrm>
          <a:prstGeom prst="rect">
            <a:avLst/>
          </a:prstGeom>
        </p:spPr>
        <p:txBody>
          <a:bodyPr vert="horz" wrap="none" lIns="51029" tIns="25514" rIns="51029" bIns="25514" rtlCol="0"/>
          <a:lstStyle/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</a:t>
            </a:r>
          </a:p>
        </p:txBody>
      </p:sp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1709208703"/>
              </p:ext>
            </p:extLst>
          </p:nvPr>
        </p:nvGraphicFramePr>
        <p:xfrm>
          <a:off x="4979213" y="3487690"/>
          <a:ext cx="784925" cy="102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25"/>
              </a:tblGrid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this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100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200</a:t>
                      </a:r>
                    </a:p>
                  </a:txBody>
                  <a:tcPr marL="51029" marR="51029" marT="25514" marB="25514"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002575" y="5265554"/>
            <a:ext cx="2009621" cy="850129"/>
            <a:chOff x="11293" y="4666"/>
            <a:chExt cx="5671" cy="2399"/>
          </a:xfrm>
        </p:grpSpPr>
        <p:sp>
          <p:nvSpPr>
            <p:cNvPr id="26" name="圆角矩形 25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49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100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45030" y="5657485"/>
            <a:ext cx="1140356" cy="482295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栈顶</a:t>
            </a:r>
          </a:p>
        </p:txBody>
      </p:sp>
      <p:sp>
        <p:nvSpPr>
          <p:cNvPr id="33" name="右箭头 32"/>
          <p:cNvSpPr/>
          <p:nvPr/>
        </p:nvSpPr>
        <p:spPr>
          <a:xfrm>
            <a:off x="4545821" y="5826164"/>
            <a:ext cx="100286" cy="100640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857363" y="1794165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执行偏移地址为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的指令，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istore_1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指令的作用是将局部变量表中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index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 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的变量复制到操作数栈</a:t>
            </a:r>
          </a:p>
          <a:p>
            <a:pPr marL="0" indent="0" algn="just">
              <a:buNone/>
            </a:pPr>
            <a:endParaRPr lang="en-US" altLang="zh-CN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502836" y="3639005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6860" y="1544336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28363" y="1273599"/>
            <a:ext cx="2383833" cy="1230011"/>
            <a:chOff x="10237" y="3594"/>
            <a:chExt cx="6727" cy="3471"/>
          </a:xfrm>
        </p:grpSpPr>
        <p:sp>
          <p:nvSpPr>
            <p:cNvPr id="7" name="圆角矩形 6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237" y="3594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程序计数器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536" y="5912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2575" y="3076391"/>
            <a:ext cx="2009975" cy="1678278"/>
            <a:chOff x="11293" y="4666"/>
            <a:chExt cx="5671" cy="2399"/>
          </a:xfrm>
        </p:grpSpPr>
        <p:sp>
          <p:nvSpPr>
            <p:cNvPr id="13" name="圆角矩形 12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局部变量表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58510" y="3590811"/>
            <a:ext cx="320703" cy="990104"/>
          </a:xfrm>
          <a:prstGeom prst="rect">
            <a:avLst/>
          </a:prstGeom>
        </p:spPr>
        <p:txBody>
          <a:bodyPr vert="horz" wrap="none" lIns="51029" tIns="25514" rIns="51029" bIns="25514" rtlCol="0"/>
          <a:lstStyle/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</a:t>
            </a:r>
          </a:p>
        </p:txBody>
      </p:sp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3267687446"/>
              </p:ext>
            </p:extLst>
          </p:nvPr>
        </p:nvGraphicFramePr>
        <p:xfrm>
          <a:off x="4979213" y="3487690"/>
          <a:ext cx="784925" cy="102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25"/>
              </a:tblGrid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this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100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200</a:t>
                      </a:r>
                    </a:p>
                  </a:txBody>
                  <a:tcPr marL="51029" marR="51029" marT="25514" marB="25514"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002575" y="5277013"/>
            <a:ext cx="2009975" cy="850129"/>
            <a:chOff x="11293" y="4666"/>
            <a:chExt cx="5672" cy="2399"/>
          </a:xfrm>
        </p:grpSpPr>
        <p:sp>
          <p:nvSpPr>
            <p:cNvPr id="26" name="圆角矩形 25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操作数栈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3845" y="5956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750" y="5956"/>
              <a:ext cx="1530" cy="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100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39224" y="5537354"/>
            <a:ext cx="513479" cy="458198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栈顶</a:t>
            </a:r>
          </a:p>
        </p:txBody>
      </p:sp>
      <p:sp>
        <p:nvSpPr>
          <p:cNvPr id="33" name="右箭头 32"/>
          <p:cNvSpPr/>
          <p:nvPr/>
        </p:nvSpPr>
        <p:spPr>
          <a:xfrm>
            <a:off x="4768718" y="5606456"/>
            <a:ext cx="100286" cy="100640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857363" y="1794165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执行偏移地址为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的指令，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istore_1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指令的作用是将局部变量表中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index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的变量复制到操作数栈</a:t>
            </a:r>
          </a:p>
          <a:p>
            <a:pPr marL="0" indent="0" algn="just">
              <a:buNone/>
            </a:pPr>
            <a:endParaRPr lang="en-US" altLang="zh-CN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502836" y="3639005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08861" y="4036606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906922" y="5379306"/>
            <a:ext cx="1105628" cy="327790"/>
          </a:xfrm>
          <a:prstGeom prst="roundRect">
            <a:avLst>
              <a:gd name="adj" fmla="val 7510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27625" y="5379305"/>
            <a:ext cx="542183" cy="328145"/>
          </a:xfrm>
          <a:prstGeom prst="rect">
            <a:avLst/>
          </a:prstGeom>
        </p:spPr>
        <p:txBody>
          <a:bodyPr vert="horz" wrap="none" lIns="51029" tIns="25514" rIns="51029" bIns="25514" rtlCol="0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5563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83" dirty="0"/>
              <a:t>字节码执行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46860" y="1544336"/>
            <a:ext cx="2260159" cy="4696084"/>
          </a:xfrm>
          <a:prstGeom prst="roundRect">
            <a:avLst>
              <a:gd name="adj" fmla="val 7510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064" y="1971704"/>
            <a:ext cx="2480221" cy="3565650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偏移   指令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0:    bipush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2:    istore_1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3:    sipush      </a:t>
            </a:r>
            <a:r>
              <a:rPr lang="en-US" altLang="zh-CN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200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6:    istore_2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7:    iload_1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8:    iload_2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9:    iadd</a:t>
            </a:r>
          </a:p>
          <a:p>
            <a:pPr algn="l">
              <a:lnSpc>
                <a:spcPct val="150000"/>
              </a:lnSpc>
            </a:pPr>
            <a:r>
              <a:rPr lang="zh-CN" altLang="en-US" sz="1563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10:   ireturn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2837" y="1130080"/>
            <a:ext cx="12064457" cy="5524951"/>
          </a:xfrm>
          <a:prstGeom prst="roundRect">
            <a:avLst>
              <a:gd name="adj" fmla="val 4836"/>
            </a:avLst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02575" y="1653481"/>
            <a:ext cx="2009266" cy="849774"/>
            <a:chOff x="11293" y="4666"/>
            <a:chExt cx="5670" cy="2398"/>
          </a:xfrm>
        </p:grpSpPr>
        <p:sp>
          <p:nvSpPr>
            <p:cNvPr id="7" name="圆角矩形 6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程序计数器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536" y="5912"/>
              <a:ext cx="1530" cy="926"/>
            </a:xfrm>
            <a:prstGeom prst="rect">
              <a:avLst/>
            </a:prstGeom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0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2575" y="3020987"/>
            <a:ext cx="2009975" cy="1678278"/>
            <a:chOff x="11293" y="4666"/>
            <a:chExt cx="5671" cy="2399"/>
          </a:xfrm>
        </p:grpSpPr>
        <p:sp>
          <p:nvSpPr>
            <p:cNvPr id="13" name="圆角矩形 12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局部变量表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658510" y="3590811"/>
            <a:ext cx="320703" cy="990104"/>
          </a:xfrm>
          <a:prstGeom prst="rect">
            <a:avLst/>
          </a:prstGeom>
        </p:spPr>
        <p:txBody>
          <a:bodyPr vert="horz" wrap="none" lIns="51029" tIns="25514" rIns="51029" bIns="25514" rtlCol="0"/>
          <a:lstStyle/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1</a:t>
            </a:r>
          </a:p>
          <a:p>
            <a:pPr algn="l">
              <a:lnSpc>
                <a:spcPct val="150000"/>
              </a:lnSpc>
            </a:pPr>
            <a:r>
              <a:rPr lang="en-US" altLang="zh-CN" sz="1116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</a:t>
            </a:r>
          </a:p>
        </p:txBody>
      </p:sp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2440604182"/>
              </p:ext>
            </p:extLst>
          </p:nvPr>
        </p:nvGraphicFramePr>
        <p:xfrm>
          <a:off x="4979213" y="3487690"/>
          <a:ext cx="784925" cy="102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25"/>
              </a:tblGrid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this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100</a:t>
                      </a:r>
                    </a:p>
                  </a:txBody>
                  <a:tcPr marL="51029" marR="51029" marT="25514" marB="25514"/>
                </a:tc>
              </a:tr>
              <a:tr h="342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200</a:t>
                      </a:r>
                    </a:p>
                  </a:txBody>
                  <a:tcPr marL="51029" marR="51029" marT="25514" marB="25514"/>
                </a:tc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002575" y="5265554"/>
            <a:ext cx="2009621" cy="850129"/>
            <a:chOff x="11293" y="4666"/>
            <a:chExt cx="5671" cy="2399"/>
          </a:xfrm>
        </p:grpSpPr>
        <p:sp>
          <p:nvSpPr>
            <p:cNvPr id="26" name="圆角矩形 25"/>
            <p:cNvSpPr/>
            <p:nvPr/>
          </p:nvSpPr>
          <p:spPr>
            <a:xfrm>
              <a:off x="11293" y="4666"/>
              <a:ext cx="5671" cy="2399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695" y="4881"/>
              <a:ext cx="3218" cy="1361"/>
            </a:xfrm>
            <a:prstGeom prst="rect">
              <a:avLst/>
            </a:prstGeom>
          </p:spPr>
          <p:txBody>
            <a:bodyPr vert="horz" wrap="none" lIns="51029" tIns="25514" rIns="51029" bIns="25514" rtlCol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339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操作数栈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3144" y="5912"/>
              <a:ext cx="3120" cy="925"/>
            </a:xfrm>
            <a:prstGeom prst="roundRect">
              <a:avLst>
                <a:gd name="adj" fmla="val 7510"/>
              </a:avLst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49" y="5912"/>
              <a:ext cx="1530" cy="926"/>
            </a:xfrm>
            <a:prstGeom prst="rect">
              <a:avLst/>
            </a:prstGeom>
          </p:spPr>
          <p:txBody>
            <a:bodyPr vert="horz" wrap="none" lIns="51029" tIns="25514" rIns="51029" bIns="25514" rtlCol="0">
              <a:normAutofit fontScale="925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339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Person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45031" y="5657485"/>
            <a:ext cx="400790" cy="482295"/>
          </a:xfrm>
          <a:prstGeom prst="rect">
            <a:avLst/>
          </a:prstGeom>
        </p:spPr>
        <p:txBody>
          <a:bodyPr vert="horz" wrap="none" lIns="51029" tIns="25514" rIns="51029" bIns="25514"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39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栈顶</a:t>
            </a:r>
          </a:p>
        </p:txBody>
      </p:sp>
      <p:sp>
        <p:nvSpPr>
          <p:cNvPr id="33" name="右箭头 32"/>
          <p:cNvSpPr/>
          <p:nvPr/>
        </p:nvSpPr>
        <p:spPr>
          <a:xfrm>
            <a:off x="4545821" y="5826164"/>
            <a:ext cx="100286" cy="100640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857363" y="1794165"/>
            <a:ext cx="4563905" cy="179664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执行偏移地址为 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的指令，</a:t>
            </a:r>
          </a:p>
          <a:p>
            <a:pPr marL="0" indent="0" algn="just">
              <a:buNone/>
            </a:pP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istore_1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指令的作用是将局部变量表中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index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</a:t>
            </a:r>
            <a:r>
              <a:rPr lang="en-US" altLang="zh-CN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 </a:t>
            </a:r>
            <a:r>
              <a:rPr lang="zh-CN" altLang="en-US" sz="1786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的变量复制到操作数栈</a:t>
            </a:r>
          </a:p>
          <a:p>
            <a:pPr marL="0" indent="0" algn="just">
              <a:buNone/>
            </a:pPr>
            <a:endParaRPr lang="en-US" altLang="zh-CN" sz="1786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502836" y="3639005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02836" y="4349513"/>
            <a:ext cx="437999" cy="2314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658510" y="6115683"/>
            <a:ext cx="1105628" cy="327790"/>
          </a:xfrm>
          <a:prstGeom prst="roundRect">
            <a:avLst>
              <a:gd name="adj" fmla="val 7510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smtClean="0"/>
              <a:t>class</a:t>
            </a:r>
            <a:r>
              <a:rPr lang="zh-CN" altLang="en-US" sz="3683" dirty="0" smtClean="0"/>
              <a:t>字节</a:t>
            </a:r>
            <a:r>
              <a:rPr lang="zh-CN" altLang="en-US" sz="3683" dirty="0"/>
              <a:t>码执行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3" y="1312069"/>
            <a:ext cx="7272808" cy="5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err="1" smtClean="0"/>
              <a:t>dex</a:t>
            </a:r>
            <a:r>
              <a:rPr lang="zh-CN" altLang="en-US" sz="3683" dirty="0" smtClean="0"/>
              <a:t>字节</a:t>
            </a:r>
            <a:r>
              <a:rPr lang="zh-CN" altLang="en-US" sz="3683" dirty="0"/>
              <a:t>码执行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55" y="1600101"/>
            <a:ext cx="6871270" cy="41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smtClean="0"/>
              <a:t>JVM</a:t>
            </a:r>
            <a:r>
              <a:rPr lang="zh-CN" altLang="en-US" sz="3683" dirty="0" smtClean="0"/>
              <a:t>与</a:t>
            </a:r>
            <a:r>
              <a:rPr lang="en-US" altLang="zh-CN" sz="3683" dirty="0" smtClean="0"/>
              <a:t>Android</a:t>
            </a:r>
            <a:r>
              <a:rPr lang="zh-CN" altLang="en-US" sz="3683" dirty="0" smtClean="0"/>
              <a:t>关系</a:t>
            </a:r>
            <a:endParaRPr lang="zh-CN" altLang="en-US" sz="3683" dirty="0"/>
          </a:p>
        </p:txBody>
      </p:sp>
      <p:pic>
        <p:nvPicPr>
          <p:cNvPr id="1026" name="Picture 2" descr="https://oscimg.oschina.net/oscnet/b941a038303f37cfceb7d3b4d3f3d346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061"/>
            <a:ext cx="70294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665398" y="2855270"/>
            <a:ext cx="5730177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328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328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328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328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645978" y="3926137"/>
            <a:ext cx="4897602" cy="29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107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408" y="2270990"/>
            <a:ext cx="2464327" cy="24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YING IMPRESSION FID FEIZHAO    qq:1964271550"/>
          <p:cNvSpPr txBox="1"/>
          <p:nvPr/>
        </p:nvSpPr>
        <p:spPr>
          <a:xfrm>
            <a:off x="167454" y="159941"/>
            <a:ext cx="566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1540109"/>
            <a:ext cx="2019850" cy="1716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8855" y="3302928"/>
            <a:ext cx="2119689" cy="37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65679" y="3415344"/>
            <a:ext cx="2100925" cy="28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679" y="1491820"/>
            <a:ext cx="2265836" cy="1698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27262" y="3481534"/>
            <a:ext cx="2007588" cy="253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1491820"/>
            <a:ext cx="1917642" cy="1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225" y="2949775"/>
            <a:ext cx="12857401" cy="429417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98" y="45384"/>
            <a:ext cx="12857401" cy="4294177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" y="4386429"/>
            <a:ext cx="12856929" cy="1004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86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97" y="4553844"/>
            <a:ext cx="128573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89668" y="2208990"/>
            <a:ext cx="6278515" cy="1537071"/>
          </a:xfrm>
        </p:spPr>
        <p:txBody>
          <a:bodyPr>
            <a:noAutofit/>
          </a:bodyPr>
          <a:lstStyle/>
          <a:p>
            <a:pPr algn="ctr"/>
            <a:r>
              <a:rPr lang="zh-CN" altLang="en-US" sz="7813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89862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/>
          <p:cNvGrpSpPr/>
          <p:nvPr/>
        </p:nvGrpSpPr>
        <p:grpSpPr>
          <a:xfrm>
            <a:off x="710531" y="959250"/>
            <a:ext cx="11437688" cy="681603"/>
            <a:chOff x="673100" y="1228912"/>
            <a:chExt cx="10845800" cy="64633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/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51029" tIns="25514" rIns="51029" bIns="25514" anchor="ctr">
              <a:normAutofit/>
            </a:bodyPr>
            <a:lstStyle/>
            <a:p>
              <a:pPr algn="ctr"/>
              <a:r>
                <a:rPr lang="zh-CN" altLang="en-US" sz="1786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17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34978" y="2095718"/>
            <a:ext cx="12240600" cy="3041214"/>
            <a:chOff x="764694" y="5093240"/>
            <a:chExt cx="21934210" cy="5449620"/>
          </a:xfrm>
        </p:grpSpPr>
        <p:grpSp>
          <p:nvGrpSpPr>
            <p:cNvPr id="55" name="组合 54"/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/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/>
              <p:cNvSpPr/>
              <p:nvPr/>
            </p:nvSpPr>
            <p:spPr>
              <a:xfrm>
                <a:off x="1961958" y="6307294"/>
                <a:ext cx="3371203" cy="836477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/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563" dirty="0" err="1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Dalvik</a:t>
                </a:r>
                <a:r>
                  <a:rPr lang="zh-CN" altLang="en-US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:r>
                  <a:rPr lang="en-US" altLang="zh-CN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art</a:t>
                </a:r>
                <a:r>
                  <a:rPr lang="zh-CN" altLang="en-US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虚拟机讲解</a:t>
                </a:r>
                <a:endParaRPr lang="zh-CN" altLang="en-US" sz="1563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414959" y="5093240"/>
              <a:ext cx="4890578" cy="5449620"/>
              <a:chOff x="6414959" y="5093240"/>
              <a:chExt cx="4890578" cy="5449620"/>
            </a:xfrm>
          </p:grpSpPr>
          <p:sp>
            <p:nvSpPr>
              <p:cNvPr id="29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/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1738080" y="5093240"/>
              <a:ext cx="5217722" cy="5449620"/>
              <a:chOff x="944823" y="5093240"/>
              <a:chExt cx="5217722" cy="5449620"/>
            </a:xfrm>
          </p:grpSpPr>
          <p:sp>
            <p:nvSpPr>
              <p:cNvPr id="57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/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/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1786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/>
              <p:cNvSpPr txBox="1"/>
              <p:nvPr/>
            </p:nvSpPr>
            <p:spPr>
              <a:xfrm>
                <a:off x="944823" y="7376755"/>
                <a:ext cx="5217722" cy="877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7481186" y="5093240"/>
              <a:ext cx="5217718" cy="5449620"/>
              <a:chOff x="6180656" y="5093240"/>
              <a:chExt cx="5217718" cy="5449620"/>
            </a:xfrm>
          </p:grpSpPr>
          <p:sp>
            <p:nvSpPr>
              <p:cNvPr id="67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/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1786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/>
              <p:cNvSpPr txBox="1"/>
              <p:nvPr/>
            </p:nvSpPr>
            <p:spPr>
              <a:xfrm>
                <a:off x="6180656" y="7165947"/>
                <a:ext cx="5217718" cy="143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786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内存详解</a:t>
                </a:r>
                <a:endParaRPr lang="zh-CN" altLang="en-US" sz="1786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isľíḑè"/>
          <p:cNvSpPr txBox="1"/>
          <p:nvPr/>
        </p:nvSpPr>
        <p:spPr>
          <a:xfrm>
            <a:off x="6670758" y="3381088"/>
            <a:ext cx="2911801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字节</a:t>
            </a:r>
            <a:r>
              <a:rPr lang="zh-CN" altLang="en-US" sz="1600" dirty="0" smtClean="0">
                <a:solidFill>
                  <a:schemeClr val="bg1"/>
                </a:solidFill>
              </a:rPr>
              <a:t>码指令</a:t>
            </a:r>
            <a:endParaRPr lang="zh-CN" altLang="en-US" sz="1786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ï$1îḓè"/>
          <p:cNvSpPr txBox="1"/>
          <p:nvPr/>
        </p:nvSpPr>
        <p:spPr>
          <a:xfrm>
            <a:off x="3577857" y="3351303"/>
            <a:ext cx="2549849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563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栈 与寄存器</a:t>
            </a:r>
            <a:endParaRPr lang="zh-CN" altLang="en-US" sz="156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2180903" y="4535346"/>
            <a:ext cx="926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虚拟机是什么，</a:t>
            </a:r>
            <a:r>
              <a:rPr lang="en-US" altLang="zh-CN" sz="2800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Jvm,Dalvik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Art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三者之间的区别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2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面试官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看看这位同学知不知道虚拟机的概念，能不能答出他们之间的区别？   如果能，接下来虚拟机相关的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内容有很多，看他掌握到哪种程度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面试心理分析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678924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3601547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心理分析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面试官想考的是虚拟机掌握程度判断你做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到底多久，如果是一个工作没有满一年遇到这样问题，肯定会难倒一些初学者，我们如果想找到高薪，需要找到回答问题的入口，层层推进，理清原理和区别最后发表自己看法。 入口可以是弄清这个区别前，我们看看什么是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虚拟机，后再聊一聊</a:t>
            </a:r>
            <a:r>
              <a:rPr lang="en-US" altLang="zh-CN" sz="1600" dirty="0" smtClean="0">
                <a:solidFill>
                  <a:schemeClr val="bg1"/>
                </a:solidFill>
              </a:rPr>
              <a:t>Art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虚拟机与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 smtClean="0">
                <a:solidFill>
                  <a:schemeClr val="bg1"/>
                </a:solidFill>
              </a:rPr>
              <a:t>之间区别。最后发散 从自己的理解看</a:t>
            </a:r>
            <a:r>
              <a:rPr lang="en-US" altLang="zh-CN" sz="1600" dirty="0" smtClean="0">
                <a:solidFill>
                  <a:schemeClr val="bg1"/>
                </a:solidFill>
              </a:rPr>
              <a:t>Google</a:t>
            </a:r>
            <a:r>
              <a:rPr lang="zh-CN" altLang="en-US" sz="1600" dirty="0" smtClean="0">
                <a:solidFill>
                  <a:schemeClr val="bg1"/>
                </a:solidFill>
              </a:rPr>
              <a:t>为什么会这样做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3435585"/>
            <a:ext cx="10108607" cy="1378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内容占位符 2"/>
          <p:cNvSpPr txBox="1"/>
          <p:nvPr/>
        </p:nvSpPr>
        <p:spPr>
          <a:xfrm>
            <a:off x="1245989" y="564366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备注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面试时虚拟机的区别一定要闹记在心，做到这个倒是不难，另外虚拟机的面试题中，容易被牵出一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些列内存，编译流程等问题，这才是每一位学员格外小心的。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028775" y="5477706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6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虚拟机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的作用是把平台无关的</a:t>
            </a:r>
            <a:r>
              <a:rPr lang="en-US" altLang="zh-CN" sz="1600" dirty="0" smtClean="0">
                <a:solidFill>
                  <a:schemeClr val="bg1"/>
                </a:solidFill>
              </a:rPr>
              <a:t>.class</a:t>
            </a:r>
            <a:r>
              <a:rPr lang="zh-CN" altLang="en-US" sz="1600" dirty="0" smtClean="0">
                <a:solidFill>
                  <a:schemeClr val="bg1"/>
                </a:solidFill>
              </a:rPr>
              <a:t>里面的字节码翻译成平台相关的机器码，来实现跨平台。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 smtClean="0">
                <a:solidFill>
                  <a:schemeClr val="bg1"/>
                </a:solidFill>
              </a:rPr>
              <a:t>和</a:t>
            </a:r>
            <a:r>
              <a:rPr lang="en-US" altLang="zh-CN" sz="1600" dirty="0" smtClean="0">
                <a:solidFill>
                  <a:schemeClr val="bg1"/>
                </a:solidFill>
              </a:rPr>
              <a:t>Art</a:t>
            </a:r>
            <a:r>
              <a:rPr lang="zh-CN" altLang="en-US" sz="1600" dirty="0" smtClean="0">
                <a:solidFill>
                  <a:schemeClr val="bg1"/>
                </a:solidFill>
              </a:rPr>
              <a:t>就是安卓中使用的虚拟机。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虚拟机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019152" y="2824237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小程序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149455" y="2824237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</a:t>
            </a:r>
            <a:r>
              <a:rPr lang="zh-CN" altLang="en-US" dirty="0" smtClean="0"/>
              <a:t>程序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019152" y="4052933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Android</a:t>
            </a:r>
            <a:r>
              <a:rPr lang="zh-CN" altLang="en-US" sz="1200" dirty="0" smtClean="0"/>
              <a:t>微信</a:t>
            </a:r>
            <a:r>
              <a:rPr lang="en-US" altLang="zh-CN" sz="1200" dirty="0" smtClean="0"/>
              <a:t>/IOS</a:t>
            </a:r>
            <a:r>
              <a:rPr lang="zh-CN" altLang="en-US" sz="1200" dirty="0" smtClean="0"/>
              <a:t>微信</a:t>
            </a:r>
            <a:endParaRPr lang="zh-CN" altLang="en-US" sz="1200" dirty="0"/>
          </a:p>
        </p:txBody>
      </p:sp>
      <p:sp>
        <p:nvSpPr>
          <p:cNvPr id="9" name="圆角矩形 8"/>
          <p:cNvSpPr/>
          <p:nvPr/>
        </p:nvSpPr>
        <p:spPr>
          <a:xfrm>
            <a:off x="3013479" y="5455504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7101942" y="4048242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/>
              <a:t>Dalvik</a:t>
            </a:r>
            <a:r>
              <a:rPr lang="zh-CN" altLang="en-US" sz="1200" dirty="0" smtClean="0"/>
              <a:t>虚拟机</a:t>
            </a:r>
            <a:r>
              <a:rPr lang="en-US" altLang="zh-CN" sz="1200" dirty="0" smtClean="0"/>
              <a:t>/Art</a:t>
            </a:r>
            <a:r>
              <a:rPr lang="zh-CN" altLang="en-US" sz="1200" dirty="0" smtClean="0"/>
              <a:t>虚拟机</a:t>
            </a:r>
            <a:endParaRPr lang="zh-CN" altLang="en-US" sz="1200" dirty="0"/>
          </a:p>
        </p:txBody>
      </p:sp>
      <p:sp>
        <p:nvSpPr>
          <p:cNvPr id="11" name="圆角矩形 10"/>
          <p:cNvSpPr/>
          <p:nvPr/>
        </p:nvSpPr>
        <p:spPr>
          <a:xfrm>
            <a:off x="7073349" y="5455504"/>
            <a:ext cx="1872208" cy="720080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系统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stCxn id="5" idx="2"/>
            <a:endCxn id="8" idx="0"/>
          </p:cNvCxnSpPr>
          <p:nvPr/>
        </p:nvCxnSpPr>
        <p:spPr>
          <a:xfrm>
            <a:off x="3955256" y="3544317"/>
            <a:ext cx="0" cy="508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949583" y="4840461"/>
            <a:ext cx="0" cy="508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085559" y="3539626"/>
            <a:ext cx="0" cy="508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038046" y="4840461"/>
            <a:ext cx="0" cy="508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02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区别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 体现在编译时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与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的虚拟机又有些不一样的地方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JVM</a:t>
            </a:r>
            <a:r>
              <a:rPr lang="zh-CN" altLang="en-US" dirty="0" smtClean="0"/>
              <a:t>虚拟机与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虚拟机区别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80703" y="2824237"/>
            <a:ext cx="1656184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4057595" y="2824237"/>
            <a:ext cx="1656184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.class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stCxn id="5" idx="3"/>
            <a:endCxn id="20" idx="1"/>
          </p:cNvCxnSpPr>
          <p:nvPr/>
        </p:nvCxnSpPr>
        <p:spPr>
          <a:xfrm>
            <a:off x="2036887" y="3040261"/>
            <a:ext cx="202070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504642" y="2284162"/>
            <a:ext cx="1085198" cy="648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javac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7005439" y="2824237"/>
            <a:ext cx="2232248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字节码文件在</a:t>
            </a:r>
            <a:r>
              <a:rPr lang="en-US" altLang="zh-CN" sz="1200" dirty="0" err="1" smtClean="0"/>
              <a:t>jvm</a:t>
            </a:r>
            <a:r>
              <a:rPr lang="zh-CN" altLang="en-US" sz="1200" dirty="0" smtClean="0"/>
              <a:t>运行</a:t>
            </a:r>
            <a:endParaRPr lang="en-US" altLang="zh-CN" sz="1200" dirty="0"/>
          </a:p>
          <a:p>
            <a:pPr algn="ctr"/>
            <a:r>
              <a:rPr lang="en-US" altLang="zh-CN" sz="1200" dirty="0" smtClean="0"/>
              <a:t>(</a:t>
            </a:r>
            <a:r>
              <a:rPr lang="zh-CN" altLang="en-US" sz="1200" dirty="0" smtClean="0"/>
              <a:t>字节码翻译成机器指令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713779" y="3040261"/>
            <a:ext cx="129166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10013859" y="2824237"/>
            <a:ext cx="2232248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机器码指令在硬件就能运行</a:t>
            </a:r>
            <a:endParaRPr lang="en-US" altLang="zh-CN" sz="1200" dirty="0" smtClean="0"/>
          </a:p>
        </p:txBody>
      </p:sp>
      <p:cxnSp>
        <p:nvCxnSpPr>
          <p:cNvPr id="29" name="直接箭头连接符 28"/>
          <p:cNvCxnSpPr>
            <a:stCxn id="25" idx="3"/>
          </p:cNvCxnSpPr>
          <p:nvPr/>
        </p:nvCxnSpPr>
        <p:spPr>
          <a:xfrm>
            <a:off x="9237687" y="3040261"/>
            <a:ext cx="776172" cy="14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32727" y="4923296"/>
            <a:ext cx="1656184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4009619" y="4923296"/>
            <a:ext cx="1656184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.class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cxnSp>
        <p:nvCxnSpPr>
          <p:cNvPr id="33" name="直接箭头连接符 32"/>
          <p:cNvCxnSpPr>
            <a:stCxn id="31" idx="3"/>
            <a:endCxn id="32" idx="1"/>
          </p:cNvCxnSpPr>
          <p:nvPr/>
        </p:nvCxnSpPr>
        <p:spPr>
          <a:xfrm>
            <a:off x="1988911" y="5139320"/>
            <a:ext cx="202070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2456666" y="4383221"/>
            <a:ext cx="1085198" cy="648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javac</a:t>
            </a:r>
            <a:endParaRPr lang="zh-CN" altLang="en-US" dirty="0"/>
          </a:p>
        </p:txBody>
      </p:sp>
      <p:sp>
        <p:nvSpPr>
          <p:cNvPr id="35" name="圆角矩形 34"/>
          <p:cNvSpPr/>
          <p:nvPr/>
        </p:nvSpPr>
        <p:spPr>
          <a:xfrm>
            <a:off x="6957463" y="4923296"/>
            <a:ext cx="2232248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.</a:t>
            </a:r>
            <a:r>
              <a:rPr lang="en-US" altLang="zh-CN" sz="1200" dirty="0" err="1" smtClean="0"/>
              <a:t>dex</a:t>
            </a:r>
            <a:r>
              <a:rPr lang="zh-CN" altLang="en-US" sz="1200" dirty="0" smtClean="0"/>
              <a:t>文件</a:t>
            </a:r>
            <a:endParaRPr lang="zh-CN" altLang="en-US" sz="1200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665803" y="5139320"/>
            <a:ext cx="129166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9965883" y="4923296"/>
            <a:ext cx="2232248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/>
              <a:t>Apk</a:t>
            </a:r>
            <a:r>
              <a:rPr lang="zh-CN" altLang="en-US" sz="1200" dirty="0" smtClean="0"/>
              <a:t>文件</a:t>
            </a:r>
            <a:endParaRPr lang="en-US" altLang="zh-CN" sz="1200" dirty="0" smtClean="0"/>
          </a:p>
        </p:txBody>
      </p:sp>
      <p:cxnSp>
        <p:nvCxnSpPr>
          <p:cNvPr id="38" name="直接箭头连接符 37"/>
          <p:cNvCxnSpPr>
            <a:stCxn id="35" idx="3"/>
          </p:cNvCxnSpPr>
          <p:nvPr/>
        </p:nvCxnSpPr>
        <p:spPr>
          <a:xfrm>
            <a:off x="9189711" y="5139320"/>
            <a:ext cx="776172" cy="14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5817010" y="4408226"/>
            <a:ext cx="1085198" cy="648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dex</a:t>
            </a:r>
            <a:endParaRPr lang="zh-CN" altLang="en-US" dirty="0"/>
          </a:p>
        </p:txBody>
      </p:sp>
      <p:sp>
        <p:nvSpPr>
          <p:cNvPr id="40" name="椭圆 39"/>
          <p:cNvSpPr/>
          <p:nvPr/>
        </p:nvSpPr>
        <p:spPr>
          <a:xfrm>
            <a:off x="9035198" y="4244638"/>
            <a:ext cx="1085198" cy="648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aapt</a:t>
            </a:r>
            <a:endParaRPr lang="zh-CN" alt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9965883" y="6559736"/>
            <a:ext cx="2422086" cy="432048"/>
          </a:xfrm>
          <a:prstGeom prst="roundRect">
            <a:avLst>
              <a:gd name="adj" fmla="val 3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虚拟机执行</a:t>
            </a:r>
            <a:r>
              <a:rPr lang="en-US" altLang="zh-CN" sz="1200" dirty="0" smtClean="0"/>
              <a:t>.</a:t>
            </a:r>
            <a:r>
              <a:rPr lang="en-US" altLang="zh-CN" sz="1200" dirty="0" err="1" smtClean="0"/>
              <a:t>dex</a:t>
            </a:r>
            <a:r>
              <a:rPr lang="zh-CN" altLang="en-US" sz="1200" dirty="0" smtClean="0"/>
              <a:t>文件，</a:t>
            </a:r>
            <a:r>
              <a:rPr lang="en-US" altLang="zh-CN" sz="1200" dirty="0" smtClean="0"/>
              <a:t>Android</a:t>
            </a:r>
            <a:r>
              <a:rPr lang="zh-CN" altLang="en-US" sz="1200" dirty="0" smtClean="0"/>
              <a:t>程序运行</a:t>
            </a:r>
            <a:r>
              <a:rPr lang="en-US" altLang="zh-CN" sz="1200" dirty="0" smtClean="0"/>
              <a:t>(.</a:t>
            </a:r>
            <a:r>
              <a:rPr lang="en-US" altLang="zh-CN" sz="1200" dirty="0" err="1" smtClean="0"/>
              <a:t>dex</a:t>
            </a:r>
            <a:r>
              <a:rPr lang="zh-CN" altLang="en-US" sz="1200" dirty="0" smtClean="0"/>
              <a:t>文件翻译成机器码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cxnSp>
        <p:nvCxnSpPr>
          <p:cNvPr id="43" name="直接箭头连接符 42"/>
          <p:cNvCxnSpPr>
            <a:endCxn id="42" idx="0"/>
          </p:cNvCxnSpPr>
          <p:nvPr/>
        </p:nvCxnSpPr>
        <p:spPr>
          <a:xfrm>
            <a:off x="11176926" y="5370629"/>
            <a:ext cx="0" cy="11891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41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区别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 体现在编译时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与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的虚拟机又有些不一样的地方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区别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2" y="2119582"/>
            <a:ext cx="4176464" cy="48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53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1757</Words>
  <Application>Microsoft Office PowerPoint</Application>
  <PresentationFormat>自定义</PresentationFormat>
  <Paragraphs>288</Paragraphs>
  <Slides>30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Source Han Sans CN Normal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面试心理分析</vt:lpstr>
      <vt:lpstr>虚拟机</vt:lpstr>
      <vt:lpstr>JVM虚拟机与Android虚拟机区别</vt:lpstr>
      <vt:lpstr>区别</vt:lpstr>
      <vt:lpstr>JVM与Android虚拟机区别总结</vt:lpstr>
      <vt:lpstr>Art虚拟机与Dalvik虚拟机的区别</vt:lpstr>
      <vt:lpstr>总结</vt:lpstr>
      <vt:lpstr>PowerPoint 演示文稿</vt:lpstr>
      <vt:lpstr>面试心理分析</vt:lpstr>
      <vt:lpstr>Class与dex结构</vt:lpstr>
      <vt:lpstr>Class与dex结构</vt:lpstr>
      <vt:lpstr>PowerPoint 演示文稿</vt:lpstr>
      <vt:lpstr>栈与寄存器区别</vt:lpstr>
      <vt:lpstr>PowerPoint 演示文稿</vt:lpstr>
      <vt:lpstr>字节码执行</vt:lpstr>
      <vt:lpstr>字节码执行</vt:lpstr>
      <vt:lpstr>字节码执行</vt:lpstr>
      <vt:lpstr>字节码执行</vt:lpstr>
      <vt:lpstr>字节码执行</vt:lpstr>
      <vt:lpstr>字节码执行</vt:lpstr>
      <vt:lpstr>class字节码执行</vt:lpstr>
      <vt:lpstr>dex字节码执行</vt:lpstr>
      <vt:lpstr>JVM与Android关系</vt:lpstr>
      <vt:lpstr>PowerPoint 演示文稿</vt:lpstr>
      <vt:lpstr>谢谢观看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四月你好</dc:title>
  <dc:creator/>
  <cp:keywords>www.1ppt.com</cp:keywords>
  <dc:description>www.1ppt.com</dc:description>
  <cp:lastModifiedBy/>
  <cp:revision>1</cp:revision>
  <dcterms:created xsi:type="dcterms:W3CDTF">2016-09-17T14:09:48Z</dcterms:created>
  <dcterms:modified xsi:type="dcterms:W3CDTF">2020-04-27T14:51:03Z</dcterms:modified>
</cp:coreProperties>
</file>