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555" r:id="rId2"/>
    <p:sldId id="556" r:id="rId3"/>
    <p:sldId id="558" r:id="rId4"/>
    <p:sldId id="595" r:id="rId5"/>
    <p:sldId id="559" r:id="rId6"/>
    <p:sldId id="586" r:id="rId7"/>
    <p:sldId id="557" r:id="rId8"/>
    <p:sldId id="561" r:id="rId9"/>
    <p:sldId id="598" r:id="rId10"/>
    <p:sldId id="562" r:id="rId11"/>
    <p:sldId id="585" r:id="rId12"/>
    <p:sldId id="584" r:id="rId13"/>
    <p:sldId id="590" r:id="rId14"/>
    <p:sldId id="596" r:id="rId15"/>
    <p:sldId id="591" r:id="rId16"/>
    <p:sldId id="592" r:id="rId17"/>
    <p:sldId id="593" r:id="rId18"/>
    <p:sldId id="594" r:id="rId19"/>
    <p:sldId id="579" r:id="rId20"/>
    <p:sldId id="544" r:id="rId21"/>
    <p:sldId id="580" r:id="rId22"/>
    <p:sldId id="597" r:id="rId23"/>
    <p:sldId id="549" r:id="rId24"/>
    <p:sldId id="550" r:id="rId25"/>
    <p:sldId id="551" r:id="rId26"/>
    <p:sldId id="581" r:id="rId27"/>
    <p:sldId id="545" r:id="rId28"/>
    <p:sldId id="546" r:id="rId29"/>
    <p:sldId id="547" r:id="rId30"/>
    <p:sldId id="548" r:id="rId31"/>
    <p:sldId id="582" r:id="rId32"/>
    <p:sldId id="488" r:id="rId33"/>
    <p:sldId id="489" r:id="rId34"/>
    <p:sldId id="543" r:id="rId35"/>
    <p:sldId id="552" r:id="rId36"/>
    <p:sldId id="553" r:id="rId37"/>
    <p:sldId id="554" r:id="rId38"/>
    <p:sldId id="583" r:id="rId39"/>
    <p:sldId id="564" r:id="rId40"/>
    <p:sldId id="563" r:id="rId41"/>
    <p:sldId id="565" r:id="rId42"/>
    <p:sldId id="566" r:id="rId43"/>
    <p:sldId id="567" r:id="rId44"/>
    <p:sldId id="568" r:id="rId45"/>
    <p:sldId id="569" r:id="rId46"/>
    <p:sldId id="570" r:id="rId47"/>
    <p:sldId id="588" r:id="rId48"/>
    <p:sldId id="589" r:id="rId49"/>
    <p:sldId id="572" r:id="rId50"/>
    <p:sldId id="573" r:id="rId51"/>
    <p:sldId id="574" r:id="rId52"/>
    <p:sldId id="575" r:id="rId53"/>
    <p:sldId id="576" r:id="rId54"/>
    <p:sldId id="577" r:id="rId55"/>
  </p:sldIdLst>
  <p:sldSz cx="12192000" cy="6858000"/>
  <p:notesSz cx="6858000" cy="9144000"/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  <p:cmAuthor id="2" name="China" initials="C" lastIdx="1" clrIdx="1">
    <p:extLst>
      <p:ext uri="{19B8F6BF-5375-455C-9EA6-DF929625EA0E}">
        <p15:presenceInfo xmlns:p15="http://schemas.microsoft.com/office/powerpoint/2012/main" userId="fdcacdb0f7f9a2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D7A"/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64" y="96"/>
      </p:cViewPr>
      <p:guideLst>
        <p:guide orient="horz" pos="2141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64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3057808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1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41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36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42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53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71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33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22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56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1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245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09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55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20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9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69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8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85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16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1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24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456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184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65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09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795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301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78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541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51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8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9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0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379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1575025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80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1"/>
            <a:ext cx="380966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1"/>
            <a:ext cx="380966" cy="571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0967" y="274630"/>
            <a:ext cx="11430278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75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80961" y="274631"/>
            <a:ext cx="11430121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7312" y="1181070"/>
            <a:ext cx="10397376" cy="5200601"/>
          </a:xfrm>
          <a:prstGeom prst="rect">
            <a:avLst/>
          </a:prstGeom>
        </p:spPr>
        <p:txBody>
          <a:bodyPr/>
          <a:lstStyle>
            <a:lvl1pPr marL="457017" indent="-457017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3387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2540"/>
            </a:lvl2pPr>
          </a:lstStyle>
          <a:p>
            <a:pPr marL="457017" lvl="0" indent="-457017" algn="l" defTabSz="1218824" rtl="0" eaLnBrk="1" latinLnBrk="0" hangingPunct="1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65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9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62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89637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991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12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88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355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列，左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962" y="274631"/>
            <a:ext cx="11430121" cy="582579"/>
          </a:xfrm>
          <a:prstGeom prst="rect">
            <a:avLst/>
          </a:prstGeom>
        </p:spPr>
        <p:txBody>
          <a:bodyPr/>
          <a:lstStyle>
            <a:lvl1pPr>
              <a:defRPr sz="3175">
                <a:solidFill>
                  <a:srgbClr val="1577B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2" y="6356179"/>
            <a:ext cx="2844810" cy="365115"/>
          </a:xfrm>
        </p:spPr>
        <p:txBody>
          <a:bodyPr/>
          <a:lstStyle/>
          <a:p>
            <a:fld id="{26BC682A-C05F-4C99-A8C4-40D51CBA4C0F}" type="datetime1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32" y="6356179"/>
            <a:ext cx="2844810" cy="36511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380961" y="1000082"/>
            <a:ext cx="5615577" cy="42861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199" b="1"/>
            </a:lvl1pPr>
            <a:lvl2pPr marL="609909" indent="0">
              <a:buNone/>
              <a:defRPr sz="2667" b="1"/>
            </a:lvl2pPr>
            <a:lvl3pPr marL="1219145" indent="0">
              <a:buNone/>
              <a:defRPr sz="2400" b="1"/>
            </a:lvl3pPr>
            <a:lvl4pPr marL="1829054" indent="0">
              <a:buNone/>
              <a:defRPr sz="2135" b="1"/>
            </a:lvl4pPr>
            <a:lvl5pPr marL="2438627" indent="0">
              <a:buNone/>
              <a:defRPr sz="2135" b="1"/>
            </a:lvl5pPr>
            <a:lvl6pPr marL="3047863" indent="0">
              <a:buNone/>
              <a:defRPr sz="2135" b="1"/>
            </a:lvl6pPr>
            <a:lvl7pPr marL="3657772" indent="0">
              <a:buNone/>
              <a:defRPr sz="2135" b="1"/>
            </a:lvl7pPr>
            <a:lvl8pPr marL="4267008" indent="0">
              <a:buNone/>
              <a:defRPr sz="2135" b="1"/>
            </a:lvl8pPr>
            <a:lvl9pPr marL="4876918" indent="0">
              <a:buNone/>
              <a:defRPr sz="2135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380961" y="1571570"/>
            <a:ext cx="5615577" cy="455442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6191273" y="1000081"/>
            <a:ext cx="5619810" cy="5143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l" defTabSz="644857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9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905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62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786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772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00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91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995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327" y="5429336"/>
            <a:ext cx="12191390" cy="1428664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7D501F0-FA97-4424-A9C8-A6EA4D49898C}"/>
              </a:ext>
            </a:extLst>
          </p:cNvPr>
          <p:cNvGrpSpPr/>
          <p:nvPr/>
        </p:nvGrpSpPr>
        <p:grpSpPr>
          <a:xfrm>
            <a:off x="2030251" y="2381278"/>
            <a:ext cx="8131499" cy="2678823"/>
            <a:chOff x="5266365" y="4481724"/>
            <a:chExt cx="13633330" cy="5062479"/>
          </a:xfrm>
        </p:grpSpPr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xmlns="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4234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4234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4234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4234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xmlns="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2"/>
              <a:ext cx="10935000" cy="119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93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训练营课</a:t>
              </a:r>
              <a:endParaRPr lang="zh-CN" altLang="en-US" sz="3493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xmlns="" id="{F9DF0C96-B9CE-45CD-B3CE-CD65703A3DCD}"/>
                </a:ext>
              </a:extLst>
            </p:cNvPr>
            <p:cNvSpPr txBox="1"/>
            <p:nvPr/>
          </p:nvSpPr>
          <p:spPr>
            <a:xfrm>
              <a:off x="6615531" y="8815698"/>
              <a:ext cx="10935000" cy="72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5455" y="775307"/>
            <a:ext cx="5531444" cy="915427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:a16="http://schemas.microsoft.com/office/drawing/2014/main" xmlns="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3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48386" tIns="24193" rIns="48386" bIns="24193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90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1905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95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7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</a:t>
            </a:r>
            <a:r>
              <a:rPr lang="en-US" altLang="zh-CN" dirty="0" smtClean="0"/>
              <a:t>Framework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00" y="1000191"/>
            <a:ext cx="7525387" cy="47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</a:t>
            </a:r>
            <a:r>
              <a:rPr lang="en-US" altLang="zh-CN" dirty="0" smtClean="0"/>
              <a:t>Framework</a:t>
            </a:r>
            <a:endParaRPr lang="zh-CN" altLang="en-US" dirty="0"/>
          </a:p>
        </p:txBody>
      </p:sp>
      <p:pic>
        <p:nvPicPr>
          <p:cNvPr id="8194" name="Picture 2" descr="https://images2018.cnblogs.com/blog/1154248/201804/1154248-20180414162403019-403870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2" y="1189092"/>
            <a:ext cx="7297946" cy="52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552" y="292754"/>
            <a:ext cx="11428897" cy="582534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3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为什么需要</a:t>
            </a:r>
            <a:r>
              <a:rPr lang="zh-CN" altLang="en-US" sz="3493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学习</a:t>
            </a:r>
            <a:r>
              <a:rPr lang="en-US" altLang="zh-CN" sz="3493" dirty="0" err="1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FrameWork</a:t>
            </a:r>
            <a:endParaRPr lang="zh-CN" altLang="en-US" sz="3493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75" y="2389516"/>
            <a:ext cx="4909717" cy="30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81645" y="1799500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643050" y="4175920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28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为什么需要</a:t>
            </a:r>
            <a:r>
              <a:rPr lang="en-US" altLang="zh-CN" sz="2328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zygote</a:t>
            </a:r>
            <a:r>
              <a:rPr lang="zh-CN" altLang="en-US" sz="2328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进程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19242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为什么会有</a:t>
            </a:r>
            <a:r>
              <a:rPr lang="en-US" altLang="zh-CN" dirty="0" smtClean="0"/>
              <a:t>Zygote</a:t>
            </a:r>
            <a:endParaRPr lang="zh-CN" dirty="0" smtClean="0"/>
          </a:p>
        </p:txBody>
      </p:sp>
      <p:sp>
        <p:nvSpPr>
          <p:cNvPr id="3" name="矩形 2"/>
          <p:cNvSpPr/>
          <p:nvPr/>
        </p:nvSpPr>
        <p:spPr>
          <a:xfrm>
            <a:off x="1837039" y="2323071"/>
            <a:ext cx="1804086" cy="6672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Zygote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180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为什么会有</a:t>
            </a:r>
            <a:r>
              <a:rPr lang="en-US" altLang="zh-CN" dirty="0" smtClean="0"/>
              <a:t>Zygote</a:t>
            </a:r>
            <a:endParaRPr 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25" y="1166471"/>
            <a:ext cx="9213506" cy="52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7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2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试想下没有</a:t>
            </a:r>
            <a:r>
              <a:rPr lang="en-US" altLang="zh-CN" dirty="0" smtClean="0"/>
              <a:t>Zygote</a:t>
            </a:r>
            <a:r>
              <a:rPr lang="zh-CN" altLang="en-US" dirty="0" smtClean="0"/>
              <a:t>的世界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BF9D7028-D0A1-4512-A862-597CDC3CC558}"/>
              </a:ext>
            </a:extLst>
          </p:cNvPr>
          <p:cNvSpPr/>
          <p:nvPr/>
        </p:nvSpPr>
        <p:spPr>
          <a:xfrm>
            <a:off x="730718" y="1202929"/>
            <a:ext cx="11262938" cy="5006282"/>
          </a:xfrm>
          <a:prstGeom prst="roundRect">
            <a:avLst>
              <a:gd name="adj" fmla="val 49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 dirty="0"/>
          </a:p>
        </p:txBody>
      </p:sp>
      <p:sp>
        <p:nvSpPr>
          <p:cNvPr id="15" name="内容占位符 2">
            <a:extLst>
              <a:ext uri="{FF2B5EF4-FFF2-40B4-BE49-F238E27FC236}">
                <a16:creationId xmlns="" xmlns:a16="http://schemas.microsoft.com/office/drawing/2014/main" id="{1D73E10A-8605-407B-900B-DFE4E639CD2A}"/>
              </a:ext>
            </a:extLst>
          </p:cNvPr>
          <p:cNvSpPr txBox="1">
            <a:spLocks/>
          </p:cNvSpPr>
          <p:nvPr/>
        </p:nvSpPr>
        <p:spPr>
          <a:xfrm>
            <a:off x="895553" y="1690735"/>
            <a:ext cx="10567508" cy="2767903"/>
          </a:xfrm>
          <a:prstGeom prst="rect">
            <a:avLst/>
          </a:prstGeom>
        </p:spPr>
        <p:txBody>
          <a:bodyPr/>
          <a:lstStyle>
            <a:lvl1pPr marL="431985" indent="-431985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5956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27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98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7869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两种例子</a:t>
            </a:r>
            <a:endParaRPr lang="en-US" altLang="zh-CN" sz="18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en-US" altLang="zh-CN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 </a:t>
            </a:r>
            <a:r>
              <a:rPr lang="zh-CN" altLang="en-US" sz="18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进程交由应用层创建，</a:t>
            </a:r>
            <a:r>
              <a:rPr lang="zh-CN" altLang="en-US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进程本身是一个危险的动作，比较耗费</a:t>
            </a:r>
            <a:r>
              <a:rPr lang="en-US" altLang="zh-CN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CPU</a:t>
            </a:r>
            <a:r>
              <a:rPr lang="zh-CN" altLang="en-US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资源 和内存资源，最终大量的第三方</a:t>
            </a:r>
            <a:r>
              <a:rPr lang="en-US" altLang="zh-CN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r>
              <a:rPr lang="zh-CN" altLang="en-US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会创建一大堆进程</a:t>
            </a:r>
            <a:endParaRPr lang="en-US" altLang="zh-CN" sz="18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endParaRPr lang="en-US" altLang="zh-CN" sz="1800" dirty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buAutoNum type="arabicPlain" startAt="2"/>
            </a:pPr>
            <a:r>
              <a:rPr lang="zh-CN" altLang="en-US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进程交由系统进程创建，无疑将系统的进程源码暴露在应用层，应用层会轻松</a:t>
            </a:r>
            <a:r>
              <a:rPr lang="en-US" altLang="zh-CN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hook</a:t>
            </a:r>
            <a:r>
              <a:rPr lang="zh-CN" altLang="en-US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，注入函数，或者</a:t>
            </a:r>
            <a:endParaRPr lang="en-US" altLang="zh-CN" sz="18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zh-CN" altLang="en-US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拦截其他</a:t>
            </a:r>
            <a:r>
              <a:rPr lang="en-US" altLang="zh-CN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r>
              <a:rPr lang="zh-CN" altLang="en-US" sz="18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正常创建的需要，</a:t>
            </a:r>
            <a:endParaRPr lang="zh-CN" altLang="en-US" sz="1800" dirty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78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为什么会有</a:t>
            </a:r>
            <a:r>
              <a:rPr lang="en-US" altLang="zh-CN" dirty="0" smtClean="0"/>
              <a:t>Zygote</a:t>
            </a:r>
            <a:endParaRPr 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69" y="857197"/>
            <a:ext cx="8403999" cy="584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51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为什么会有</a:t>
            </a:r>
            <a:r>
              <a:rPr lang="en-US" altLang="zh-CN" dirty="0" smtClean="0"/>
              <a:t>Zygote</a:t>
            </a:r>
            <a:endParaRPr 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79" y="1211754"/>
            <a:ext cx="7572632" cy="52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43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81645" y="1799500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114066" y="4153620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28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系统启动过程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11190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761793" y="2095537"/>
            <a:ext cx="8834746" cy="80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57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4657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4657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257" y="3112152"/>
            <a:ext cx="226809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8" y="1666923"/>
            <a:ext cx="1865530" cy="18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smtClean="0"/>
              <a:t>App</a:t>
            </a:r>
            <a:r>
              <a:rPr lang="zh-CN" altLang="en-US" dirty="0" smtClean="0"/>
              <a:t>启动过程</a:t>
            </a:r>
            <a:endParaRPr lang="zh-CN" dirty="0" smtClean="0"/>
          </a:p>
        </p:txBody>
      </p:sp>
      <p:pic>
        <p:nvPicPr>
          <p:cNvPr id="17410" name="Picture 2" descr="https://img-blog.csdnimg.cn/20190103210547300.png?x-oss-process=image/watermark,type_ZmFuZ3poZW5naGVpdGk,shadow_10,text_aHR0cHM6Ly9ibG9nLmNzZG4ubmV0L2h6d2FpbGxs,size_16,color_FFFFFF,t_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11113692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0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87200" y="1339866"/>
            <a:ext cx="2619239" cy="2376369"/>
            <a:chOff x="4787200" y="1339866"/>
            <a:chExt cx="2619239" cy="237636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69750" y="1339866"/>
              <a:ext cx="2255725" cy="226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87200" y="1742338"/>
              <a:ext cx="2619239" cy="1973897"/>
              <a:chOff x="4787200" y="1742338"/>
              <a:chExt cx="2619239" cy="197389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58635" y="2462172"/>
                <a:ext cx="2477963" cy="1254063"/>
              </a:xfrm>
              <a:custGeom>
                <a:avLst/>
                <a:gdLst>
                  <a:gd name="T0" fmla="*/ 3963 w 3963"/>
                  <a:gd name="T1" fmla="*/ 0 h 1997"/>
                  <a:gd name="T2" fmla="*/ 3963 w 3963"/>
                  <a:gd name="T3" fmla="*/ 16 h 1997"/>
                  <a:gd name="T4" fmla="*/ 1982 w 3963"/>
                  <a:gd name="T5" fmla="*/ 1997 h 1997"/>
                  <a:gd name="T6" fmla="*/ 0 w 3963"/>
                  <a:gd name="T7" fmla="*/ 1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8" cap="flat" cmpd="sng">
                <a:solidFill>
                  <a:srgbClr val="4E4B49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7266746" y="2379623"/>
                <a:ext cx="139693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4787200" y="2379623"/>
                <a:ext cx="138106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5187759" y="1742338"/>
                <a:ext cx="1816523" cy="163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2" dirty="0" smtClean="0">
                    <a:solidFill>
                      <a:srgbClr val="F8F8F8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02</a:t>
                </a:r>
                <a:endParaRPr lang="zh-CN" altLang="en-US" sz="10002" dirty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573203" y="4267787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28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各大主要进程通信机制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14119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应用启动</a:t>
            </a:r>
            <a:endParaRPr lang="zh-CN" altLang="en-US" dirty="0"/>
          </a:p>
        </p:txBody>
      </p:sp>
      <p:pic>
        <p:nvPicPr>
          <p:cNvPr id="8194" name="Picture 2" descr="https://img-blog.csdn.net/20180420192323479?watermark/2/text/aHR0cHM6Ly9ibG9nLmNzZG4ubmV0L2ZlbmdsdW95ZTIwMTI=/font/5a6L5L2T/fontsize/400/fill/I0JBQkFCMA==/dissolve/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48" y="1335860"/>
            <a:ext cx="65532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应用启动</a:t>
            </a:r>
            <a:endParaRPr lang="zh-CN" altLang="en-US" dirty="0"/>
          </a:p>
        </p:txBody>
      </p:sp>
      <p:graphicFrame>
        <p:nvGraphicFramePr>
          <p:cNvPr id="3" name="对象 2"/>
          <p:cNvGraphicFramePr/>
          <p:nvPr>
            <p:extLst/>
          </p:nvPr>
        </p:nvGraphicFramePr>
        <p:xfrm>
          <a:off x="313594" y="1348914"/>
          <a:ext cx="11289047" cy="531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r:id="rId3" imgW="8695690" imgH="4105910" progId="Visio.Drawing.15">
                  <p:embed/>
                </p:oleObj>
              </mc:Choice>
              <mc:Fallback>
                <p:oleObj r:id="rId3" imgW="8695690" imgH="410591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594" y="1348914"/>
                        <a:ext cx="11289047" cy="5319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6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err="1" smtClean="0"/>
              <a:t>Luancher</a:t>
            </a:r>
            <a:r>
              <a:rPr lang="zh-CN" altLang="en-US" dirty="0" smtClean="0"/>
              <a:t>启动过程</a:t>
            </a:r>
            <a:endParaRPr lang="zh-CN" dirty="0" smtClean="0"/>
          </a:p>
        </p:txBody>
      </p:sp>
      <p:pic>
        <p:nvPicPr>
          <p:cNvPr id="7170" name="Picture 2" descr="https://img2020.cnblogs.com/blog/472002/202008/472002-20200814200538543-316428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68" y="1284052"/>
            <a:ext cx="7287266" cy="50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88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应用启动整体概念</a:t>
            </a:r>
            <a:endParaRPr lang="zh-CN" altLang="en-US" dirty="0"/>
          </a:p>
        </p:txBody>
      </p:sp>
      <p:graphicFrame>
        <p:nvGraphicFramePr>
          <p:cNvPr id="4" name="对象 3"/>
          <p:cNvGraphicFramePr/>
          <p:nvPr>
            <p:extLst/>
          </p:nvPr>
        </p:nvGraphicFramePr>
        <p:xfrm>
          <a:off x="570748" y="792147"/>
          <a:ext cx="10156487" cy="6065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r:id="rId3" imgW="7332980" imgH="4392930" progId="Visio.Drawing.15">
                  <p:embed/>
                </p:oleObj>
              </mc:Choice>
              <mc:Fallback>
                <p:oleObj r:id="rId3" imgW="7332980" imgH="439293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748" y="792147"/>
                        <a:ext cx="10156487" cy="6065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6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87200" y="1339866"/>
            <a:ext cx="2619239" cy="2376369"/>
            <a:chOff x="4787200" y="1339866"/>
            <a:chExt cx="2619239" cy="237636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69750" y="1339866"/>
              <a:ext cx="2255725" cy="226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87200" y="1742338"/>
              <a:ext cx="2619239" cy="1973897"/>
              <a:chOff x="4787200" y="1742338"/>
              <a:chExt cx="2619239" cy="197389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58635" y="2462172"/>
                <a:ext cx="2477963" cy="1254063"/>
              </a:xfrm>
              <a:custGeom>
                <a:avLst/>
                <a:gdLst>
                  <a:gd name="T0" fmla="*/ 3963 w 3963"/>
                  <a:gd name="T1" fmla="*/ 0 h 1997"/>
                  <a:gd name="T2" fmla="*/ 3963 w 3963"/>
                  <a:gd name="T3" fmla="*/ 16 h 1997"/>
                  <a:gd name="T4" fmla="*/ 1982 w 3963"/>
                  <a:gd name="T5" fmla="*/ 1997 h 1997"/>
                  <a:gd name="T6" fmla="*/ 0 w 3963"/>
                  <a:gd name="T7" fmla="*/ 1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8" cap="flat" cmpd="sng">
                <a:solidFill>
                  <a:srgbClr val="4E4B49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7266746" y="2379623"/>
                <a:ext cx="139693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4787200" y="2379623"/>
                <a:ext cx="138106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5187759" y="1742338"/>
                <a:ext cx="1816523" cy="163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2" dirty="0" smtClean="0">
                    <a:solidFill>
                      <a:srgbClr val="F8F8F8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03</a:t>
                </a:r>
                <a:endParaRPr lang="zh-CN" altLang="en-US" sz="10002" dirty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925306" y="4270894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28" dirty="0" err="1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Luncher</a:t>
            </a:r>
            <a:r>
              <a:rPr lang="zh-CN" altLang="en-US" sz="2328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启动过程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264612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5454650" cy="40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/>
            <a:r>
              <a:rPr lang="zh-CN" altLang="en-US" sz="2660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回顾</a:t>
            </a:r>
            <a:r>
              <a:rPr lang="en-US" altLang="zh-CN" sz="2660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Activity</a:t>
            </a:r>
            <a:r>
              <a:rPr lang="zh-CN" altLang="en-US" sz="2660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启动的流程</a:t>
            </a:r>
          </a:p>
        </p:txBody>
      </p:sp>
      <p:graphicFrame>
        <p:nvGraphicFramePr>
          <p:cNvPr id="2" name="对象 1"/>
          <p:cNvGraphicFramePr/>
          <p:nvPr/>
        </p:nvGraphicFramePr>
        <p:xfrm>
          <a:off x="770890" y="1267460"/>
          <a:ext cx="10283190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r:id="rId5" imgW="9690735" imgH="5208270" progId="Visio.Drawing.15">
                  <p:embed/>
                </p:oleObj>
              </mc:Choice>
              <mc:Fallback>
                <p:oleObj r:id="rId5" imgW="9690735" imgH="520827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0890" y="1267460"/>
                        <a:ext cx="10283190" cy="551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11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smtClean="0"/>
              <a:t>App</a:t>
            </a:r>
            <a:r>
              <a:rPr lang="zh-CN" altLang="en-US" dirty="0" smtClean="0"/>
              <a:t>启动过程</a:t>
            </a:r>
            <a:endParaRPr lang="zh-CN" dirty="0" smtClean="0"/>
          </a:p>
        </p:txBody>
      </p:sp>
      <p:pic>
        <p:nvPicPr>
          <p:cNvPr id="18436" name="Picture 4" descr="https://img-blog.csdnimg.cn/20190103210016632.png?x-oss-process=image/watermark,type_ZmFuZ3poZW5naGVpdGk,shadow_10,text_aHR0cHM6Ly9ibG9nLmNzZG4ubmV0L2h6d2FpbGxs,size_16,color_FFFFFF,t_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18" y="274631"/>
            <a:ext cx="8202884" cy="61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29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err="1" smtClean="0"/>
              <a:t>Actvity</a:t>
            </a:r>
            <a:r>
              <a:rPr lang="zh-CN" altLang="en-US" dirty="0" smtClean="0"/>
              <a:t>启动过程</a:t>
            </a:r>
            <a:endParaRPr lang="zh-CN" dirty="0" smtClean="0"/>
          </a:p>
        </p:txBody>
      </p:sp>
      <p:graphicFrame>
        <p:nvGraphicFramePr>
          <p:cNvPr id="7" name="对象 6"/>
          <p:cNvGraphicFramePr/>
          <p:nvPr>
            <p:extLst/>
          </p:nvPr>
        </p:nvGraphicFramePr>
        <p:xfrm>
          <a:off x="163884" y="1383633"/>
          <a:ext cx="11757138" cy="5474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r:id="rId4" imgW="8776335" imgH="4097020" progId="Visio.Drawing.15">
                  <p:embed/>
                </p:oleObj>
              </mc:Choice>
              <mc:Fallback>
                <p:oleObj r:id="rId4" imgW="8776335" imgH="40970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884" y="1383633"/>
                        <a:ext cx="11757138" cy="5474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332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8745" y="3289461"/>
            <a:ext cx="1633034" cy="139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1058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讲师，华为架构师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</a:p>
          <a:p>
            <a:pPr algn="l"/>
            <a:endParaRPr lang="en-US" altLang="zh-CN" sz="1058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0640" y="3187483"/>
            <a:ext cx="1887709" cy="71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zh-CN" altLang="en-US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1058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Android开发入门与实战第二版》作者之一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</a:p>
          <a:p>
            <a:pPr algn="l"/>
            <a:endParaRPr lang="en-US" altLang="zh-CN" sz="1058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37840"/>
            <a:ext cx="1697131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5356" y="4360371"/>
            <a:ext cx="9618585" cy="2723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9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5" y="122103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746174" y="3272522"/>
            <a:ext cx="1735385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华中科技大学计算机相关专业硕士，腾讯架构师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125287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04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2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类的概念讲解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BF9D7028-D0A1-4512-A862-597CDC3CC558}"/>
              </a:ext>
            </a:extLst>
          </p:cNvPr>
          <p:cNvSpPr/>
          <p:nvPr/>
        </p:nvSpPr>
        <p:spPr>
          <a:xfrm>
            <a:off x="730718" y="1202929"/>
            <a:ext cx="11262938" cy="5006282"/>
          </a:xfrm>
          <a:prstGeom prst="roundRect">
            <a:avLst>
              <a:gd name="adj" fmla="val 49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 dirty="0"/>
          </a:p>
        </p:txBody>
      </p:sp>
      <p:sp>
        <p:nvSpPr>
          <p:cNvPr id="15" name="内容占位符 2">
            <a:extLst>
              <a:ext uri="{FF2B5EF4-FFF2-40B4-BE49-F238E27FC236}">
                <a16:creationId xmlns="" xmlns:a16="http://schemas.microsoft.com/office/drawing/2014/main" id="{1D73E10A-8605-407B-900B-DFE4E639CD2A}"/>
              </a:ext>
            </a:extLst>
          </p:cNvPr>
          <p:cNvSpPr txBox="1">
            <a:spLocks/>
          </p:cNvSpPr>
          <p:nvPr/>
        </p:nvSpPr>
        <p:spPr>
          <a:xfrm>
            <a:off x="895553" y="1690735"/>
            <a:ext cx="10567508" cy="2767903"/>
          </a:xfrm>
          <a:prstGeom prst="rect">
            <a:avLst/>
          </a:prstGeom>
        </p:spPr>
        <p:txBody>
          <a:bodyPr/>
          <a:lstStyle>
            <a:lvl1pPr marL="431985" indent="-431985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5956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27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98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7869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系统中的所有经常进程都是由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Zygote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进程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fork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出来的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 err="1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SystemServer</a:t>
            </a:r>
            <a:r>
              <a:rPr lang="zh-CN" altLang="en-US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进程是系统进程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，很多系统服务，例如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ActivityManagerService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PackageManagerService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WindowManagerService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都是存在该进程被创建后启动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 err="1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ActivityManagerServices</a:t>
            </a:r>
            <a:r>
              <a:rPr lang="zh-CN" altLang="en-US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（</a:t>
            </a:r>
            <a:r>
              <a:rPr lang="en-US" altLang="zh-CN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AMS</a:t>
            </a:r>
            <a:r>
              <a:rPr lang="zh-CN" altLang="en-US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）：是一个服务端对象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，负责所有的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的生命周期，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AMS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通过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Binder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与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通信，而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AMS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与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Zygote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之间是通过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Socket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通信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 err="1" smtClean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ActivityThread</a:t>
            </a:r>
            <a:r>
              <a:rPr lang="zh-CN" altLang="en-US" sz="1800" dirty="0" smtClean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主角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UI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线程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/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主线程，它的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main()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方法是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的真正入口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 err="1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ApplicationThread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：一个实现了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IBinder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接口的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ActivityThread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内部类，用于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ActivityThread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和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AMS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的所在进程间通信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Instrumentation</a:t>
            </a:r>
            <a:r>
              <a:rPr lang="zh-CN" altLang="en-US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可以理解为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ActivityThread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的一个工具类，在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ActivityThread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中初始化，一个进程只存在一个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Instrumentation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对象，在每个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初始化时，会通过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Attach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方法，将该引用传递给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所有生命周期的方法都有该类来执行</a:t>
            </a:r>
          </a:p>
        </p:txBody>
      </p:sp>
    </p:spTree>
    <p:extLst>
      <p:ext uri="{BB962C8B-B14F-4D97-AF65-F5344CB8AC3E}">
        <p14:creationId xmlns:p14="http://schemas.microsoft.com/office/powerpoint/2010/main" val="37600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87200" y="1339866"/>
            <a:ext cx="2619239" cy="2376369"/>
            <a:chOff x="4787200" y="1339866"/>
            <a:chExt cx="2619239" cy="237636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69750" y="1339866"/>
              <a:ext cx="2255725" cy="226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87200" y="1742338"/>
              <a:ext cx="2619239" cy="1973897"/>
              <a:chOff x="4787200" y="1742338"/>
              <a:chExt cx="2619239" cy="197389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58635" y="2462172"/>
                <a:ext cx="2477963" cy="1254063"/>
              </a:xfrm>
              <a:custGeom>
                <a:avLst/>
                <a:gdLst>
                  <a:gd name="T0" fmla="*/ 3963 w 3963"/>
                  <a:gd name="T1" fmla="*/ 0 h 1997"/>
                  <a:gd name="T2" fmla="*/ 3963 w 3963"/>
                  <a:gd name="T3" fmla="*/ 16 h 1997"/>
                  <a:gd name="T4" fmla="*/ 1982 w 3963"/>
                  <a:gd name="T5" fmla="*/ 1997 h 1997"/>
                  <a:gd name="T6" fmla="*/ 0 w 3963"/>
                  <a:gd name="T7" fmla="*/ 1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8" cap="flat" cmpd="sng">
                <a:solidFill>
                  <a:srgbClr val="4E4B49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7266746" y="2379623"/>
                <a:ext cx="139693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4787200" y="2379623"/>
                <a:ext cx="138106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5187759" y="1742338"/>
                <a:ext cx="1816523" cy="163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2" dirty="0" smtClean="0">
                    <a:solidFill>
                      <a:srgbClr val="F8F8F8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03</a:t>
                </a:r>
                <a:endParaRPr lang="zh-CN" altLang="en-US" sz="10002" dirty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573203" y="4267787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28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PMS</a:t>
            </a:r>
            <a:r>
              <a:rPr lang="zh-CN" altLang="en-US" sz="2328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管理由来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3886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思考</a:t>
            </a:r>
            <a:r>
              <a:rPr lang="en-US" altLang="zh-CN" dirty="0" smtClean="0"/>
              <a:t>:</a:t>
            </a:r>
            <a:r>
              <a:rPr lang="zh-CN" altLang="en-US" dirty="0" smtClean="0"/>
              <a:t>如果是你的话你如何设计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系统</a:t>
            </a:r>
            <a:endParaRPr lang="zh-CN" dirty="0" smtClean="0"/>
          </a:p>
        </p:txBody>
      </p:sp>
      <p:pic>
        <p:nvPicPr>
          <p:cNvPr id="4" name="图片 3" descr="3D小人【三元素 为设计而生 3png.com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44" y="1486222"/>
            <a:ext cx="4999183" cy="315011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3606348" y="4682765"/>
            <a:ext cx="11429508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5" kern="1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chemeClr val="tx1"/>
                </a:solidFill>
              </a:rPr>
              <a:t>面对磁盘上一大堆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apk</a:t>
            </a:r>
            <a:r>
              <a:rPr lang="zh-CN" altLang="en-US" sz="2000" dirty="0" smtClean="0">
                <a:solidFill>
                  <a:schemeClr val="tx1"/>
                </a:solidFill>
              </a:rPr>
              <a:t>文件，你该如何管理</a:t>
            </a:r>
            <a:endParaRPr lang="zh-CN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7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 err="1" smtClean="0"/>
              <a:t>Apk</a:t>
            </a:r>
            <a:r>
              <a:rPr lang="zh-CN" altLang="en-US" sz="3493" dirty="0" smtClean="0"/>
              <a:t>文件管理</a:t>
            </a:r>
            <a:endParaRPr lang="zh-CN" altLang="en-US" sz="3493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93" y="4327232"/>
            <a:ext cx="1674755" cy="12103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03" y="4327231"/>
            <a:ext cx="1674755" cy="12103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803" y="4331088"/>
            <a:ext cx="1674755" cy="12103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403" y="4327231"/>
            <a:ext cx="1674755" cy="121036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0" y="4327230"/>
            <a:ext cx="1674755" cy="1210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96" y="401582"/>
            <a:ext cx="1686634" cy="2990894"/>
          </a:xfrm>
          <a:prstGeom prst="rect">
            <a:avLst/>
          </a:prstGeom>
        </p:spPr>
      </p:pic>
      <p:sp>
        <p:nvSpPr>
          <p:cNvPr id="13" name="右大括号 12"/>
          <p:cNvSpPr/>
          <p:nvPr/>
        </p:nvSpPr>
        <p:spPr>
          <a:xfrm rot="16200000">
            <a:off x="5452919" y="-1637762"/>
            <a:ext cx="388189" cy="10999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 smtClean="0"/>
              <a:t>PMS</a:t>
            </a:r>
            <a:r>
              <a:rPr lang="zh-CN" altLang="en-US" sz="3493" dirty="0" smtClean="0"/>
              <a:t>应用而生</a:t>
            </a:r>
            <a:endParaRPr lang="zh-CN" altLang="en-US" sz="3493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3023905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zh-CN" altLang="en-US" sz="1905" dirty="0"/>
              <a:t>在</a:t>
            </a:r>
            <a:r>
              <a:rPr lang="en-US" altLang="zh-CN" sz="1905" dirty="0"/>
              <a:t>C</a:t>
            </a:r>
            <a:r>
              <a:rPr lang="zh-CN" altLang="en-US" sz="1905" dirty="0"/>
              <a:t>语言中使用内存直接通过指针方式访问内存的某个数据</a:t>
            </a:r>
            <a:r>
              <a:rPr lang="en-US" altLang="zh-CN" sz="1905" dirty="0"/>
              <a:t>,</a:t>
            </a:r>
            <a:r>
              <a:rPr lang="zh-CN" altLang="en-US" sz="1905" dirty="0"/>
              <a:t>指针的作用就是指向了这段数据所在的</a:t>
            </a:r>
            <a:r>
              <a:rPr lang="en-US" altLang="zh-CN" sz="1905" dirty="0"/>
              <a:t>buffer</a:t>
            </a:r>
            <a:r>
              <a:rPr lang="zh-CN" altLang="en-US" sz="1905" dirty="0">
                <a:solidFill>
                  <a:srgbClr val="1577BA"/>
                </a:solidFill>
              </a:rPr>
              <a:t>起始地方</a:t>
            </a:r>
            <a:endParaRPr lang="en-US" altLang="zh-CN" sz="1905" dirty="0">
              <a:solidFill>
                <a:srgbClr val="1577BA"/>
              </a:solidFill>
            </a:endParaRPr>
          </a:p>
          <a:p>
            <a:pPr algn="just"/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而对于</a:t>
            </a:r>
            <a:r>
              <a:rPr lang="en-US" altLang="zh-CN" sz="1905" dirty="0"/>
              <a:t>java</a:t>
            </a:r>
            <a:r>
              <a:rPr lang="zh-CN" altLang="en-US" sz="1905" dirty="0"/>
              <a:t>对象来说</a:t>
            </a:r>
            <a:r>
              <a:rPr lang="en-US" altLang="zh-CN" sz="1905" dirty="0"/>
              <a:t>, </a:t>
            </a:r>
            <a:r>
              <a:rPr lang="zh-CN" altLang="en-US" sz="1905" dirty="0"/>
              <a:t>虽然经过了</a:t>
            </a:r>
            <a:r>
              <a:rPr lang="en-US" altLang="zh-CN" sz="1905" dirty="0" err="1"/>
              <a:t>jvm</a:t>
            </a:r>
            <a:r>
              <a:rPr lang="zh-CN" altLang="en-US" sz="1905" dirty="0"/>
              <a:t>的一层屏蔽</a:t>
            </a:r>
            <a:r>
              <a:rPr lang="en-US" altLang="zh-CN" sz="1905" dirty="0"/>
              <a:t>, </a:t>
            </a:r>
            <a:r>
              <a:rPr lang="zh-CN" altLang="en-US" sz="1905" dirty="0"/>
              <a:t>把指针这个概念给隐去了</a:t>
            </a:r>
            <a:r>
              <a:rPr lang="en-US" altLang="zh-CN" sz="1905" dirty="0"/>
              <a:t>, </a:t>
            </a:r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但对象</a:t>
            </a:r>
            <a:r>
              <a:rPr lang="zh-CN" altLang="en-US" sz="1905" dirty="0">
                <a:solidFill>
                  <a:srgbClr val="1577BA"/>
                </a:solidFill>
              </a:rPr>
              <a:t>终归是要存在内存</a:t>
            </a:r>
            <a:r>
              <a:rPr lang="zh-CN" altLang="en-US" sz="1905" dirty="0"/>
              <a:t>当中的</a:t>
            </a:r>
            <a:r>
              <a:rPr lang="en-US" altLang="zh-CN" sz="1905" dirty="0"/>
              <a:t>. </a:t>
            </a:r>
            <a:r>
              <a:rPr lang="zh-CN" altLang="en-US" sz="1905" dirty="0"/>
              <a:t>我们知道</a:t>
            </a:r>
            <a:r>
              <a:rPr lang="en-US" altLang="zh-CN" sz="1905" dirty="0"/>
              <a:t>java</a:t>
            </a:r>
            <a:r>
              <a:rPr lang="zh-CN" altLang="en-US" sz="1905" dirty="0"/>
              <a:t>有</a:t>
            </a:r>
            <a:r>
              <a:rPr lang="zh-CN" altLang="en-US" sz="1905" dirty="0">
                <a:solidFill>
                  <a:srgbClr val="1577BA"/>
                </a:solidFill>
              </a:rPr>
              <a:t>各种各样的</a:t>
            </a:r>
            <a:r>
              <a:rPr lang="en-US" altLang="zh-CN" sz="1905" dirty="0">
                <a:solidFill>
                  <a:srgbClr val="1577BA"/>
                </a:solidFill>
              </a:rPr>
              <a:t>class</a:t>
            </a:r>
            <a:r>
              <a:rPr lang="en-US" altLang="zh-CN" sz="1905" dirty="0"/>
              <a:t>, </a:t>
            </a:r>
            <a:r>
              <a:rPr lang="zh-CN" altLang="en-US" sz="1905" dirty="0"/>
              <a:t>在内存中分配对象时</a:t>
            </a:r>
            <a:r>
              <a:rPr lang="en-US" altLang="zh-CN" sz="1905" dirty="0"/>
              <a:t>, class</a:t>
            </a:r>
            <a:r>
              <a:rPr lang="zh-CN" altLang="en-US" sz="1905" dirty="0"/>
              <a:t>就是对应要分配的</a:t>
            </a:r>
            <a:r>
              <a:rPr lang="zh-CN" altLang="en-US" sz="1905" dirty="0">
                <a:solidFill>
                  <a:srgbClr val="1577BA"/>
                </a:solidFill>
              </a:rPr>
              <a:t>对象模板</a:t>
            </a:r>
            <a:r>
              <a:rPr lang="en-US" altLang="zh-CN" sz="1905" dirty="0"/>
              <a:t>, </a:t>
            </a:r>
            <a:r>
              <a:rPr lang="zh-CN" altLang="en-US" sz="1905" dirty="0"/>
              <a:t>对象占多大空间</a:t>
            </a:r>
            <a:r>
              <a:rPr lang="en-US" altLang="zh-CN" sz="1905" dirty="0"/>
              <a:t>, </a:t>
            </a:r>
            <a:r>
              <a:rPr lang="zh-CN" altLang="en-US" sz="1905" dirty="0"/>
              <a:t>每个字段在此空间内的偏移值</a:t>
            </a:r>
            <a:r>
              <a:rPr lang="en-US" altLang="zh-CN" sz="1905" dirty="0"/>
              <a:t>, </a:t>
            </a:r>
            <a:r>
              <a:rPr lang="zh-CN" altLang="en-US" sz="1905" dirty="0"/>
              <a:t>等等信息</a:t>
            </a:r>
            <a:r>
              <a:rPr lang="en-US" altLang="zh-CN" sz="1905" dirty="0"/>
              <a:t>, </a:t>
            </a:r>
            <a:r>
              <a:rPr lang="zh-CN" altLang="en-US" sz="1905" dirty="0"/>
              <a:t>都由</a:t>
            </a:r>
            <a:r>
              <a:rPr lang="en-US" altLang="zh-CN" sz="1905" dirty="0"/>
              <a:t>class</a:t>
            </a:r>
            <a:r>
              <a:rPr lang="zh-CN" altLang="en-US" sz="1905" dirty="0"/>
              <a:t>的定义提供</a:t>
            </a:r>
            <a:r>
              <a:rPr lang="en-US" altLang="zh-CN" sz="1905" dirty="0"/>
              <a:t>. </a:t>
            </a:r>
            <a:r>
              <a:rPr lang="zh-CN" altLang="en-US" sz="1905" dirty="0"/>
              <a:t>对于</a:t>
            </a:r>
            <a:r>
              <a:rPr lang="en-US" altLang="zh-CN" sz="1905" dirty="0">
                <a:solidFill>
                  <a:srgbClr val="1577BA"/>
                </a:solidFill>
              </a:rPr>
              <a:t>GC</a:t>
            </a:r>
            <a:r>
              <a:rPr lang="zh-CN" altLang="en-US" sz="1905" dirty="0">
                <a:solidFill>
                  <a:srgbClr val="1577BA"/>
                </a:solidFill>
              </a:rPr>
              <a:t>来说</a:t>
            </a:r>
            <a:r>
              <a:rPr lang="en-US" altLang="zh-CN" sz="1905" dirty="0"/>
              <a:t>, </a:t>
            </a:r>
            <a:r>
              <a:rPr lang="zh-CN" altLang="en-US" sz="1905" dirty="0"/>
              <a:t>必须知道对象占多大空间</a:t>
            </a:r>
            <a:r>
              <a:rPr lang="en-US" altLang="zh-CN" sz="1905" dirty="0"/>
              <a:t>, </a:t>
            </a:r>
            <a:r>
              <a:rPr lang="zh-CN" altLang="en-US" sz="1905" dirty="0"/>
              <a:t>才好在回收时把相应的内存释放</a:t>
            </a:r>
            <a:r>
              <a:rPr lang="en-US" altLang="zh-CN" sz="1905" dirty="0"/>
              <a:t>, </a:t>
            </a:r>
            <a:r>
              <a:rPr lang="zh-CN" altLang="en-US" sz="1905" dirty="0"/>
              <a:t>不然就没办法准确的管理</a:t>
            </a:r>
            <a:r>
              <a:rPr lang="zh-CN" altLang="en-US" sz="1905" dirty="0" smtClean="0"/>
              <a:t>了</a:t>
            </a:r>
            <a:r>
              <a:rPr lang="en-US" altLang="zh-CN" sz="1905" dirty="0" smtClean="0"/>
              <a:t> </a:t>
            </a:r>
            <a:endParaRPr lang="en-US" altLang="zh-CN" sz="1905" dirty="0"/>
          </a:p>
        </p:txBody>
      </p:sp>
    </p:spTree>
    <p:extLst>
      <p:ext uri="{BB962C8B-B14F-4D97-AF65-F5344CB8AC3E}">
        <p14:creationId xmlns:p14="http://schemas.microsoft.com/office/powerpoint/2010/main" val="28684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err="1" smtClean="0"/>
              <a:t>Actvity</a:t>
            </a:r>
            <a:r>
              <a:rPr lang="zh-CN" altLang="en-US" dirty="0" smtClean="0"/>
              <a:t>启动过程</a:t>
            </a:r>
            <a:endParaRPr lang="zh-CN" dirty="0" smtClean="0"/>
          </a:p>
        </p:txBody>
      </p:sp>
      <p:graphicFrame>
        <p:nvGraphicFramePr>
          <p:cNvPr id="7" name="对象 6"/>
          <p:cNvGraphicFramePr/>
          <p:nvPr>
            <p:extLst/>
          </p:nvPr>
        </p:nvGraphicFramePr>
        <p:xfrm>
          <a:off x="163884" y="1383633"/>
          <a:ext cx="11757138" cy="5474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r:id="rId4" imgW="8776335" imgH="4097020" progId="Visio.Drawing.15">
                  <p:embed/>
                </p:oleObj>
              </mc:Choice>
              <mc:Fallback>
                <p:oleObj r:id="rId4" imgW="8776335" imgH="40970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884" y="1383633"/>
                        <a:ext cx="11757138" cy="5474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51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err="1" smtClean="0"/>
              <a:t>Lunchaer</a:t>
            </a:r>
            <a:r>
              <a:rPr lang="zh-CN" altLang="en-US" dirty="0" smtClean="0"/>
              <a:t>请求</a:t>
            </a:r>
            <a:r>
              <a:rPr lang="en-US" altLang="zh-CN" dirty="0" smtClean="0"/>
              <a:t>AMS</a:t>
            </a:r>
            <a:r>
              <a:rPr lang="zh-CN" altLang="en-US" dirty="0" smtClean="0"/>
              <a:t>请求</a:t>
            </a:r>
            <a:r>
              <a:rPr lang="en-US" altLang="zh-CN" dirty="0" err="1" smtClean="0"/>
              <a:t>Actvitiy</a:t>
            </a:r>
            <a:endParaRPr lang="zh-CN" dirty="0" smtClean="0"/>
          </a:p>
        </p:txBody>
      </p:sp>
      <p:graphicFrame>
        <p:nvGraphicFramePr>
          <p:cNvPr id="6" name="对象 5"/>
          <p:cNvGraphicFramePr/>
          <p:nvPr>
            <p:extLst/>
          </p:nvPr>
        </p:nvGraphicFramePr>
        <p:xfrm>
          <a:off x="66386" y="1092595"/>
          <a:ext cx="12059272" cy="6471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r:id="rId4" imgW="9690735" imgH="5208270" progId="Visio.Drawing.15">
                  <p:embed/>
                </p:oleObj>
              </mc:Choice>
              <mc:Fallback>
                <p:oleObj r:id="rId4" imgW="9690735" imgH="520827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86" y="1092595"/>
                        <a:ext cx="12059272" cy="6471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545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err="1" smtClean="0"/>
              <a:t>ActivityThread</a:t>
            </a:r>
            <a:r>
              <a:rPr lang="zh-CN" altLang="en-US" dirty="0" smtClean="0"/>
              <a:t>启动</a:t>
            </a:r>
            <a:r>
              <a:rPr lang="en-US" altLang="zh-CN" dirty="0" smtClean="0"/>
              <a:t>Activity</a:t>
            </a:r>
            <a:r>
              <a:rPr lang="zh-CN" altLang="en-US" dirty="0" smtClean="0"/>
              <a:t>（</a:t>
            </a:r>
            <a:r>
              <a:rPr lang="en-US" altLang="zh-CN" dirty="0" smtClean="0"/>
              <a:t>App</a:t>
            </a:r>
            <a:r>
              <a:rPr lang="zh-CN" altLang="en-US" dirty="0" smtClean="0"/>
              <a:t>进程）</a:t>
            </a:r>
            <a:endParaRPr lang="zh-CN" dirty="0" smtClean="0"/>
          </a:p>
        </p:txBody>
      </p:sp>
      <p:graphicFrame>
        <p:nvGraphicFramePr>
          <p:cNvPr id="7" name="对象 6"/>
          <p:cNvGraphicFramePr/>
          <p:nvPr>
            <p:extLst/>
          </p:nvPr>
        </p:nvGraphicFramePr>
        <p:xfrm>
          <a:off x="90791" y="1028892"/>
          <a:ext cx="11057107" cy="733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r:id="rId4" imgW="9511665" imgH="6311265" progId="Visio.Drawing.15">
                  <p:embed/>
                </p:oleObj>
              </mc:Choice>
              <mc:Fallback>
                <p:oleObj r:id="rId4" imgW="9511665" imgH="631126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791" y="1028892"/>
                        <a:ext cx="11057107" cy="733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330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87200" y="1339866"/>
            <a:ext cx="2619239" cy="2376369"/>
            <a:chOff x="4787200" y="1339866"/>
            <a:chExt cx="2619239" cy="237636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69750" y="1339866"/>
              <a:ext cx="2255725" cy="226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87200" y="1742338"/>
              <a:ext cx="2619239" cy="1973897"/>
              <a:chOff x="4787200" y="1742338"/>
              <a:chExt cx="2619239" cy="197389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58635" y="2462172"/>
                <a:ext cx="2477963" cy="1254063"/>
              </a:xfrm>
              <a:custGeom>
                <a:avLst/>
                <a:gdLst>
                  <a:gd name="T0" fmla="*/ 3963 w 3963"/>
                  <a:gd name="T1" fmla="*/ 0 h 1997"/>
                  <a:gd name="T2" fmla="*/ 3963 w 3963"/>
                  <a:gd name="T3" fmla="*/ 16 h 1997"/>
                  <a:gd name="T4" fmla="*/ 1982 w 3963"/>
                  <a:gd name="T5" fmla="*/ 1997 h 1997"/>
                  <a:gd name="T6" fmla="*/ 0 w 3963"/>
                  <a:gd name="T7" fmla="*/ 1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8" cap="flat" cmpd="sng">
                <a:solidFill>
                  <a:srgbClr val="4E4B49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7266746" y="2379623"/>
                <a:ext cx="139693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4787200" y="2379623"/>
                <a:ext cx="138106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5187759" y="1742338"/>
                <a:ext cx="1816523" cy="163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2" dirty="0" smtClean="0">
                    <a:solidFill>
                      <a:srgbClr val="F8F8F8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04</a:t>
                </a:r>
                <a:endParaRPr lang="zh-CN" altLang="en-US" sz="10002" dirty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710561" y="4175920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28" dirty="0" smtClean="0">
                <a:ea typeface="思源黑体 CN Bold" panose="020B0800000000000000" pitchFamily="34" charset="-122"/>
              </a:rPr>
              <a:t>学习过程中 我们是否有以下几种经历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31685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8778" y="785585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16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1693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1693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16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1693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1693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16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1693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1693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1693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1693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16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</a:p>
        </p:txBody>
      </p:sp>
    </p:spTree>
    <p:extLst>
      <p:ext uri="{BB962C8B-B14F-4D97-AF65-F5344CB8AC3E}">
        <p14:creationId xmlns:p14="http://schemas.microsoft.com/office/powerpoint/2010/main" val="26101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766" y="250525"/>
            <a:ext cx="11428283" cy="582517"/>
          </a:xfrm>
        </p:spPr>
        <p:txBody>
          <a:bodyPr/>
          <a:lstStyle/>
          <a:p>
            <a:r>
              <a:rPr lang="zh-CN" altLang="en-US" dirty="0"/>
              <a:t>视频</a:t>
            </a:r>
            <a:r>
              <a:rPr lang="en-US" altLang="zh-CN" dirty="0"/>
              <a:t>+</a:t>
            </a:r>
            <a:r>
              <a:rPr lang="zh-CN" altLang="en-US" dirty="0" smtClean="0"/>
              <a:t>资料 加小飞老师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14" y="1438790"/>
            <a:ext cx="4095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>
            <a:spLocks/>
          </p:cNvSpPr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3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</a:p>
        </p:txBody>
      </p:sp>
    </p:spTree>
    <p:extLst>
      <p:ext uri="{BB962C8B-B14F-4D97-AF65-F5344CB8AC3E}">
        <p14:creationId xmlns:p14="http://schemas.microsoft.com/office/powerpoint/2010/main" val="20763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493" b="1">
                <a:solidFill>
                  <a:srgbClr val="1475B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如何快速学习提升</a:t>
            </a:r>
            <a:endParaRPr lang="zh-CN" altLang="en-US" sz="3493" b="1" dirty="0">
              <a:solidFill>
                <a:srgbClr val="1475B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609" indent="-322609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28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</a:p>
        </p:txBody>
      </p:sp>
    </p:spTree>
    <p:extLst>
      <p:ext uri="{BB962C8B-B14F-4D97-AF65-F5344CB8AC3E}">
        <p14:creationId xmlns:p14="http://schemas.microsoft.com/office/powerpoint/2010/main" val="17675446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2147558" y="708904"/>
            <a:ext cx="11428895" cy="582548"/>
          </a:xfrm>
        </p:spPr>
        <p:txBody>
          <a:bodyPr/>
          <a:lstStyle/>
          <a:p>
            <a:r>
              <a:rPr lang="en-US" altLang="zh-CN"/>
              <a:t> </a:t>
            </a:r>
            <a:r>
              <a:rPr lang="zh-CN" altLang="en-US"/>
              <a:t>怎么成为</a:t>
            </a:r>
            <a:r>
              <a:rPr lang="en-US" altLang="zh-CN"/>
              <a:t>Android</a:t>
            </a:r>
            <a:r>
              <a:rPr lang="zh-CN" altLang="en-US"/>
              <a:t>高级工程师？</a:t>
            </a:r>
            <a:endParaRPr lang="zh-CN" altLang="en-US" dirty="0"/>
          </a:p>
        </p:txBody>
      </p:sp>
      <p:sp>
        <p:nvSpPr>
          <p:cNvPr id="6" name="íṡḷïdè"/>
          <p:cNvSpPr txBox="1"/>
          <p:nvPr/>
        </p:nvSpPr>
        <p:spPr>
          <a:xfrm>
            <a:off x="171035" y="1864692"/>
            <a:ext cx="10844637" cy="1454567"/>
          </a:xfrm>
          <a:prstGeom prst="rect">
            <a:avLst/>
          </a:prstGeom>
          <a:noFill/>
          <a:ln>
            <a:noFill/>
          </a:ln>
        </p:spPr>
        <p:txBody>
          <a:bodyPr wrap="square" lIns="48384" tIns="24192" rIns="48384" bIns="24192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1905" dirty="0">
                <a:latin typeface="思源黑体 CN Normal" panose="020B0400000000000000" charset="-122"/>
                <a:ea typeface="思源黑体 CN Normal" panose="020B0400000000000000" charset="-122"/>
              </a:rPr>
              <a:t>课程简介：深入讲解</a:t>
            </a:r>
            <a:r>
              <a:rPr lang="en-US" altLang="zh-CN" sz="1905" dirty="0">
                <a:solidFill>
                  <a:srgbClr val="1475B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Android</a:t>
            </a:r>
            <a:r>
              <a:rPr lang="zh-CN" altLang="en-US" sz="1905" dirty="0">
                <a:solidFill>
                  <a:srgbClr val="1475B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内核、性能优化、架构设计、高级音视频</a:t>
            </a:r>
            <a:r>
              <a:rPr lang="zh-CN" altLang="en-US" sz="1905" dirty="0">
                <a:latin typeface="思源黑体 CN Normal" panose="020B0400000000000000" charset="-122"/>
                <a:ea typeface="思源黑体 CN Normal" panose="020B0400000000000000" charset="-122"/>
              </a:rPr>
              <a:t>技术</a:t>
            </a:r>
            <a:endParaRPr lang="en-US" altLang="zh-CN" sz="1905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sz="1058" u="sng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68674" y="3597901"/>
            <a:ext cx="2369205" cy="2000611"/>
            <a:chOff x="2008388" y="7835069"/>
            <a:chExt cx="4477599" cy="3780986"/>
          </a:xfrm>
        </p:grpSpPr>
        <p:sp>
          <p:nvSpPr>
            <p:cNvPr id="32" name="îṣḻïdé"/>
            <p:cNvSpPr/>
            <p:nvPr/>
          </p:nvSpPr>
          <p:spPr bwMode="auto">
            <a:xfrm>
              <a:off x="3511827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0" name="iṡľíďe"/>
            <p:cNvSpPr/>
            <p:nvPr/>
          </p:nvSpPr>
          <p:spPr bwMode="auto">
            <a:xfrm>
              <a:off x="2008388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在小型企业，技术视野太窄，没经历过正规的移动开发流程</a:t>
              </a: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1" name="íşļiḋê"/>
            <p:cNvSpPr txBox="1"/>
            <p:nvPr/>
          </p:nvSpPr>
          <p:spPr bwMode="auto">
            <a:xfrm>
              <a:off x="2008388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缺少一线互联网公司经验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872724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>
                  <a:latin typeface="思源黑体 CN Normal" panose="020B0400000000000000" charset="-122"/>
                  <a:ea typeface="思源黑体 CN Normal" panose="020B0400000000000000" charset="-122"/>
                </a:rPr>
                <a:t>01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59525" y="3597901"/>
            <a:ext cx="2496097" cy="2000611"/>
            <a:chOff x="6671356" y="7835069"/>
            <a:chExt cx="4717415" cy="3780986"/>
          </a:xfrm>
        </p:grpSpPr>
        <p:sp>
          <p:nvSpPr>
            <p:cNvPr id="28" name="ïŝḷîdê"/>
            <p:cNvSpPr/>
            <p:nvPr/>
          </p:nvSpPr>
          <p:spPr bwMode="auto">
            <a:xfrm>
              <a:off x="8360165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6" name="ïṧľíḋè"/>
            <p:cNvSpPr/>
            <p:nvPr/>
          </p:nvSpPr>
          <p:spPr bwMode="auto">
            <a:xfrm>
              <a:off x="6725966" y="10157264"/>
              <a:ext cx="4662805" cy="145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长期从事简单的</a:t>
              </a:r>
              <a:r>
                <a:rPr lang="en-US" altLang="zh-CN" sz="1270">
                  <a:latin typeface="思源黑体 CN Normal" panose="020B0400000000000000" charset="-122"/>
                  <a:ea typeface="思源黑体 CN Normal" panose="020B0400000000000000" charset="-122"/>
                </a:rPr>
                <a:t>UI</a:t>
              </a: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界面开发，对原理和底层开发了解不深</a:t>
              </a: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7" name="ïṡļíḋê"/>
            <p:cNvSpPr txBox="1"/>
            <p:nvPr/>
          </p:nvSpPr>
          <p:spPr bwMode="auto">
            <a:xfrm>
              <a:off x="6856726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基础知识薄弱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671356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645359" y="8132047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 dirty="0">
                  <a:latin typeface="思源黑体 CN Normal" panose="020B0400000000000000" charset="-122"/>
                  <a:ea typeface="思源黑体 CN Normal" panose="020B0400000000000000" charset="-122"/>
                </a:rPr>
                <a:t>02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94111" y="3597901"/>
            <a:ext cx="2467289" cy="2000611"/>
            <a:chOff x="11519694" y="7835069"/>
            <a:chExt cx="4662969" cy="3780986"/>
          </a:xfrm>
        </p:grpSpPr>
        <p:sp>
          <p:nvSpPr>
            <p:cNvPr id="24" name="ísľîḍe"/>
            <p:cNvSpPr/>
            <p:nvPr/>
          </p:nvSpPr>
          <p:spPr bwMode="auto">
            <a:xfrm>
              <a:off x="13208503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2" name="ïŝ1îdè"/>
            <p:cNvSpPr/>
            <p:nvPr/>
          </p:nvSpPr>
          <p:spPr bwMode="auto">
            <a:xfrm>
              <a:off x="11705064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长期在小型软件公司、外包公司工作，只接触部分开发内容</a:t>
              </a:r>
            </a:p>
          </p:txBody>
        </p:sp>
        <p:sp>
          <p:nvSpPr>
            <p:cNvPr id="23" name="î$1íḍe"/>
            <p:cNvSpPr txBox="1"/>
            <p:nvPr/>
          </p:nvSpPr>
          <p:spPr bwMode="auto">
            <a:xfrm>
              <a:off x="11705064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项目经验零碎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519694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3478259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 dirty="0">
                  <a:latin typeface="思源黑体 CN Normal" panose="020B0400000000000000" charset="-122"/>
                  <a:ea typeface="思源黑体 CN Normal" panose="020B0400000000000000" charset="-122"/>
                </a:rPr>
                <a:t>03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61372" y="3597901"/>
            <a:ext cx="2467289" cy="2000611"/>
            <a:chOff x="16368032" y="7835069"/>
            <a:chExt cx="4662968" cy="3780986"/>
          </a:xfrm>
        </p:grpSpPr>
        <p:sp>
          <p:nvSpPr>
            <p:cNvPr id="20" name="ïṧļiḋê"/>
            <p:cNvSpPr/>
            <p:nvPr/>
          </p:nvSpPr>
          <p:spPr bwMode="auto">
            <a:xfrm>
              <a:off x="18056840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8" name="îṧlidê"/>
            <p:cNvSpPr/>
            <p:nvPr/>
          </p:nvSpPr>
          <p:spPr bwMode="auto">
            <a:xfrm>
              <a:off x="16553401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只招收真心想和我们一起学习，共同进步的朋友。</a:t>
              </a:r>
              <a:endParaRPr lang="en-US" altLang="zh-CN" sz="127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9" name="îşļiḑé"/>
            <p:cNvSpPr txBox="1"/>
            <p:nvPr/>
          </p:nvSpPr>
          <p:spPr bwMode="auto">
            <a:xfrm>
              <a:off x="16553401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渴望快速提升自己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68032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8326597" y="8183963"/>
              <a:ext cx="900378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 dirty="0">
                  <a:latin typeface="思源黑体 CN Normal" panose="020B0400000000000000" charset="-122"/>
                  <a:ea typeface="思源黑体 CN Normal" panose="020B0400000000000000" charset="-122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4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" y="184"/>
            <a:ext cx="12191347" cy="1233488"/>
          </a:xfrm>
          <a:prstGeom prst="rect">
            <a:avLst/>
          </a:prstGeom>
          <a:solidFill>
            <a:srgbClr val="1577B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6"/>
          <p:cNvSpPr>
            <a:spLocks noGrp="1"/>
          </p:cNvSpPr>
          <p:nvPr/>
        </p:nvSpPr>
        <p:spPr>
          <a:xfrm>
            <a:off x="381574" y="325683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腾讯课堂权威保障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9334" y="1587485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01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738" y="1697663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支付保障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31738" y="2184778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腾讯课堂为保障学员支付安全，采用淘宝中间机制，直接打款给腾讯，同时监督码牛教学质量和后续服务</a:t>
            </a:r>
          </a:p>
        </p:txBody>
      </p:sp>
      <p:sp>
        <p:nvSpPr>
          <p:cNvPr id="4" name="矩形 3"/>
          <p:cNvSpPr/>
          <p:nvPr/>
        </p:nvSpPr>
        <p:spPr>
          <a:xfrm>
            <a:off x="1320097" y="2136445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9334" y="3318078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02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738" y="3428255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师资力量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61929" y="4046122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师资来自于一线</a:t>
            </a:r>
            <a:r>
              <a:rPr lang="en-US" altLang="zh-CN" sz="1400" dirty="0"/>
              <a:t>BAT</a:t>
            </a:r>
            <a:r>
              <a:rPr lang="zh-CN" altLang="en-US" sz="1400" dirty="0"/>
              <a:t>，有着雄厚的技术实力和经验，同时大部分师资也是网易特邀讲师，有着丰富的授课经验</a:t>
            </a:r>
          </a:p>
        </p:txBody>
      </p:sp>
      <p:sp>
        <p:nvSpPr>
          <p:cNvPr id="14" name="矩形 13"/>
          <p:cNvSpPr/>
          <p:nvPr/>
        </p:nvSpPr>
        <p:spPr>
          <a:xfrm>
            <a:off x="1320097" y="3867037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5803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8745" y="3289461"/>
            <a:ext cx="16330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1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</a:t>
            </a:r>
            <a:r>
              <a:rPr lang="en-US" altLang="zh-CN" sz="1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架构和前端开发，擅长移动互联网高并发、可维护性架构设计，有丰富的实战经验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 </a:t>
            </a:r>
          </a:p>
          <a:p>
            <a:pPr algn="l"/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0640" y="3187482"/>
            <a:ext cx="1887709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4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en-US" altLang="zh-CN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9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9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89461"/>
            <a:ext cx="16971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8744" y="6353982"/>
            <a:ext cx="9618585" cy="2723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9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5" y="122103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746174" y="3272522"/>
            <a:ext cx="1735385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华中科技大学计算机相关专业硕士，全栈工程师，精通前端和后端。曾任职于华为，阿里巴巴等知名公司。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讲师，拥有多年的项目开发经验和管理经验，注重为学员解决疑难问题，授课逻辑严谨而风趣。格言是“授业不只要有广度，更要有深度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125287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师资力量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华中科技大学计算机相关专业硕士，十余年互联网从业经验；曾就职于华为，小米，担任项目经理，技术经理等； 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专精领域：精通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 </a:t>
            </a:r>
            <a:r>
              <a:rPr lang="en-US" altLang="zh-CN" sz="1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FrameWork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源码及性能优化；华为鸿蒙系统架构设计，专注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NDK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底层设计与开发。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8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zh-CN" altLang="en-US"/>
              <a:t>学员疑问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381575" y="1475624"/>
            <a:ext cx="8505213" cy="3513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我需要掌握哪些基础，才能开始学习</a:t>
            </a:r>
            <a:r>
              <a:rPr lang="en-US" altLang="zh-CN" sz="2117" dirty="0">
                <a:latin typeface="思源黑体 CN Normal" panose="020B0400000000000000" charset="-122"/>
                <a:ea typeface="思源黑体 CN Normal" panose="020B0400000000000000" charset="-122"/>
              </a:rPr>
              <a:t>Android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高级课程。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怎么构建一套符合自己自身情况的知识体系。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互联网公司中的开发，和传统</a:t>
            </a:r>
            <a:r>
              <a:rPr lang="en-US" altLang="zh-CN" sz="2117" dirty="0">
                <a:latin typeface="思源黑体 CN Normal" panose="020B0400000000000000" charset="-122"/>
                <a:ea typeface="思源黑体 CN Normal" panose="020B0400000000000000" charset="-122"/>
              </a:rPr>
              <a:t>IT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行业或者外包公司有什么区别？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学完这套课程，我需要多久时间？现在加入还能跟上课程进度吗？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去一线互联网公司面试，有没有要特别注意的地方。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课程内容讲解的深度如何。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已经工作</a:t>
            </a:r>
            <a:r>
              <a:rPr lang="en-US" altLang="zh-CN" sz="2117" dirty="0">
                <a:latin typeface="思源黑体 CN Normal" panose="020B0400000000000000" charset="-122"/>
                <a:ea typeface="思源黑体 CN Normal" panose="020B0400000000000000" charset="-122"/>
              </a:rPr>
              <a:t>5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年或者更久时间了，来学习这个课程还有用吗？</a:t>
            </a:r>
            <a:endParaRPr lang="en-US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36030" y="4231689"/>
            <a:ext cx="291407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7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扫码领优惠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026" y="2049048"/>
            <a:ext cx="2142396" cy="21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987" y="5572854"/>
            <a:ext cx="1253832" cy="1284587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987" y="4180740"/>
            <a:ext cx="1253832" cy="1284587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987" y="2786703"/>
            <a:ext cx="1253832" cy="1284587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987" y="1392668"/>
            <a:ext cx="1253832" cy="1284587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987" y="556"/>
            <a:ext cx="1253832" cy="128266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313" y="5572854"/>
            <a:ext cx="365701" cy="1284587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313" y="4180740"/>
            <a:ext cx="365701" cy="1284587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313" y="2786703"/>
            <a:ext cx="365701" cy="1284587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313" y="1392668"/>
            <a:ext cx="365701" cy="1284587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313" y="556"/>
            <a:ext cx="365701" cy="128266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5099" y="774"/>
            <a:ext cx="3877985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799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马上要开班啦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13375" y="4850536"/>
            <a:ext cx="331372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99" dirty="0"/>
              <a:t>叮当老师的</a:t>
            </a:r>
            <a:r>
              <a:rPr lang="en-US" altLang="zh-CN" sz="1799" dirty="0"/>
              <a:t>QQ</a:t>
            </a:r>
            <a:r>
              <a:rPr lang="zh-CN" altLang="en-US" sz="1799" dirty="0"/>
              <a:t>：</a:t>
            </a:r>
            <a:r>
              <a:rPr lang="en-US" altLang="zh-CN" sz="1799" dirty="0"/>
              <a:t>1979846055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09" y="1976477"/>
            <a:ext cx="2500245" cy="26554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539" y="970078"/>
            <a:ext cx="5089982" cy="59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/>
              <a:t>训练</a:t>
            </a:r>
            <a:r>
              <a:rPr lang="zh-CN" altLang="en-US" dirty="0" smtClean="0"/>
              <a:t>营专属活动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6" y="1404992"/>
            <a:ext cx="7598026" cy="50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>
            <a:spLocks/>
          </p:cNvSpPr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8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766" y="250525"/>
            <a:ext cx="11428283" cy="582517"/>
          </a:xfrm>
        </p:spPr>
        <p:txBody>
          <a:bodyPr/>
          <a:lstStyle/>
          <a:p>
            <a:r>
              <a:rPr lang="zh-CN" altLang="en-US" dirty="0" smtClean="0"/>
              <a:t>课程咨询请加</a:t>
            </a:r>
            <a:r>
              <a:rPr lang="zh-CN" altLang="en-US" dirty="0"/>
              <a:t>请</a:t>
            </a:r>
            <a:r>
              <a:rPr lang="zh-CN" altLang="en-US" dirty="0" smtClean="0"/>
              <a:t>加啊媛老师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041" y="2051695"/>
            <a:ext cx="3258606" cy="31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325" y="5573087"/>
            <a:ext cx="1253968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325" y="4180821"/>
            <a:ext cx="1253968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325" y="2786633"/>
            <a:ext cx="1253968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325" y="1392447"/>
            <a:ext cx="1253968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325" y="184"/>
            <a:ext cx="1253968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933" y="5573087"/>
            <a:ext cx="365741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933" y="4180821"/>
            <a:ext cx="365741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933" y="2786633"/>
            <a:ext cx="365741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933" y="1392447"/>
            <a:ext cx="365741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933" y="184"/>
            <a:ext cx="365741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573" y="40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</a:p>
        </p:txBody>
      </p:sp>
      <p:sp>
        <p:nvSpPr>
          <p:cNvPr id="157" name="ïśľîḍè"/>
          <p:cNvSpPr txBox="1"/>
          <p:nvPr/>
        </p:nvSpPr>
        <p:spPr>
          <a:xfrm>
            <a:off x="2102064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2064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2064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</a:p>
        </p:txBody>
      </p:sp>
      <p:sp>
        <p:nvSpPr>
          <p:cNvPr id="6" name="ïśľîḍè"/>
          <p:cNvSpPr txBox="1"/>
          <p:nvPr/>
        </p:nvSpPr>
        <p:spPr>
          <a:xfrm>
            <a:off x="437905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905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905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</a:p>
        </p:txBody>
      </p:sp>
      <p:sp>
        <p:nvSpPr>
          <p:cNvPr id="9" name="ïśľîḍè"/>
          <p:cNvSpPr txBox="1"/>
          <p:nvPr/>
        </p:nvSpPr>
        <p:spPr>
          <a:xfrm>
            <a:off x="6585558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58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59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43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43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43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</a:p>
        </p:txBody>
      </p:sp>
      <p:sp>
        <p:nvSpPr>
          <p:cNvPr id="16" name="ïśľîḍè"/>
          <p:cNvSpPr txBox="1"/>
          <p:nvPr/>
        </p:nvSpPr>
        <p:spPr>
          <a:xfrm>
            <a:off x="2102064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2064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2064" y="3481703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905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9052" y="298198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9052" y="3473448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</a:p>
        </p:txBody>
      </p:sp>
      <p:sp>
        <p:nvSpPr>
          <p:cNvPr id="22" name="ïśľîḍè"/>
          <p:cNvSpPr txBox="1"/>
          <p:nvPr/>
        </p:nvSpPr>
        <p:spPr>
          <a:xfrm>
            <a:off x="6585558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58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59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</a:p>
        </p:txBody>
      </p:sp>
      <p:sp>
        <p:nvSpPr>
          <p:cNvPr id="25" name="ïśľîḍè"/>
          <p:cNvSpPr txBox="1"/>
          <p:nvPr/>
        </p:nvSpPr>
        <p:spPr>
          <a:xfrm>
            <a:off x="903843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432" y="2970555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432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</a:p>
        </p:txBody>
      </p:sp>
      <p:sp>
        <p:nvSpPr>
          <p:cNvPr id="28" name="ïśľîḍè"/>
          <p:cNvSpPr txBox="1"/>
          <p:nvPr/>
        </p:nvSpPr>
        <p:spPr>
          <a:xfrm>
            <a:off x="2102064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2064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2064" y="5216430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</a:p>
        </p:txBody>
      </p:sp>
      <p:sp>
        <p:nvSpPr>
          <p:cNvPr id="31" name="ïśľîḍè"/>
          <p:cNvSpPr txBox="1"/>
          <p:nvPr/>
        </p:nvSpPr>
        <p:spPr>
          <a:xfrm>
            <a:off x="4379052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9052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9052" y="5183412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</a:p>
        </p:txBody>
      </p:sp>
    </p:spTree>
    <p:extLst>
      <p:ext uri="{BB962C8B-B14F-4D97-AF65-F5344CB8AC3E}">
        <p14:creationId xmlns:p14="http://schemas.microsoft.com/office/powerpoint/2010/main" val="370509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7827857" y="1784619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7827857" y="2136152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7827857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799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7827857" y="4694959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2603053" y="1784438"/>
            <a:ext cx="178806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99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1572906" y="2153931"/>
            <a:ext cx="28182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3292669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99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1572906" y="4694960"/>
            <a:ext cx="281824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4512893" y="2273867"/>
            <a:ext cx="1825527" cy="1462009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6056442" y="2091545"/>
            <a:ext cx="1460422" cy="1825527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5873328" y="3634302"/>
            <a:ext cx="1825527" cy="1462009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4671181" y="3476806"/>
            <a:ext cx="1460422" cy="1825527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6324515" y="267739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4794333" y="3318746"/>
            <a:ext cx="1372255" cy="779020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6506749" y="426227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4685667" y="266914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769483" y="427052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89099" y="40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265743" y="644889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22327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1554554" y="-1314285"/>
            <a:ext cx="6396007" cy="8253218"/>
          </a:xfrm>
          <a:prstGeom prst="blockArc">
            <a:avLst>
              <a:gd name="adj1" fmla="val 18900000"/>
              <a:gd name="adj2" fmla="val 4088250"/>
              <a:gd name="adj3" fmla="val 0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788385" y="5890"/>
            <a:ext cx="5598283" cy="1021057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6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项目开发必备底层</a:t>
              </a:r>
              <a:r>
                <a:rPr lang="zh-CN" altLang="en-US" sz="1799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</a:t>
              </a:r>
              <a:endParaRPr lang="en-US" altLang="zh-CN" sz="1799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zh-CN" altLang="en-US" sz="120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  <a:r>
                <a:rPr lang="en-US" altLang="zh-CN" sz="120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5260914" y="1364024"/>
            <a:ext cx="5598283" cy="1021057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5192858" y="2812324"/>
            <a:ext cx="5598283" cy="1021057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518560" y="2570085"/>
            <a:ext cx="401108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1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601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601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496867" y="1510905"/>
            <a:ext cx="43623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Q </a:t>
            </a:r>
            <a:r>
              <a:rPr lang="en-US" altLang="zh-CN" sz="1799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</a:t>
            </a:r>
            <a:r>
              <a:rPr lang="zh-CN" altLang="en-US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源码与</a:t>
            </a:r>
            <a:r>
              <a:rPr lang="en-US" altLang="zh-CN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</a:t>
            </a:r>
            <a:r>
              <a:rPr lang="zh-CN" altLang="en-US" sz="12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404163" y="2968787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腾讯内部调优</a:t>
            </a:r>
            <a:r>
              <a:rPr lang="zh-CN" altLang="en-US" sz="1799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1799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6158" y="4174326"/>
            <a:ext cx="5534786" cy="1021057"/>
            <a:chOff x="4726158" y="4174326"/>
            <a:chExt cx="5534786" cy="1021057"/>
          </a:xfrm>
        </p:grpSpPr>
        <p:grpSp>
          <p:nvGrpSpPr>
            <p:cNvPr id="9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1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  <p:sp>
          <p:nvSpPr>
            <p:cNvPr id="13" name="FLYING IMPRESSION FID FEIZHAO    qq:1964271550"/>
            <p:cNvSpPr txBox="1"/>
            <p:nvPr/>
          </p:nvSpPr>
          <p:spPr>
            <a:xfrm>
              <a:off x="5908141" y="4333982"/>
              <a:ext cx="379209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高级音视频</a:t>
              </a:r>
              <a:r>
                <a:rPr lang="zh-CN" altLang="en-US" sz="1799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endParaRPr lang="en-US" altLang="zh-CN" sz="1799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LYING IMPRESSION FID FEIZHAO    qq:1964271550"/>
          <p:cNvSpPr txBox="1"/>
          <p:nvPr/>
        </p:nvSpPr>
        <p:spPr>
          <a:xfrm>
            <a:off x="189069" y="650918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毕业未满三年学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165445" y="5386041"/>
            <a:ext cx="5534786" cy="1021057"/>
            <a:chOff x="4726158" y="4174326"/>
            <a:chExt cx="5534786" cy="1021057"/>
          </a:xfrm>
        </p:grpSpPr>
        <p:grpSp>
          <p:nvGrpSpPr>
            <p:cNvPr id="58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6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FLYING IMPRESSION FID FEIZHAO    qq:1964271550"/>
            <p:cNvSpPr txBox="1"/>
            <p:nvPr/>
          </p:nvSpPr>
          <p:spPr>
            <a:xfrm>
              <a:off x="5908141" y="4333982"/>
              <a:ext cx="3792090" cy="66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腾讯</a:t>
              </a:r>
              <a:r>
                <a:rPr lang="en-US" altLang="zh-CN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T3.3</a:t>
              </a:r>
              <a:r>
                <a:rPr lang="zh-CN" altLang="en-US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</a:t>
              </a:r>
              <a:r>
                <a:rPr lang="zh-CN" altLang="en-US" sz="1799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</a:t>
              </a:r>
              <a:endParaRPr lang="en-US" altLang="zh-CN" sz="1799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43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327" y="184"/>
            <a:ext cx="2289133" cy="23511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396" y="184"/>
            <a:ext cx="2289133" cy="23511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139" y="184"/>
            <a:ext cx="2261719" cy="23511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469" y="184"/>
            <a:ext cx="2289133" cy="23511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540" y="184"/>
            <a:ext cx="2289133" cy="23511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539" y="6226480"/>
            <a:ext cx="2289133" cy="63133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468" y="6226480"/>
            <a:ext cx="2289133" cy="63133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138" y="6226480"/>
            <a:ext cx="2261719" cy="63133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395" y="6226480"/>
            <a:ext cx="2289133" cy="63133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326" y="6226480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97" y="2707368"/>
            <a:ext cx="5433355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1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983" y="3722764"/>
            <a:ext cx="46439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888" y="2153354"/>
            <a:ext cx="2336675" cy="23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1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121" y="2796977"/>
            <a:ext cx="12191390" cy="407173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327" y="43034"/>
            <a:ext cx="12191390" cy="4071739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" y="4159214"/>
            <a:ext cx="12190942" cy="952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93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327" y="4317955"/>
            <a:ext cx="1219134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18929" y="2094564"/>
            <a:ext cx="5953289" cy="1457451"/>
          </a:xfrm>
        </p:spPr>
        <p:txBody>
          <a:bodyPr>
            <a:noAutofit/>
          </a:bodyPr>
          <a:lstStyle/>
          <a:p>
            <a:pPr algn="ctr"/>
            <a:r>
              <a:rPr lang="zh-CN" altLang="en-US" sz="7409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3381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987" y="5572854"/>
            <a:ext cx="1253832" cy="1284587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987" y="4180740"/>
            <a:ext cx="1253832" cy="1284587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987" y="2786703"/>
            <a:ext cx="1253832" cy="1284587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987" y="1392668"/>
            <a:ext cx="1253832" cy="1284587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987" y="556"/>
            <a:ext cx="1253832" cy="128266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313" y="5572854"/>
            <a:ext cx="365701" cy="1284587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313" y="4180740"/>
            <a:ext cx="365701" cy="1284587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313" y="2786703"/>
            <a:ext cx="365701" cy="1284587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313" y="1392668"/>
            <a:ext cx="365701" cy="1284587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313" y="556"/>
            <a:ext cx="365701" cy="128266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5099" y="774"/>
            <a:ext cx="2646878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799" dirty="0" smtClean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课程升级</a:t>
            </a:r>
            <a:endParaRPr lang="zh-CN" altLang="en-US" sz="4799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9999" y="4728077"/>
            <a:ext cx="295465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99" dirty="0"/>
              <a:t>啊媛</a:t>
            </a:r>
            <a:r>
              <a:rPr lang="zh-CN" altLang="en-US" sz="1799" dirty="0" smtClean="0"/>
              <a:t>老师</a:t>
            </a:r>
            <a:r>
              <a:rPr lang="zh-CN" altLang="en-US" sz="1799" dirty="0"/>
              <a:t>的</a:t>
            </a:r>
            <a:r>
              <a:rPr lang="en-US" altLang="zh-CN" sz="1799" dirty="0"/>
              <a:t>QQ</a:t>
            </a:r>
            <a:r>
              <a:rPr lang="zh-CN" altLang="en-US" sz="1799" dirty="0"/>
              <a:t>：</a:t>
            </a:r>
            <a:r>
              <a:rPr lang="en-US" altLang="zh-CN" sz="1799" dirty="0"/>
              <a:t>1979846055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97" y="-559"/>
            <a:ext cx="3309047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24" y="1392668"/>
            <a:ext cx="3258606" cy="31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7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9902539" y="6226480"/>
            <a:ext cx="2289133" cy="63133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468" y="6226480"/>
            <a:ext cx="2289133" cy="63133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138" y="6226480"/>
            <a:ext cx="2261719" cy="63133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395" y="6226480"/>
            <a:ext cx="2289133" cy="63133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326" y="6226480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617768" y="1404213"/>
            <a:ext cx="1448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Framework</a:t>
            </a:r>
            <a:r>
              <a:rPr lang="zh-CN" altLang="en-US" sz="3600" dirty="0"/>
              <a:t>面试技巧之</a:t>
            </a:r>
            <a:r>
              <a:rPr lang="en-US" altLang="zh-CN" sz="3600" dirty="0"/>
              <a:t>Zygote</a:t>
            </a:r>
            <a:r>
              <a:rPr lang="zh-CN" altLang="en-US" sz="3600" dirty="0"/>
              <a:t>面试连环炮</a:t>
            </a:r>
            <a:endParaRPr lang="zh-CN" altLang="en-US" sz="1693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902621" y="5870444"/>
            <a:ext cx="209665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754" y="23533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9609" y="2628314"/>
            <a:ext cx="10578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194" indent="-272194">
              <a:buFont typeface="+mj-lt"/>
              <a:buAutoNum type="arabicPeriod"/>
            </a:pPr>
            <a:r>
              <a:rPr lang="en-US" altLang="zh-CN" sz="1600" dirty="0" smtClean="0"/>
              <a:t>zygote</a:t>
            </a:r>
            <a:r>
              <a:rPr lang="zh-CN" altLang="en-US" sz="1600" dirty="0"/>
              <a:t>进程</a:t>
            </a:r>
            <a:r>
              <a:rPr lang="zh-CN" altLang="en-US" sz="1600" dirty="0" smtClean="0"/>
              <a:t>整体分析</a:t>
            </a:r>
            <a:endParaRPr lang="en-US" altLang="zh-CN" sz="1600" dirty="0" smtClean="0"/>
          </a:p>
          <a:p>
            <a:pPr marL="272194" indent="-272194">
              <a:buFont typeface="+mj-lt"/>
              <a:buAutoNum type="arabicPeriod"/>
            </a:pPr>
            <a:endParaRPr lang="en-US" altLang="zh-CN" sz="1600" dirty="0" smtClean="0"/>
          </a:p>
          <a:p>
            <a:pPr marL="272194" indent="-272194">
              <a:buFont typeface="+mj-lt"/>
              <a:buAutoNum type="arabicPeriod"/>
            </a:pPr>
            <a:r>
              <a:rPr lang="en-US" altLang="zh-CN" sz="1600" dirty="0" err="1" smtClean="0"/>
              <a:t>pms</a:t>
            </a:r>
            <a:r>
              <a:rPr lang="zh-CN" altLang="en-US" sz="1600" dirty="0"/>
              <a:t>服务原理，扫描</a:t>
            </a:r>
            <a:r>
              <a:rPr lang="en-US" altLang="zh-CN" sz="1600" dirty="0" err="1"/>
              <a:t>apk</a:t>
            </a:r>
            <a:r>
              <a:rPr lang="zh-CN" altLang="en-US" sz="1600" dirty="0" smtClean="0"/>
              <a:t>机制</a:t>
            </a:r>
            <a:endParaRPr lang="en-US" altLang="zh-CN" sz="1600" dirty="0" smtClean="0"/>
          </a:p>
          <a:p>
            <a:pPr marL="272194" indent="-272194">
              <a:buFont typeface="+mj-lt"/>
              <a:buAutoNum type="arabicPeriod"/>
            </a:pPr>
            <a:endParaRPr lang="en-US" altLang="zh-CN" sz="1600" dirty="0"/>
          </a:p>
          <a:p>
            <a:pPr marL="272194" indent="-272194">
              <a:buFont typeface="+mj-lt"/>
              <a:buAutoNum type="arabicPeriod"/>
            </a:pPr>
            <a:r>
              <a:rPr lang="en-US" altLang="zh-CN" sz="1600" dirty="0" err="1" smtClean="0"/>
              <a:t>ams</a:t>
            </a:r>
            <a:r>
              <a:rPr lang="zh-CN" altLang="en-US" sz="1600" dirty="0"/>
              <a:t>服务讲解，与</a:t>
            </a:r>
            <a:r>
              <a:rPr lang="en-US" altLang="zh-CN" sz="1600" dirty="0" err="1"/>
              <a:t>pms</a:t>
            </a:r>
            <a:r>
              <a:rPr lang="zh-CN" altLang="en-US" sz="1600" dirty="0"/>
              <a:t>的交互作用 </a:t>
            </a:r>
            <a:endParaRPr lang="en-US" altLang="zh-CN" sz="1600" dirty="0" smtClean="0"/>
          </a:p>
          <a:p>
            <a:pPr marL="272194" indent="-272194">
              <a:buFont typeface="+mj-lt"/>
              <a:buAutoNum type="arabicPeriod"/>
            </a:pPr>
            <a:endParaRPr lang="en-US" altLang="zh-CN" sz="1600" dirty="0"/>
          </a:p>
          <a:p>
            <a:pPr marL="272194" indent="-272194">
              <a:buFont typeface="+mj-lt"/>
              <a:buAutoNum type="arabicPeriod"/>
            </a:pPr>
            <a:r>
              <a:rPr lang="en-US" altLang="zh-CN" sz="1600" dirty="0" err="1" smtClean="0"/>
              <a:t>activitythread</a:t>
            </a:r>
            <a:r>
              <a:rPr lang="zh-CN" altLang="en-US" sz="1600" dirty="0"/>
              <a:t>源码</a:t>
            </a:r>
            <a:r>
              <a:rPr lang="zh-CN" altLang="en-US" sz="1600" dirty="0" smtClean="0"/>
              <a:t>详解</a:t>
            </a:r>
            <a:endParaRPr lang="en-US" altLang="zh-CN" sz="1600" dirty="0" smtClean="0"/>
          </a:p>
          <a:p>
            <a:pPr marL="272194" indent="-272194">
              <a:buFont typeface="+mj-lt"/>
              <a:buAutoNum type="arabicPeriod"/>
            </a:pPr>
            <a:endParaRPr lang="en-US" altLang="zh-CN" sz="1600" b="1" dirty="0"/>
          </a:p>
          <a:p>
            <a:r>
              <a:rPr lang="zh-CN" altLang="en-US" sz="1600" b="1" dirty="0" smtClean="0"/>
              <a:t>精彩内容 </a:t>
            </a:r>
            <a:r>
              <a:rPr lang="en-US" altLang="zh-CN" sz="1600" b="1" dirty="0" smtClean="0"/>
              <a:t>20:05</a:t>
            </a:r>
            <a:r>
              <a:rPr lang="zh-CN" altLang="en-US" sz="1600" b="1" dirty="0" smtClean="0"/>
              <a:t>准时直播分享干货</a:t>
            </a:r>
            <a:endParaRPr lang="zh-CN" altLang="en-US" sz="1400" b="1" dirty="0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0131" y="6226296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2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0"/>
      <p:bldP spid="64" grpId="0"/>
      <p:bldP spid="51" grpId="0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>
            <a:extLst>
              <a:ext uri="{FF2B5EF4-FFF2-40B4-BE49-F238E27FC236}">
                <a16:creationId xmlns:a16="http://schemas.microsoft.com/office/drawing/2014/main" xmlns="" id="{71FBCDB7-A784-49F6-982C-0E657C261630}"/>
              </a:ext>
            </a:extLst>
          </p:cNvPr>
          <p:cNvGrpSpPr/>
          <p:nvPr/>
        </p:nvGrpSpPr>
        <p:grpSpPr>
          <a:xfrm>
            <a:off x="673391" y="909561"/>
            <a:ext cx="10845218" cy="646296"/>
            <a:chOff x="673100" y="1228912"/>
            <a:chExt cx="10845800" cy="646331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FF717F27-AEFA-42AD-A144-267B78F03F8B}"/>
                </a:ext>
              </a:extLst>
            </p:cNvPr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>
              <a:extLst>
                <a:ext uri="{FF2B5EF4-FFF2-40B4-BE49-F238E27FC236}">
                  <a16:creationId xmlns:a16="http://schemas.microsoft.com/office/drawing/2014/main" xmlns="" id="{904C03C2-7596-4128-A9EC-4E5AB8FB10D9}"/>
                </a:ext>
              </a:extLst>
            </p:cNvPr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8386" tIns="24193" rIns="48386" bIns="24193" anchor="ctr">
              <a:normAutofit/>
            </a:bodyPr>
            <a:lstStyle/>
            <a:p>
              <a:pPr algn="ctr"/>
              <a:r>
                <a:rPr lang="zh-CN" altLang="en-US" sz="1693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课程安排</a:t>
              </a:r>
              <a:endParaRPr lang="en-US" altLang="zh-CN" sz="16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xmlns="" id="{B1845E35-C357-4BA9-84E6-45B55275665A}"/>
              </a:ext>
            </a:extLst>
          </p:cNvPr>
          <p:cNvGrpSpPr/>
          <p:nvPr/>
        </p:nvGrpSpPr>
        <p:grpSpPr>
          <a:xfrm>
            <a:off x="317292" y="1976477"/>
            <a:ext cx="11557414" cy="2883679"/>
            <a:chOff x="764694" y="5093240"/>
            <a:chExt cx="21841373" cy="5449620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EC7E5998-4C23-47CE-8FF8-01E931F4A869}"/>
                </a:ext>
              </a:extLst>
            </p:cNvPr>
            <p:cNvGrpSpPr/>
            <p:nvPr/>
          </p:nvGrpSpPr>
          <p:grpSpPr>
            <a:xfrm>
              <a:off x="764694" y="5093240"/>
              <a:ext cx="4890578" cy="5449620"/>
              <a:chOff x="1271967" y="5093240"/>
              <a:chExt cx="4890578" cy="5449620"/>
            </a:xfrm>
          </p:grpSpPr>
          <p:sp>
            <p:nvSpPr>
              <p:cNvPr id="36" name="ïṡļíḑê">
                <a:extLst>
                  <a:ext uri="{FF2B5EF4-FFF2-40B4-BE49-F238E27FC236}">
                    <a16:creationId xmlns:a16="http://schemas.microsoft.com/office/drawing/2014/main" xmlns="" id="{96644146-FD55-4412-807C-A9DA6D8F10E9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8386" tIns="24193" rIns="48386" bIns="24193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483876"/>
                <a:endParaRPr lang="zh-CN" altLang="en-US" sz="1693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>
                <a:extLst>
                  <a:ext uri="{FF2B5EF4-FFF2-40B4-BE49-F238E27FC236}">
                    <a16:creationId xmlns:a16="http://schemas.microsoft.com/office/drawing/2014/main" xmlns="" id="{25F03D11-E6A2-46D7-9606-24C83CE9483D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8386" tIns="24193" rIns="48386" bIns="24193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483876"/>
                <a:endParaRPr lang="zh-CN" altLang="en-US" sz="1693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>
                <a:extLst>
                  <a:ext uri="{FF2B5EF4-FFF2-40B4-BE49-F238E27FC236}">
                    <a16:creationId xmlns:a16="http://schemas.microsoft.com/office/drawing/2014/main" xmlns="" id="{EEB8D930-7F14-4A48-820F-ECBC99D506B6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48386" tIns="24193" rIns="48386" bIns="24193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6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xmlns="" id="{C531E749-6E6A-4588-A674-50C86EC61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>
                <a:extLst>
                  <a:ext uri="{FF2B5EF4-FFF2-40B4-BE49-F238E27FC236}">
                    <a16:creationId xmlns:a16="http://schemas.microsoft.com/office/drawing/2014/main" xmlns="" id="{C4D546B1-0C0A-4EB7-88D7-ECC1AB5D8115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48386" tIns="24193" rIns="48386" bIns="24193" anchor="ctr" anchorCtr="0">
                <a:normAutofit/>
              </a:bodyPr>
              <a:lstStyle/>
              <a:p>
                <a:pPr algn="ctr"/>
                <a:r>
                  <a:rPr lang="en-US" altLang="zh-CN" sz="1693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>
                <a:extLst>
                  <a:ext uri="{FF2B5EF4-FFF2-40B4-BE49-F238E27FC236}">
                    <a16:creationId xmlns:a16="http://schemas.microsoft.com/office/drawing/2014/main" xmlns="" id="{4E98EC80-1BFE-42B9-80D8-EE0B9132EA8A}"/>
                  </a:ext>
                </a:extLst>
              </p:cNvPr>
              <p:cNvSpPr txBox="1"/>
              <p:nvPr/>
            </p:nvSpPr>
            <p:spPr>
              <a:xfrm>
                <a:off x="1479223" y="7323049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48386" tIns="24193" rIns="48386" bIns="24193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645201"/>
                <a:r>
                  <a:rPr lang="en-US" altLang="zh-CN" sz="1693" b="1" dirty="0" err="1" smtClean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Init</a:t>
                </a:r>
                <a:r>
                  <a:rPr lang="zh-CN" altLang="en-US" sz="1693" b="1" dirty="0" smtClean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进程</a:t>
                </a:r>
                <a:endParaRPr lang="zh-CN" altLang="en-US" sz="1693" b="1" dirty="0">
                  <a:ln w="6350">
                    <a:noFill/>
                  </a:ln>
                  <a:solidFill>
                    <a:srgbClr val="FFFFFF">
                      <a:lumMod val="5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794F2E0C-1545-45C7-BDDC-08B2B73C56A0}"/>
                </a:ext>
              </a:extLst>
            </p:cNvPr>
            <p:cNvGrpSpPr/>
            <p:nvPr/>
          </p:nvGrpSpPr>
          <p:grpSpPr>
            <a:xfrm>
              <a:off x="6087815" y="5093240"/>
              <a:ext cx="5217722" cy="5449620"/>
              <a:chOff x="6087815" y="5093240"/>
              <a:chExt cx="5217722" cy="5449620"/>
            </a:xfrm>
          </p:grpSpPr>
          <p:sp>
            <p:nvSpPr>
              <p:cNvPr id="29" name="ïSḷîḓé">
                <a:extLst>
                  <a:ext uri="{FF2B5EF4-FFF2-40B4-BE49-F238E27FC236}">
                    <a16:creationId xmlns:a16="http://schemas.microsoft.com/office/drawing/2014/main" xmlns="" id="{FE038554-2D6A-4822-9A3C-CF3D7EAA8570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8386" tIns="24193" rIns="48386" bIns="24193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483876"/>
                <a:endParaRPr lang="zh-CN" altLang="en-US" sz="1693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>
                <a:extLst>
                  <a:ext uri="{FF2B5EF4-FFF2-40B4-BE49-F238E27FC236}">
                    <a16:creationId xmlns:a16="http://schemas.microsoft.com/office/drawing/2014/main" xmlns="" id="{289423F1-8C42-447F-AF09-493D038537C1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8386" tIns="24193" rIns="48386" bIns="2419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483876"/>
                <a:endParaRPr lang="zh-CN" altLang="en-US" sz="1693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>
                <a:extLst>
                  <a:ext uri="{FF2B5EF4-FFF2-40B4-BE49-F238E27FC236}">
                    <a16:creationId xmlns:a16="http://schemas.microsoft.com/office/drawing/2014/main" xmlns="" id="{BF1AA53E-BD3E-4A76-A54D-CAF1C95F36DD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48386" tIns="24193" rIns="48386" bIns="24193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6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6F029590-4136-4DBA-9A62-44833A639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>
                <a:extLst>
                  <a:ext uri="{FF2B5EF4-FFF2-40B4-BE49-F238E27FC236}">
                    <a16:creationId xmlns:a16="http://schemas.microsoft.com/office/drawing/2014/main" xmlns="" id="{58217DFD-C0EF-4A30-BAAF-D624D0E34C04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48386" tIns="24193" rIns="48386" bIns="24193" anchor="ctr" anchorCtr="0">
                <a:normAutofit/>
              </a:bodyPr>
              <a:lstStyle/>
              <a:p>
                <a:pPr algn="ctr"/>
                <a:r>
                  <a:rPr lang="en-US" altLang="zh-CN" sz="1693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  <p:sp>
            <p:nvSpPr>
              <p:cNvPr id="35" name="isľíḑè">
                <a:extLst>
                  <a:ext uri="{FF2B5EF4-FFF2-40B4-BE49-F238E27FC236}">
                    <a16:creationId xmlns:a16="http://schemas.microsoft.com/office/drawing/2014/main" xmlns="" id="{D4AEDC30-1F36-4598-8C8B-8F5AC9E4CFFF}"/>
                  </a:ext>
                </a:extLst>
              </p:cNvPr>
              <p:cNvSpPr txBox="1"/>
              <p:nvPr/>
            </p:nvSpPr>
            <p:spPr>
              <a:xfrm>
                <a:off x="6087815" y="7323049"/>
                <a:ext cx="521772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48386" tIns="24193" rIns="48386" bIns="24193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93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Zygote</a:t>
                </a:r>
                <a:r>
                  <a:rPr lang="zh-CN" altLang="en-US" sz="1693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进程</a:t>
                </a:r>
                <a:endParaRPr lang="en-US" altLang="zh-CN" sz="16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61BDEFEF-8C9B-40C6-A17E-9EADE48F06C1}"/>
                </a:ext>
              </a:extLst>
            </p:cNvPr>
            <p:cNvGrpSpPr/>
            <p:nvPr/>
          </p:nvGrpSpPr>
          <p:grpSpPr>
            <a:xfrm>
              <a:off x="12065224" y="5093240"/>
              <a:ext cx="4890578" cy="5449620"/>
              <a:chOff x="1271967" y="5093240"/>
              <a:chExt cx="4890578" cy="5449620"/>
            </a:xfrm>
          </p:grpSpPr>
          <p:sp>
            <p:nvSpPr>
              <p:cNvPr id="57" name="ïṡļíḑê">
                <a:extLst>
                  <a:ext uri="{FF2B5EF4-FFF2-40B4-BE49-F238E27FC236}">
                    <a16:creationId xmlns:a16="http://schemas.microsoft.com/office/drawing/2014/main" xmlns="" id="{3FF54F34-98A6-4A52-894D-C87D1BC26353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8386" tIns="24193" rIns="48386" bIns="24193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483876"/>
                <a:endParaRPr lang="zh-CN" altLang="en-US" sz="1693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>
                <a:extLst>
                  <a:ext uri="{FF2B5EF4-FFF2-40B4-BE49-F238E27FC236}">
                    <a16:creationId xmlns:a16="http://schemas.microsoft.com/office/drawing/2014/main" xmlns="" id="{8E419898-AA93-4AD9-B887-8488A59F22CE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8386" tIns="24193" rIns="48386" bIns="24193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483876"/>
                <a:endParaRPr lang="zh-CN" altLang="en-US" sz="1693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>
                <a:extLst>
                  <a:ext uri="{FF2B5EF4-FFF2-40B4-BE49-F238E27FC236}">
                    <a16:creationId xmlns:a16="http://schemas.microsoft.com/office/drawing/2014/main" xmlns="" id="{B19C0BE7-B27F-41B4-8680-3F5B6F21C850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48386" tIns="24193" rIns="48386" bIns="24193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6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xmlns="" id="{E4FE3D50-62C9-43F3-98AB-2FCE8F673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>
                <a:extLst>
                  <a:ext uri="{FF2B5EF4-FFF2-40B4-BE49-F238E27FC236}">
                    <a16:creationId xmlns:a16="http://schemas.microsoft.com/office/drawing/2014/main" xmlns="" id="{79CC2581-102B-4E4C-A70D-D476C9CF9C0B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48386" tIns="24193" rIns="48386" bIns="24193" anchor="ctr" anchorCtr="0">
                <a:normAutofit/>
              </a:bodyPr>
              <a:lstStyle/>
              <a:p>
                <a:pPr algn="ctr"/>
                <a:r>
                  <a:rPr lang="en-US" altLang="zh-CN" sz="1693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en-US" altLang="zh-CN" sz="1693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ï$1îḓè">
                <a:extLst>
                  <a:ext uri="{FF2B5EF4-FFF2-40B4-BE49-F238E27FC236}">
                    <a16:creationId xmlns:a16="http://schemas.microsoft.com/office/drawing/2014/main" xmlns="" id="{667E7836-260F-4EF5-A6E3-8A5A97769496}"/>
                  </a:ext>
                </a:extLst>
              </p:cNvPr>
              <p:cNvSpPr txBox="1"/>
              <p:nvPr/>
            </p:nvSpPr>
            <p:spPr>
              <a:xfrm>
                <a:off x="1432689" y="732944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48386" tIns="24193" rIns="48386" bIns="24193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93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SystemServer</a:t>
                </a:r>
                <a:r>
                  <a:rPr lang="zh-CN" altLang="en-US" sz="1693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进程</a:t>
                </a:r>
                <a:endParaRPr lang="en-US" altLang="zh-CN" sz="16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xmlns="" id="{E5C1E59B-C89B-4CE3-89F5-025E540A1C7A}"/>
                </a:ext>
              </a:extLst>
            </p:cNvPr>
            <p:cNvGrpSpPr/>
            <p:nvPr/>
          </p:nvGrpSpPr>
          <p:grpSpPr>
            <a:xfrm>
              <a:off x="17715489" y="5093240"/>
              <a:ext cx="4890578" cy="5449620"/>
              <a:chOff x="6414959" y="5093240"/>
              <a:chExt cx="4890578" cy="5449620"/>
            </a:xfrm>
          </p:grpSpPr>
          <p:sp>
            <p:nvSpPr>
              <p:cNvPr id="67" name="ïSḷîḓé">
                <a:extLst>
                  <a:ext uri="{FF2B5EF4-FFF2-40B4-BE49-F238E27FC236}">
                    <a16:creationId xmlns:a16="http://schemas.microsoft.com/office/drawing/2014/main" xmlns="" id="{37B6E630-D3FF-44E3-84B7-3E67C5C35AE8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8386" tIns="24193" rIns="48386" bIns="24193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483876"/>
                <a:endParaRPr lang="zh-CN" altLang="en-US" sz="1693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>
                <a:extLst>
                  <a:ext uri="{FF2B5EF4-FFF2-40B4-BE49-F238E27FC236}">
                    <a16:creationId xmlns:a16="http://schemas.microsoft.com/office/drawing/2014/main" xmlns="" id="{B3CE2CBD-7893-4A6F-98FD-DBDE6F045F1A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8386" tIns="24193" rIns="48386" bIns="2419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483876"/>
                <a:endParaRPr lang="zh-CN" altLang="en-US" sz="1693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>
                <a:extLst>
                  <a:ext uri="{FF2B5EF4-FFF2-40B4-BE49-F238E27FC236}">
                    <a16:creationId xmlns:a16="http://schemas.microsoft.com/office/drawing/2014/main" xmlns="" id="{AA0F56B6-9808-4657-90CB-B314860D3238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48386" tIns="24193" rIns="48386" bIns="24193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6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xmlns="" id="{8EBF9698-666F-4D1B-B9D5-C29908192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>
                <a:extLst>
                  <a:ext uri="{FF2B5EF4-FFF2-40B4-BE49-F238E27FC236}">
                    <a16:creationId xmlns:a16="http://schemas.microsoft.com/office/drawing/2014/main" xmlns="" id="{E26CFBD0-F0C7-478A-8E5A-6BCD6EC3B005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48386" tIns="24193" rIns="48386" bIns="24193" anchor="ctr" anchorCtr="0">
                <a:normAutofit/>
              </a:bodyPr>
              <a:lstStyle/>
              <a:p>
                <a:pPr algn="ctr"/>
                <a:r>
                  <a:rPr lang="en-US" altLang="zh-CN" sz="1693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en-US" altLang="zh-CN" sz="1693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isľíḑè">
                <a:extLst>
                  <a:ext uri="{FF2B5EF4-FFF2-40B4-BE49-F238E27FC236}">
                    <a16:creationId xmlns:a16="http://schemas.microsoft.com/office/drawing/2014/main" xmlns="" id="{3E626D86-95AE-443C-9450-9640F1484F1D}"/>
                  </a:ext>
                </a:extLst>
              </p:cNvPr>
              <p:cNvSpPr txBox="1"/>
              <p:nvPr/>
            </p:nvSpPr>
            <p:spPr>
              <a:xfrm>
                <a:off x="6533544" y="737392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48386" tIns="24193" rIns="48386" bIns="24193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93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ServiceManager</a:t>
                </a:r>
                <a:r>
                  <a:rPr lang="zh-CN" altLang="en-US" sz="1693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进程</a:t>
                </a:r>
                <a:endParaRPr lang="en-US" altLang="zh-CN" sz="16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2" name="PA_矩形 60"/>
          <p:cNvSpPr/>
          <p:nvPr>
            <p:custDataLst>
              <p:tags r:id="rId1"/>
            </p:custDataLst>
          </p:nvPr>
        </p:nvSpPr>
        <p:spPr>
          <a:xfrm>
            <a:off x="1130053" y="3822641"/>
            <a:ext cx="2166932" cy="82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5201">
              <a:lnSpc>
                <a:spcPct val="150000"/>
              </a:lnSpc>
            </a:pPr>
            <a:r>
              <a:rPr lang="en-US" altLang="zh-CN" sz="1058" dirty="0" err="1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FrameWork</a:t>
            </a:r>
            <a:r>
              <a:rPr lang="zh-CN" altLang="en-US" sz="1058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讲解</a:t>
            </a:r>
            <a:endParaRPr lang="en-US" altLang="zh-CN" sz="1058" dirty="0" smtClean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defTabSz="645201">
              <a:lnSpc>
                <a:spcPct val="150000"/>
              </a:lnSpc>
            </a:pPr>
            <a:r>
              <a:rPr lang="en-US" altLang="zh-CN" sz="1058" dirty="0" err="1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Init.rc</a:t>
            </a:r>
            <a:r>
              <a:rPr lang="zh-CN" altLang="en-US" sz="1058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脚本分析</a:t>
            </a:r>
            <a:endParaRPr lang="en-US" altLang="zh-CN" sz="1058" dirty="0" smtClean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defTabSz="645201">
              <a:lnSpc>
                <a:spcPct val="150000"/>
              </a:lnSpc>
            </a:pPr>
            <a:r>
              <a:rPr lang="en-US" altLang="zh-CN" sz="1058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Zygote</a:t>
            </a:r>
            <a:r>
              <a:rPr lang="zh-CN" altLang="en-US" sz="1058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进程配置</a:t>
            </a:r>
            <a:endParaRPr lang="en-US" altLang="zh-CN" sz="1058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isľíḑè">
            <a:extLst>
              <a:ext uri="{FF2B5EF4-FFF2-40B4-BE49-F238E27FC236}">
                <a16:creationId xmlns:a16="http://schemas.microsoft.com/office/drawing/2014/main" xmlns="" id="{D4AEDC30-1F36-4598-8C8B-8F5AC9E4CFFF}"/>
              </a:ext>
            </a:extLst>
          </p:cNvPr>
          <p:cNvSpPr txBox="1"/>
          <p:nvPr/>
        </p:nvSpPr>
        <p:spPr>
          <a:xfrm>
            <a:off x="3781092" y="3958759"/>
            <a:ext cx="2760970" cy="671247"/>
          </a:xfrm>
          <a:prstGeom prst="rect">
            <a:avLst/>
          </a:prstGeom>
          <a:noFill/>
          <a:ln>
            <a:noFill/>
          </a:ln>
        </p:spPr>
        <p:txBody>
          <a:bodyPr wrap="square" lIns="48386" tIns="24193" rIns="48386" bIns="24193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1219206">
              <a:lnSpc>
                <a:spcPct val="150000"/>
              </a:lnSpc>
            </a:pPr>
            <a:r>
              <a:rPr lang="en-US" altLang="zh-CN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Zygote</a:t>
            </a:r>
            <a:r>
              <a:rPr lang="zh-CN" altLang="en-US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进程源码分析</a:t>
            </a:r>
            <a:endParaRPr lang="en-US" altLang="zh-CN" sz="1200" dirty="0" smtClean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  <a:p>
            <a:pPr defTabSz="1219206">
              <a:lnSpc>
                <a:spcPct val="150000"/>
              </a:lnSpc>
            </a:pPr>
            <a:r>
              <a:rPr lang="zh-CN" altLang="en-US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通信机制</a:t>
            </a:r>
            <a:endParaRPr lang="en-US" altLang="zh-CN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44" name="isľíḑè">
            <a:extLst>
              <a:ext uri="{FF2B5EF4-FFF2-40B4-BE49-F238E27FC236}">
                <a16:creationId xmlns:a16="http://schemas.microsoft.com/office/drawing/2014/main" xmlns="" id="{D4AEDC30-1F36-4598-8C8B-8F5AC9E4CFFF}"/>
              </a:ext>
            </a:extLst>
          </p:cNvPr>
          <p:cNvSpPr txBox="1"/>
          <p:nvPr/>
        </p:nvSpPr>
        <p:spPr>
          <a:xfrm>
            <a:off x="6866776" y="3757138"/>
            <a:ext cx="2760970" cy="933441"/>
          </a:xfrm>
          <a:prstGeom prst="rect">
            <a:avLst/>
          </a:prstGeom>
          <a:noFill/>
          <a:ln>
            <a:noFill/>
          </a:ln>
        </p:spPr>
        <p:txBody>
          <a:bodyPr wrap="square" lIns="48386" tIns="24193" rIns="48386" bIns="24193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1219206">
              <a:lnSpc>
                <a:spcPct val="150000"/>
              </a:lnSpc>
            </a:pPr>
            <a:r>
              <a:rPr lang="en-US" altLang="zh-CN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AMS</a:t>
            </a:r>
            <a:r>
              <a:rPr lang="zh-CN" altLang="en-US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与</a:t>
            </a:r>
            <a:r>
              <a:rPr lang="en-US" altLang="zh-CN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PMS</a:t>
            </a:r>
            <a:r>
              <a:rPr lang="zh-CN" altLang="en-US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服务</a:t>
            </a:r>
            <a:endParaRPr lang="en-US" altLang="zh-CN" sz="1200" dirty="0" smtClean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  <a:p>
            <a:pPr defTabSz="1219206">
              <a:lnSpc>
                <a:spcPct val="150000"/>
              </a:lnSpc>
            </a:pPr>
            <a:r>
              <a:rPr lang="en-US" altLang="zh-CN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WMS</a:t>
            </a:r>
            <a:r>
              <a:rPr lang="zh-CN" altLang="en-US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服务</a:t>
            </a:r>
            <a:endParaRPr lang="en-US" altLang="zh-CN" sz="1200" dirty="0" smtClean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45" name="isľíḑè">
            <a:extLst>
              <a:ext uri="{FF2B5EF4-FFF2-40B4-BE49-F238E27FC236}">
                <a16:creationId xmlns:a16="http://schemas.microsoft.com/office/drawing/2014/main" xmlns="" id="{D4AEDC30-1F36-4598-8C8B-8F5AC9E4CFFF}"/>
              </a:ext>
            </a:extLst>
          </p:cNvPr>
          <p:cNvSpPr txBox="1"/>
          <p:nvPr/>
        </p:nvSpPr>
        <p:spPr>
          <a:xfrm>
            <a:off x="9515726" y="3999664"/>
            <a:ext cx="2760970" cy="381753"/>
          </a:xfrm>
          <a:prstGeom prst="rect">
            <a:avLst/>
          </a:prstGeom>
          <a:noFill/>
          <a:ln>
            <a:noFill/>
          </a:ln>
        </p:spPr>
        <p:txBody>
          <a:bodyPr wrap="square" lIns="48386" tIns="24193" rIns="48386" bIns="24193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1219206">
              <a:lnSpc>
                <a:spcPct val="150000"/>
              </a:lnSpc>
            </a:pPr>
            <a:r>
              <a:rPr lang="en-US" altLang="zh-CN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Binder</a:t>
            </a:r>
            <a:r>
              <a:rPr lang="zh-CN" altLang="en-US" sz="1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通信机制原理</a:t>
            </a:r>
            <a:endParaRPr lang="en-US" altLang="zh-CN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30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LYING IMPRESSION FID FEIZHAO    qq:1964271550"/>
          <p:cNvSpPr/>
          <p:nvPr/>
        </p:nvSpPr>
        <p:spPr bwMode="auto">
          <a:xfrm flipV="1">
            <a:off x="11825313" y="5572854"/>
            <a:ext cx="365701" cy="1284587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313" y="4180740"/>
            <a:ext cx="365701" cy="1284587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313" y="2786703"/>
            <a:ext cx="365701" cy="1284587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313" y="1392668"/>
            <a:ext cx="365701" cy="1284587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313" y="556"/>
            <a:ext cx="365701" cy="128266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9999" y="4728077"/>
            <a:ext cx="295465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99" dirty="0"/>
              <a:t>啊媛</a:t>
            </a:r>
            <a:r>
              <a:rPr lang="zh-CN" altLang="en-US" sz="1799" dirty="0" smtClean="0"/>
              <a:t>老师</a:t>
            </a:r>
            <a:r>
              <a:rPr lang="zh-CN" altLang="en-US" sz="1799" dirty="0"/>
              <a:t>的</a:t>
            </a:r>
            <a:r>
              <a:rPr lang="en-US" altLang="zh-CN" sz="1799" dirty="0"/>
              <a:t>QQ</a:t>
            </a:r>
            <a:r>
              <a:rPr lang="zh-CN" altLang="en-US" sz="1799" dirty="0"/>
              <a:t>：</a:t>
            </a:r>
            <a:r>
              <a:rPr lang="en-US" altLang="zh-CN" sz="1799" dirty="0"/>
              <a:t>1979846055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24" y="1392668"/>
            <a:ext cx="3258606" cy="3186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4" y="1283221"/>
            <a:ext cx="7201981" cy="4639784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金三银四面试季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257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2321</Words>
  <Application>Microsoft Office PowerPoint</Application>
  <PresentationFormat>宽屏</PresentationFormat>
  <Paragraphs>333</Paragraphs>
  <Slides>54</Slides>
  <Notes>37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72" baseType="lpstr">
      <vt:lpstr>Calibri</vt:lpstr>
      <vt:lpstr>Calibri Light</vt:lpstr>
      <vt:lpstr>Noto Sans CJK SC Medium</vt:lpstr>
      <vt:lpstr>Source Han Sans CN Normal</vt:lpstr>
      <vt:lpstr>方正姚体</vt:lpstr>
      <vt:lpstr>黑体</vt:lpstr>
      <vt:lpstr>思源黑体 CN Bold</vt:lpstr>
      <vt:lpstr>思源黑体 CN Light</vt:lpstr>
      <vt:lpstr>思源黑体 CN Medium</vt:lpstr>
      <vt:lpstr>思源黑体 CN Normal</vt:lpstr>
      <vt:lpstr>宋体</vt:lpstr>
      <vt:lpstr>微软雅黑</vt:lpstr>
      <vt:lpstr>Arial</vt:lpstr>
      <vt:lpstr>Impact</vt:lpstr>
      <vt:lpstr>Times New Roman</vt:lpstr>
      <vt:lpstr>Wingdings</vt:lpstr>
      <vt:lpstr>Office 主题</vt:lpstr>
      <vt:lpstr>Visio.Drawing.15</vt:lpstr>
      <vt:lpstr>PowerPoint 演示文稿</vt:lpstr>
      <vt:lpstr>PowerPoint 演示文稿</vt:lpstr>
      <vt:lpstr>讲师介绍</vt:lpstr>
      <vt:lpstr>视频+资料 加小飞老师</vt:lpstr>
      <vt:lpstr>课程咨询请加请加啊媛老师</vt:lpstr>
      <vt:lpstr>PowerPoint 演示文稿</vt:lpstr>
      <vt:lpstr>PowerPoint 演示文稿</vt:lpstr>
      <vt:lpstr>PowerPoint 演示文稿</vt:lpstr>
      <vt:lpstr>金三银四面试季</vt:lpstr>
      <vt:lpstr>什么是Framework</vt:lpstr>
      <vt:lpstr>什么是Framework</vt:lpstr>
      <vt:lpstr>PowerPoint 演示文稿</vt:lpstr>
      <vt:lpstr>PowerPoint 演示文稿</vt:lpstr>
      <vt:lpstr>为什么会有Zygote</vt:lpstr>
      <vt:lpstr>为什么会有Zygote</vt:lpstr>
      <vt:lpstr>试想下没有Zygote的世界</vt:lpstr>
      <vt:lpstr>为什么会有Zygote</vt:lpstr>
      <vt:lpstr>为什么会有Zygote</vt:lpstr>
      <vt:lpstr>PowerPoint 演示文稿</vt:lpstr>
      <vt:lpstr>App启动过程</vt:lpstr>
      <vt:lpstr>PowerPoint 演示文稿</vt:lpstr>
      <vt:lpstr>应用启动</vt:lpstr>
      <vt:lpstr>应用启动</vt:lpstr>
      <vt:lpstr>Luancher启动过程</vt:lpstr>
      <vt:lpstr>应用启动整体概念</vt:lpstr>
      <vt:lpstr>PowerPoint 演示文稿</vt:lpstr>
      <vt:lpstr>  </vt:lpstr>
      <vt:lpstr>App启动过程</vt:lpstr>
      <vt:lpstr>Actvity启动过程</vt:lpstr>
      <vt:lpstr>类的概念讲解</vt:lpstr>
      <vt:lpstr>PowerPoint 演示文稿</vt:lpstr>
      <vt:lpstr>思考:如果是你的话你如何设计Android系统</vt:lpstr>
      <vt:lpstr>Apk文件管理</vt:lpstr>
      <vt:lpstr>PMS应用而生</vt:lpstr>
      <vt:lpstr>Actvity启动过程</vt:lpstr>
      <vt:lpstr>Lunchaer请求AMS请求Actvitiy</vt:lpstr>
      <vt:lpstr>ActivityThread启动Activity（App进程）</vt:lpstr>
      <vt:lpstr>PowerPoint 演示文稿</vt:lpstr>
      <vt:lpstr>PowerPoint 演示文稿</vt:lpstr>
      <vt:lpstr>我们能为您带来什么样的服务</vt:lpstr>
      <vt:lpstr>一线大厂面试诀窍</vt:lpstr>
      <vt:lpstr>PowerPoint 演示文稿</vt:lpstr>
      <vt:lpstr> 怎么成为Android高级工程师？</vt:lpstr>
      <vt:lpstr>PowerPoint 演示文稿</vt:lpstr>
      <vt:lpstr>师资力量</vt:lpstr>
      <vt:lpstr> 学员疑问</vt:lpstr>
      <vt:lpstr>PowerPoint 演示文稿</vt:lpstr>
      <vt:lpstr>训练营专属活动</vt:lpstr>
      <vt:lpstr>我们能为您带来什么样的服务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Windows 用户</cp:lastModifiedBy>
  <cp:revision>1061</cp:revision>
  <dcterms:created xsi:type="dcterms:W3CDTF">2016-12-28T11:29:00Z</dcterms:created>
  <dcterms:modified xsi:type="dcterms:W3CDTF">2021-02-23T12:05:00Z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