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4" r:id="rId3"/>
    <p:sldId id="525" r:id="rId5"/>
    <p:sldId id="608" r:id="rId6"/>
    <p:sldId id="697" r:id="rId7"/>
    <p:sldId id="698" r:id="rId8"/>
    <p:sldId id="699" r:id="rId9"/>
    <p:sldId id="465" r:id="rId10"/>
    <p:sldId id="633" r:id="rId11"/>
    <p:sldId id="703" r:id="rId12"/>
    <p:sldId id="566" r:id="rId13"/>
    <p:sldId id="567" r:id="rId14"/>
    <p:sldId id="568" r:id="rId15"/>
    <p:sldId id="569" r:id="rId16"/>
    <p:sldId id="570" r:id="rId17"/>
    <p:sldId id="634" r:id="rId18"/>
    <p:sldId id="571" r:id="rId19"/>
    <p:sldId id="635" r:id="rId20"/>
    <p:sldId id="572" r:id="rId21"/>
    <p:sldId id="636" r:id="rId22"/>
    <p:sldId id="596" r:id="rId23"/>
    <p:sldId id="597" r:id="rId24"/>
    <p:sldId id="609" r:id="rId25"/>
    <p:sldId id="610" r:id="rId26"/>
    <p:sldId id="631" r:id="rId27"/>
    <p:sldId id="696" r:id="rId28"/>
    <p:sldId id="701" r:id="rId29"/>
    <p:sldId id="702" r:id="rId30"/>
    <p:sldId id="627" r:id="rId31"/>
    <p:sldId id="628" r:id="rId32"/>
    <p:sldId id="632" r:id="rId33"/>
    <p:sldId id="637" r:id="rId34"/>
    <p:sldId id="612" r:id="rId35"/>
    <p:sldId id="630" r:id="rId36"/>
    <p:sldId id="613" r:id="rId37"/>
    <p:sldId id="638" r:id="rId38"/>
    <p:sldId id="614" r:id="rId39"/>
    <p:sldId id="616" r:id="rId40"/>
    <p:sldId id="617" r:id="rId41"/>
    <p:sldId id="618" r:id="rId42"/>
    <p:sldId id="619" r:id="rId43"/>
    <p:sldId id="620" r:id="rId44"/>
    <p:sldId id="621" r:id="rId45"/>
    <p:sldId id="680" r:id="rId46"/>
    <p:sldId id="528" r:id="rId47"/>
    <p:sldId id="529" r:id="rId48"/>
    <p:sldId id="704" r:id="rId49"/>
    <p:sldId id="705" r:id="rId50"/>
    <p:sldId id="706" r:id="rId51"/>
    <p:sldId id="707" r:id="rId52"/>
    <p:sldId id="708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16" r:id="rId61"/>
    <p:sldId id="717" r:id="rId62"/>
    <p:sldId id="718" r:id="rId63"/>
    <p:sldId id="719" r:id="rId64"/>
    <p:sldId id="731" r:id="rId65"/>
    <p:sldId id="721" r:id="rId66"/>
    <p:sldId id="722" r:id="rId67"/>
    <p:sldId id="723" r:id="rId68"/>
    <p:sldId id="724" r:id="rId69"/>
    <p:sldId id="725" r:id="rId70"/>
    <p:sldId id="726" r:id="rId71"/>
    <p:sldId id="727" r:id="rId72"/>
    <p:sldId id="728" r:id="rId73"/>
    <p:sldId id="729" r:id="rId74"/>
    <p:sldId id="730" r:id="rId75"/>
  </p:sldIdLst>
  <p:sldSz cx="12192000" cy="6858000"/>
  <p:notesSz cx="6858000" cy="9144000"/>
  <p:custDataLst>
    <p:tags r:id="rId8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64" y="86"/>
      </p:cViewPr>
      <p:guideLst>
        <p:guide orient="horz" pos="2142"/>
        <p:guide pos="3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0" Type="http://schemas.openxmlformats.org/officeDocument/2006/relationships/tags" Target="tags/tag35.xml"/><Relationship Id="rId8" Type="http://schemas.openxmlformats.org/officeDocument/2006/relationships/slide" Target="slides/slide5.xml"/><Relationship Id="rId79" Type="http://schemas.openxmlformats.org/officeDocument/2006/relationships/commentAuthors" Target="commentAuthors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29E95-7A05-45BF-88FF-3B3CA2B46BF8}" type="doc">
      <dgm:prSet loTypeId="urn:microsoft.com/office/officeart/2005/8/layout/cycle5" loCatId="cycle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0246D68C-9949-4FBA-BA85-83A0081EF3D2}">
      <dgm:prSet phldrT="[文本]"/>
      <dgm:spPr/>
      <dgm:t>
        <a:bodyPr/>
        <a:lstStyle/>
        <a:p>
          <a:r>
            <a:rPr lang="en-US" altLang="zh-CN" smtClean="0"/>
            <a:t>Class</a:t>
          </a:r>
          <a:r>
            <a:rPr lang="zh-CN" altLang="en-US" smtClean="0"/>
            <a:t>对象</a:t>
          </a:r>
          <a:endParaRPr lang="zh-CN" altLang="en-US"/>
        </a:p>
      </dgm:t>
    </dgm:pt>
    <dgm:pt modelId="{06CF96D1-66D2-422B-BC42-0FAC03D07F46}" cxnId="{F92F6116-66F9-4825-A30E-74FA80D11619}" type="parTrans">
      <dgm:prSet/>
      <dgm:spPr/>
      <dgm:t>
        <a:bodyPr/>
        <a:lstStyle/>
        <a:p>
          <a:endParaRPr lang="zh-CN" altLang="en-US"/>
        </a:p>
      </dgm:t>
    </dgm:pt>
    <dgm:pt modelId="{A58030CA-A554-4582-8E3A-8AB6EF336C8B}" cxnId="{F92F6116-66F9-4825-A30E-74FA80D11619}" type="sibTrans">
      <dgm:prSet/>
      <dgm:spPr/>
      <dgm:t>
        <a:bodyPr/>
        <a:lstStyle/>
        <a:p>
          <a:endParaRPr lang="zh-CN" altLang="en-US"/>
        </a:p>
      </dgm:t>
    </dgm:pt>
    <dgm:pt modelId="{B157C6B7-44DE-434A-93D6-2E3BDB0919A0}">
      <dgm:prSet phldrT="[文本]"/>
      <dgm:spPr/>
      <dgm:t>
        <a:bodyPr/>
        <a:lstStyle/>
        <a:p>
          <a:r>
            <a:rPr lang="zh-CN" altLang="en-US" smtClean="0"/>
            <a:t>实例对象</a:t>
          </a:r>
          <a:endParaRPr lang="zh-CN" altLang="en-US"/>
        </a:p>
      </dgm:t>
    </dgm:pt>
    <dgm:pt modelId="{A09D5203-2113-4CC7-9C15-031425F258B2}" cxnId="{22FD4370-3A7F-4CCC-A602-7EB4A4CC050B}" type="parTrans">
      <dgm:prSet/>
      <dgm:spPr/>
      <dgm:t>
        <a:bodyPr/>
        <a:lstStyle/>
        <a:p>
          <a:endParaRPr lang="zh-CN" altLang="en-US"/>
        </a:p>
      </dgm:t>
    </dgm:pt>
    <dgm:pt modelId="{46B313EE-5B6A-4A6E-810D-AADD94779015}" cxnId="{22FD4370-3A7F-4CCC-A602-7EB4A4CC050B}" type="sibTrans">
      <dgm:prSet/>
      <dgm:spPr/>
      <dgm:t>
        <a:bodyPr/>
        <a:lstStyle/>
        <a:p>
          <a:endParaRPr lang="zh-CN" altLang="en-US"/>
        </a:p>
      </dgm:t>
    </dgm:pt>
    <dgm:pt modelId="{C019B107-5EDA-4DF7-AA23-9DDBEEBEEC8B}">
      <dgm:prSet phldrT="[文本]"/>
      <dgm:spPr/>
      <dgm:t>
        <a:bodyPr/>
        <a:lstStyle/>
        <a:p>
          <a:r>
            <a:rPr lang="zh-CN" altLang="en-US" smtClean="0"/>
            <a:t>卸载</a:t>
          </a:r>
          <a:endParaRPr lang="zh-CN" altLang="en-US"/>
        </a:p>
      </dgm:t>
    </dgm:pt>
    <dgm:pt modelId="{EA4B5C60-81FB-44D8-B247-ED196CC2D2EE}" cxnId="{1ED9885D-5DE0-4AD9-A0A2-287E0F66BE75}" type="parTrans">
      <dgm:prSet/>
      <dgm:spPr/>
      <dgm:t>
        <a:bodyPr/>
        <a:lstStyle/>
        <a:p>
          <a:endParaRPr lang="zh-CN" altLang="en-US"/>
        </a:p>
      </dgm:t>
    </dgm:pt>
    <dgm:pt modelId="{8AC48540-770B-4F4D-8E8E-99B96B04D25D}" cxnId="{1ED9885D-5DE0-4AD9-A0A2-287E0F66BE75}" type="sibTrans">
      <dgm:prSet/>
      <dgm:spPr/>
      <dgm:t>
        <a:bodyPr/>
        <a:lstStyle/>
        <a:p>
          <a:endParaRPr lang="zh-CN" altLang="en-US"/>
        </a:p>
      </dgm:t>
    </dgm:pt>
    <dgm:pt modelId="{2DDCD2DA-AA8E-4665-ADC0-BF5DC7539040}">
      <dgm:prSet phldrT="[文本]"/>
      <dgm:spPr/>
      <dgm:t>
        <a:bodyPr/>
        <a:lstStyle/>
        <a:p>
          <a:r>
            <a:rPr lang="en-US" altLang="zh-CN" smtClean="0"/>
            <a:t>Java</a:t>
          </a:r>
          <a:r>
            <a:rPr lang="zh-CN" altLang="en-US" smtClean="0"/>
            <a:t>源文件（</a:t>
          </a:r>
          <a:r>
            <a:rPr lang="en-US" altLang="zh-CN" smtClean="0"/>
            <a:t>Java</a:t>
          </a:r>
          <a:r>
            <a:rPr lang="zh-CN" altLang="en-US" smtClean="0"/>
            <a:t>文件）</a:t>
          </a:r>
          <a:endParaRPr lang="zh-CN" altLang="en-US"/>
        </a:p>
      </dgm:t>
    </dgm:pt>
    <dgm:pt modelId="{E1003333-F798-4DE8-BDFC-CA7E84C11CAC}" cxnId="{77D3E22D-C97C-4880-9996-383554A2A8B9}" type="parTrans">
      <dgm:prSet/>
      <dgm:spPr/>
      <dgm:t>
        <a:bodyPr/>
        <a:lstStyle/>
        <a:p>
          <a:endParaRPr lang="zh-CN" altLang="en-US"/>
        </a:p>
      </dgm:t>
    </dgm:pt>
    <dgm:pt modelId="{AE5914CC-1375-461A-8C88-7FCBF12638A5}" cxnId="{77D3E22D-C97C-4880-9996-383554A2A8B9}" type="sibTrans">
      <dgm:prSet/>
      <dgm:spPr/>
      <dgm:t>
        <a:bodyPr/>
        <a:lstStyle/>
        <a:p>
          <a:endParaRPr lang="zh-CN" altLang="en-US"/>
        </a:p>
      </dgm:t>
    </dgm:pt>
    <dgm:pt modelId="{C19317FB-C780-4972-9A65-0D39E3BD6708}">
      <dgm:prSet phldrT="[文本]"/>
      <dgm:spPr/>
      <dgm:t>
        <a:bodyPr/>
        <a:lstStyle/>
        <a:p>
          <a:r>
            <a:rPr lang="en-US" altLang="zh-CN" smtClean="0"/>
            <a:t>Java</a:t>
          </a:r>
          <a:r>
            <a:rPr lang="zh-CN" altLang="en-US" smtClean="0"/>
            <a:t>字节码（</a:t>
          </a:r>
          <a:r>
            <a:rPr lang="en-US" altLang="zh-CN" smtClean="0"/>
            <a:t>.class</a:t>
          </a:r>
          <a:r>
            <a:rPr lang="zh-CN" altLang="en-US" smtClean="0"/>
            <a:t>文件）</a:t>
          </a:r>
          <a:endParaRPr lang="zh-CN" altLang="en-US"/>
        </a:p>
      </dgm:t>
    </dgm:pt>
    <dgm:pt modelId="{0AC804BF-9CD3-42B3-AA47-FF89A355B242}" cxnId="{2BF9CF44-09C2-4CDF-9FDF-DF9A490F62DB}" type="parTrans">
      <dgm:prSet/>
      <dgm:spPr/>
      <dgm:t>
        <a:bodyPr/>
        <a:lstStyle/>
        <a:p>
          <a:endParaRPr lang="zh-CN" altLang="en-US"/>
        </a:p>
      </dgm:t>
    </dgm:pt>
    <dgm:pt modelId="{B25B915E-9510-4CA7-BD77-F83D435B1B64}" cxnId="{2BF9CF44-09C2-4CDF-9FDF-DF9A490F62DB}" type="sibTrans">
      <dgm:prSet/>
      <dgm:spPr/>
      <dgm:t>
        <a:bodyPr/>
        <a:lstStyle/>
        <a:p>
          <a:endParaRPr lang="zh-CN" altLang="en-US"/>
        </a:p>
      </dgm:t>
    </dgm:pt>
    <dgm:pt modelId="{FBAB8F7A-E16B-4532-A638-9E69A993AE1C}" type="pres">
      <dgm:prSet presAssocID="{41E29E95-7A05-45BF-88FF-3B3CA2B46B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9C0B8A-258B-4D18-B0DA-64CACB92C9CE}" type="pres">
      <dgm:prSet presAssocID="{C19317FB-C780-4972-9A65-0D39E3BD67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DEDEBE-ACA3-415F-873B-F5D133278B24}" type="pres">
      <dgm:prSet presAssocID="{C19317FB-C780-4972-9A65-0D39E3BD6708}" presName="spNode" presStyleCnt="0"/>
      <dgm:spPr/>
    </dgm:pt>
    <dgm:pt modelId="{E3B68569-618D-42E5-9AD7-7F0C680314C7}" type="pres">
      <dgm:prSet presAssocID="{B25B915E-9510-4CA7-BD77-F83D435B1B64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4E1E9BA7-9B35-4928-B28F-166C5C73FB64}" type="pres">
      <dgm:prSet presAssocID="{0246D68C-9949-4FBA-BA85-83A0081EF3D2}" presName="node" presStyleLbl="node1" presStyleIdx="1" presStyleCnt="5" custRadScaleRad="88345" custRadScaleInc="-115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B2EF9C-CE3F-4036-AB46-C9EA76C92116}" type="pres">
      <dgm:prSet presAssocID="{0246D68C-9949-4FBA-BA85-83A0081EF3D2}" presName="spNode" presStyleCnt="0"/>
      <dgm:spPr/>
    </dgm:pt>
    <dgm:pt modelId="{4DF03016-512F-448D-84D6-BB96130C9EC2}" type="pres">
      <dgm:prSet presAssocID="{A58030CA-A554-4582-8E3A-8AB6EF336C8B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546BD0A3-725A-42C3-A8C5-A875CBF9F351}" type="pres">
      <dgm:prSet presAssocID="{B157C6B7-44DE-434A-93D6-2E3BDB0919A0}" presName="node" presStyleLbl="node1" presStyleIdx="2" presStyleCnt="5" custRadScaleRad="77610" custRadScaleInc="-408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287F86-3DE6-4648-BF9A-046EA7AED84E}" type="pres">
      <dgm:prSet presAssocID="{B157C6B7-44DE-434A-93D6-2E3BDB0919A0}" presName="spNode" presStyleCnt="0"/>
      <dgm:spPr/>
    </dgm:pt>
    <dgm:pt modelId="{1B1008A6-1E1D-4BA2-9602-9B8D1FC11D25}" type="pres">
      <dgm:prSet presAssocID="{46B313EE-5B6A-4A6E-810D-AADD94779015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625090B8-E48E-466D-AADD-8F2806813616}" type="pres">
      <dgm:prSet presAssocID="{C019B107-5EDA-4DF7-AA23-9DDBEEBEEC8B}" presName="node" presStyleLbl="node1" presStyleIdx="3" presStyleCnt="5" custRadScaleRad="78557" custRadScaleInc="341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976B02-D406-4D11-A3E8-528261E34F0E}" type="pres">
      <dgm:prSet presAssocID="{C019B107-5EDA-4DF7-AA23-9DDBEEBEEC8B}" presName="spNode" presStyleCnt="0"/>
      <dgm:spPr/>
    </dgm:pt>
    <dgm:pt modelId="{CFE846BD-84B6-4FE2-B7D0-2F477914F904}" type="pres">
      <dgm:prSet presAssocID="{8AC48540-770B-4F4D-8E8E-99B96B04D25D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53ABA603-23D7-453C-8D83-37CCBB317E25}" type="pres">
      <dgm:prSet presAssocID="{2DDCD2DA-AA8E-4665-ADC0-BF5DC7539040}" presName="node" presStyleLbl="node1" presStyleIdx="4" presStyleCnt="5" custRadScaleRad="89290" custRadScaleInc="80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F817A9-390F-4C4B-8518-DAE13429ED58}" type="pres">
      <dgm:prSet presAssocID="{2DDCD2DA-AA8E-4665-ADC0-BF5DC7539040}" presName="spNode" presStyleCnt="0"/>
      <dgm:spPr/>
    </dgm:pt>
    <dgm:pt modelId="{807A7A57-004A-4B62-8BEA-7FF4E12630FD}" type="pres">
      <dgm:prSet presAssocID="{AE5914CC-1375-461A-8C88-7FCBF12638A5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77D3E22D-C97C-4880-9996-383554A2A8B9}" srcId="{41E29E95-7A05-45BF-88FF-3B3CA2B46BF8}" destId="{2DDCD2DA-AA8E-4665-ADC0-BF5DC7539040}" srcOrd="4" destOrd="0" parTransId="{E1003333-F798-4DE8-BDFC-CA7E84C11CAC}" sibTransId="{AE5914CC-1375-461A-8C88-7FCBF12638A5}"/>
    <dgm:cxn modelId="{F92F6116-66F9-4825-A30E-74FA80D11619}" srcId="{41E29E95-7A05-45BF-88FF-3B3CA2B46BF8}" destId="{0246D68C-9949-4FBA-BA85-83A0081EF3D2}" srcOrd="1" destOrd="0" parTransId="{06CF96D1-66D2-422B-BC42-0FAC03D07F46}" sibTransId="{A58030CA-A554-4582-8E3A-8AB6EF336C8B}"/>
    <dgm:cxn modelId="{2BF9CF44-09C2-4CDF-9FDF-DF9A490F62DB}" srcId="{41E29E95-7A05-45BF-88FF-3B3CA2B46BF8}" destId="{C19317FB-C780-4972-9A65-0D39E3BD6708}" srcOrd="0" destOrd="0" parTransId="{0AC804BF-9CD3-42B3-AA47-FF89A355B242}" sibTransId="{B25B915E-9510-4CA7-BD77-F83D435B1B64}"/>
    <dgm:cxn modelId="{1D9583A3-F3DE-478B-A8D0-C668C9EBDD50}" type="presOf" srcId="{0246D68C-9949-4FBA-BA85-83A0081EF3D2}" destId="{4E1E9BA7-9B35-4928-B28F-166C5C73FB64}" srcOrd="0" destOrd="0" presId="urn:microsoft.com/office/officeart/2005/8/layout/cycle5"/>
    <dgm:cxn modelId="{D6B32585-AF5C-41E5-8838-DB31B021B710}" type="presOf" srcId="{B157C6B7-44DE-434A-93D6-2E3BDB0919A0}" destId="{546BD0A3-725A-42C3-A8C5-A875CBF9F351}" srcOrd="0" destOrd="0" presId="urn:microsoft.com/office/officeart/2005/8/layout/cycle5"/>
    <dgm:cxn modelId="{37BD13A2-E98B-44FF-A68C-DD9F49B06B81}" type="presOf" srcId="{8AC48540-770B-4F4D-8E8E-99B96B04D25D}" destId="{CFE846BD-84B6-4FE2-B7D0-2F477914F904}" srcOrd="0" destOrd="0" presId="urn:microsoft.com/office/officeart/2005/8/layout/cycle5"/>
    <dgm:cxn modelId="{89F2CC49-2559-4EB8-ADC1-92E510DA690C}" type="presOf" srcId="{41E29E95-7A05-45BF-88FF-3B3CA2B46BF8}" destId="{FBAB8F7A-E16B-4532-A638-9E69A993AE1C}" srcOrd="0" destOrd="0" presId="urn:microsoft.com/office/officeart/2005/8/layout/cycle5"/>
    <dgm:cxn modelId="{DCFE4C85-430E-4C3D-8E62-C49080BBD6A1}" type="presOf" srcId="{B25B915E-9510-4CA7-BD77-F83D435B1B64}" destId="{E3B68569-618D-42E5-9AD7-7F0C680314C7}" srcOrd="0" destOrd="0" presId="urn:microsoft.com/office/officeart/2005/8/layout/cycle5"/>
    <dgm:cxn modelId="{1ED9885D-5DE0-4AD9-A0A2-287E0F66BE75}" srcId="{41E29E95-7A05-45BF-88FF-3B3CA2B46BF8}" destId="{C019B107-5EDA-4DF7-AA23-9DDBEEBEEC8B}" srcOrd="3" destOrd="0" parTransId="{EA4B5C60-81FB-44D8-B247-ED196CC2D2EE}" sibTransId="{8AC48540-770B-4F4D-8E8E-99B96B04D25D}"/>
    <dgm:cxn modelId="{22FD4370-3A7F-4CCC-A602-7EB4A4CC050B}" srcId="{41E29E95-7A05-45BF-88FF-3B3CA2B46BF8}" destId="{B157C6B7-44DE-434A-93D6-2E3BDB0919A0}" srcOrd="2" destOrd="0" parTransId="{A09D5203-2113-4CC7-9C15-031425F258B2}" sibTransId="{46B313EE-5B6A-4A6E-810D-AADD94779015}"/>
    <dgm:cxn modelId="{A1CEEBEB-AB95-4C87-B1D2-63A3CFA83B2B}" type="presOf" srcId="{2DDCD2DA-AA8E-4665-ADC0-BF5DC7539040}" destId="{53ABA603-23D7-453C-8D83-37CCBB317E25}" srcOrd="0" destOrd="0" presId="urn:microsoft.com/office/officeart/2005/8/layout/cycle5"/>
    <dgm:cxn modelId="{8AD961F8-7712-4CA7-B1B3-744194632330}" type="presOf" srcId="{C019B107-5EDA-4DF7-AA23-9DDBEEBEEC8B}" destId="{625090B8-E48E-466D-AADD-8F2806813616}" srcOrd="0" destOrd="0" presId="urn:microsoft.com/office/officeart/2005/8/layout/cycle5"/>
    <dgm:cxn modelId="{6B9CD1A8-1041-4447-A21B-8970862D2B10}" type="presOf" srcId="{C19317FB-C780-4972-9A65-0D39E3BD6708}" destId="{729C0B8A-258B-4D18-B0DA-64CACB92C9CE}" srcOrd="0" destOrd="0" presId="urn:microsoft.com/office/officeart/2005/8/layout/cycle5"/>
    <dgm:cxn modelId="{97811983-72D3-48F1-9BE0-73B4F8B5EECF}" type="presOf" srcId="{46B313EE-5B6A-4A6E-810D-AADD94779015}" destId="{1B1008A6-1E1D-4BA2-9602-9B8D1FC11D25}" srcOrd="0" destOrd="0" presId="urn:microsoft.com/office/officeart/2005/8/layout/cycle5"/>
    <dgm:cxn modelId="{D57D8BB9-87A8-4FD0-9326-13BCFBDF625C}" type="presOf" srcId="{AE5914CC-1375-461A-8C88-7FCBF12638A5}" destId="{807A7A57-004A-4B62-8BEA-7FF4E12630FD}" srcOrd="0" destOrd="0" presId="urn:microsoft.com/office/officeart/2005/8/layout/cycle5"/>
    <dgm:cxn modelId="{33CC07A1-9669-45DA-AD21-DC198FC88CE0}" type="presOf" srcId="{A58030CA-A554-4582-8E3A-8AB6EF336C8B}" destId="{4DF03016-512F-448D-84D6-BB96130C9EC2}" srcOrd="0" destOrd="0" presId="urn:microsoft.com/office/officeart/2005/8/layout/cycle5"/>
    <dgm:cxn modelId="{B6CE9520-7FE1-40A5-8B4A-985EE8B3271D}" type="presParOf" srcId="{FBAB8F7A-E16B-4532-A638-9E69A993AE1C}" destId="{729C0B8A-258B-4D18-B0DA-64CACB92C9CE}" srcOrd="0" destOrd="0" presId="urn:microsoft.com/office/officeart/2005/8/layout/cycle5"/>
    <dgm:cxn modelId="{EB6CF21E-A4DF-46A2-B6BD-B941334E9DEC}" type="presParOf" srcId="{FBAB8F7A-E16B-4532-A638-9E69A993AE1C}" destId="{FADEDEBE-ACA3-415F-873B-F5D133278B24}" srcOrd="1" destOrd="0" presId="urn:microsoft.com/office/officeart/2005/8/layout/cycle5"/>
    <dgm:cxn modelId="{2764D70C-4B8F-4A6D-93CE-0869BAEB308D}" type="presParOf" srcId="{FBAB8F7A-E16B-4532-A638-9E69A993AE1C}" destId="{E3B68569-618D-42E5-9AD7-7F0C680314C7}" srcOrd="2" destOrd="0" presId="urn:microsoft.com/office/officeart/2005/8/layout/cycle5"/>
    <dgm:cxn modelId="{3521D3BE-4456-42B5-B27E-12EE6B4981F7}" type="presParOf" srcId="{FBAB8F7A-E16B-4532-A638-9E69A993AE1C}" destId="{4E1E9BA7-9B35-4928-B28F-166C5C73FB64}" srcOrd="3" destOrd="0" presId="urn:microsoft.com/office/officeart/2005/8/layout/cycle5"/>
    <dgm:cxn modelId="{C4C448CC-B454-414D-A35F-57F60A19F5DE}" type="presParOf" srcId="{FBAB8F7A-E16B-4532-A638-9E69A993AE1C}" destId="{D6B2EF9C-CE3F-4036-AB46-C9EA76C92116}" srcOrd="4" destOrd="0" presId="urn:microsoft.com/office/officeart/2005/8/layout/cycle5"/>
    <dgm:cxn modelId="{7006053A-D6C9-4774-B3A1-17ED7F91A547}" type="presParOf" srcId="{FBAB8F7A-E16B-4532-A638-9E69A993AE1C}" destId="{4DF03016-512F-448D-84D6-BB96130C9EC2}" srcOrd="5" destOrd="0" presId="urn:microsoft.com/office/officeart/2005/8/layout/cycle5"/>
    <dgm:cxn modelId="{19595773-5710-4981-AAB2-B5489958FB32}" type="presParOf" srcId="{FBAB8F7A-E16B-4532-A638-9E69A993AE1C}" destId="{546BD0A3-725A-42C3-A8C5-A875CBF9F351}" srcOrd="6" destOrd="0" presId="urn:microsoft.com/office/officeart/2005/8/layout/cycle5"/>
    <dgm:cxn modelId="{CDE61B53-064C-4320-8A43-205E9A1B461B}" type="presParOf" srcId="{FBAB8F7A-E16B-4532-A638-9E69A993AE1C}" destId="{0A287F86-3DE6-4648-BF9A-046EA7AED84E}" srcOrd="7" destOrd="0" presId="urn:microsoft.com/office/officeart/2005/8/layout/cycle5"/>
    <dgm:cxn modelId="{A9ACE2AC-10AB-4C9B-B332-9F796872C40D}" type="presParOf" srcId="{FBAB8F7A-E16B-4532-A638-9E69A993AE1C}" destId="{1B1008A6-1E1D-4BA2-9602-9B8D1FC11D25}" srcOrd="8" destOrd="0" presId="urn:microsoft.com/office/officeart/2005/8/layout/cycle5"/>
    <dgm:cxn modelId="{69C9F986-D549-483A-B30E-D1D7AB3F0E2E}" type="presParOf" srcId="{FBAB8F7A-E16B-4532-A638-9E69A993AE1C}" destId="{625090B8-E48E-466D-AADD-8F2806813616}" srcOrd="9" destOrd="0" presId="urn:microsoft.com/office/officeart/2005/8/layout/cycle5"/>
    <dgm:cxn modelId="{3259C13B-C934-4E1A-BAF2-97A32F5BB5F0}" type="presParOf" srcId="{FBAB8F7A-E16B-4532-A638-9E69A993AE1C}" destId="{19976B02-D406-4D11-A3E8-528261E34F0E}" srcOrd="10" destOrd="0" presId="urn:microsoft.com/office/officeart/2005/8/layout/cycle5"/>
    <dgm:cxn modelId="{A934FFD3-0D34-451A-9DA6-4D8C4ABEB182}" type="presParOf" srcId="{FBAB8F7A-E16B-4532-A638-9E69A993AE1C}" destId="{CFE846BD-84B6-4FE2-B7D0-2F477914F904}" srcOrd="11" destOrd="0" presId="urn:microsoft.com/office/officeart/2005/8/layout/cycle5"/>
    <dgm:cxn modelId="{13B2C71C-4D7A-4387-ACF7-DE7AC57D5581}" type="presParOf" srcId="{FBAB8F7A-E16B-4532-A638-9E69A993AE1C}" destId="{53ABA603-23D7-453C-8D83-37CCBB317E25}" srcOrd="12" destOrd="0" presId="urn:microsoft.com/office/officeart/2005/8/layout/cycle5"/>
    <dgm:cxn modelId="{0C0D7E8B-3F40-45D6-82DD-ED08284065FA}" type="presParOf" srcId="{FBAB8F7A-E16B-4532-A638-9E69A993AE1C}" destId="{E4F817A9-390F-4C4B-8518-DAE13429ED58}" srcOrd="13" destOrd="0" presId="urn:microsoft.com/office/officeart/2005/8/layout/cycle5"/>
    <dgm:cxn modelId="{77CEA5C5-4146-4F03-B395-C910EB48A562}" type="presParOf" srcId="{FBAB8F7A-E16B-4532-A638-9E69A993AE1C}" destId="{807A7A57-004A-4B62-8BEA-7FF4E12630F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0B8A-258B-4D18-B0DA-64CACB92C9CE}">
      <dsp:nvSpPr>
        <dsp:cNvPr id="0" name=""/>
        <dsp:cNvSpPr/>
      </dsp:nvSpPr>
      <dsp:spPr>
        <a:xfrm>
          <a:off x="2716009" y="1768"/>
          <a:ext cx="1409786" cy="9163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smtClean="0"/>
            <a:t>Java</a:t>
          </a:r>
          <a:r>
            <a:rPr lang="zh-CN" altLang="en-US" sz="1500" kern="1200" smtClean="0"/>
            <a:t>字节码（</a:t>
          </a:r>
          <a:r>
            <a:rPr lang="en-US" altLang="zh-CN" sz="1500" kern="1200" smtClean="0"/>
            <a:t>.class</a:t>
          </a:r>
          <a:r>
            <a:rPr lang="zh-CN" altLang="en-US" sz="1500" kern="1200" smtClean="0"/>
            <a:t>文件）</a:t>
          </a:r>
          <a:endParaRPr lang="zh-CN" altLang="en-US" sz="1500" kern="1200"/>
        </a:p>
      </dsp:txBody>
      <dsp:txXfrm>
        <a:off x="2760742" y="46501"/>
        <a:ext cx="1320320" cy="826895"/>
      </dsp:txXfrm>
    </dsp:sp>
    <dsp:sp modelId="{E3B68569-618D-42E5-9AD7-7F0C680314C7}">
      <dsp:nvSpPr>
        <dsp:cNvPr id="0" name=""/>
        <dsp:cNvSpPr/>
      </dsp:nvSpPr>
      <dsp:spPr>
        <a:xfrm>
          <a:off x="1187929" y="229973"/>
          <a:ext cx="3664882" cy="3664882"/>
        </a:xfrm>
        <a:custGeom>
          <a:avLst/>
          <a:gdLst/>
          <a:ahLst/>
          <a:cxnLst/>
          <a:rect l="0" t="0" r="0" b="0"/>
          <a:pathLst>
            <a:path>
              <a:moveTo>
                <a:pt x="3068950" y="480077"/>
              </a:moveTo>
              <a:arcTo wR="1832441" hR="1832441" stAng="18746260" swAng="97501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9BA7-9B35-4928-B28F-166C5C73FB64}">
      <dsp:nvSpPr>
        <dsp:cNvPr id="0" name=""/>
        <dsp:cNvSpPr/>
      </dsp:nvSpPr>
      <dsp:spPr>
        <a:xfrm>
          <a:off x="4229534" y="1259766"/>
          <a:ext cx="1409786" cy="916361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smtClean="0"/>
            <a:t>Class</a:t>
          </a:r>
          <a:r>
            <a:rPr lang="zh-CN" altLang="en-US" sz="1500" kern="1200" smtClean="0"/>
            <a:t>对象</a:t>
          </a:r>
          <a:endParaRPr lang="zh-CN" altLang="en-US" sz="1500" kern="1200"/>
        </a:p>
      </dsp:txBody>
      <dsp:txXfrm>
        <a:off x="4274267" y="1304499"/>
        <a:ext cx="1320320" cy="826895"/>
      </dsp:txXfrm>
    </dsp:sp>
    <dsp:sp modelId="{4DF03016-512F-448D-84D6-BB96130C9EC2}">
      <dsp:nvSpPr>
        <dsp:cNvPr id="0" name=""/>
        <dsp:cNvSpPr/>
      </dsp:nvSpPr>
      <dsp:spPr>
        <a:xfrm>
          <a:off x="1419800" y="-77619"/>
          <a:ext cx="3664882" cy="3664882"/>
        </a:xfrm>
        <a:custGeom>
          <a:avLst/>
          <a:gdLst/>
          <a:ahLst/>
          <a:cxnLst/>
          <a:rect l="0" t="0" r="0" b="0"/>
          <a:pathLst>
            <a:path>
              <a:moveTo>
                <a:pt x="3577598" y="2391248"/>
              </a:moveTo>
              <a:arcTo wR="1832441" hR="1832441" stAng="1065318" swAng="811989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D0A3-725A-42C3-A8C5-A875CBF9F351}">
      <dsp:nvSpPr>
        <dsp:cNvPr id="0" name=""/>
        <dsp:cNvSpPr/>
      </dsp:nvSpPr>
      <dsp:spPr>
        <a:xfrm>
          <a:off x="3735784" y="2825468"/>
          <a:ext cx="1409786" cy="91636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实例对象</a:t>
          </a:r>
          <a:endParaRPr lang="zh-CN" altLang="en-US" sz="1500" kern="1200"/>
        </a:p>
      </dsp:txBody>
      <dsp:txXfrm>
        <a:off x="3780517" y="2870201"/>
        <a:ext cx="1320320" cy="826895"/>
      </dsp:txXfrm>
    </dsp:sp>
    <dsp:sp modelId="{1B1008A6-1E1D-4BA2-9602-9B8D1FC11D25}">
      <dsp:nvSpPr>
        <dsp:cNvPr id="0" name=""/>
        <dsp:cNvSpPr/>
      </dsp:nvSpPr>
      <dsp:spPr>
        <a:xfrm>
          <a:off x="1533774" y="52023"/>
          <a:ext cx="3664882" cy="3664882"/>
        </a:xfrm>
        <a:custGeom>
          <a:avLst/>
          <a:gdLst/>
          <a:ahLst/>
          <a:cxnLst/>
          <a:rect l="0" t="0" r="0" b="0"/>
          <a:pathLst>
            <a:path>
              <a:moveTo>
                <a:pt x="2081043" y="3647940"/>
              </a:moveTo>
              <a:arcTo wR="1832441" hR="1832441" stAng="4932167" swAng="696303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090B8-E48E-466D-AADD-8F2806813616}">
      <dsp:nvSpPr>
        <dsp:cNvPr id="0" name=""/>
        <dsp:cNvSpPr/>
      </dsp:nvSpPr>
      <dsp:spPr>
        <a:xfrm>
          <a:off x="1712621" y="2866394"/>
          <a:ext cx="1409786" cy="916361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卸载</a:t>
          </a:r>
          <a:endParaRPr lang="zh-CN" altLang="en-US" sz="1500" kern="1200"/>
        </a:p>
      </dsp:txBody>
      <dsp:txXfrm>
        <a:off x="1757354" y="2911127"/>
        <a:ext cx="1320320" cy="826895"/>
      </dsp:txXfrm>
    </dsp:sp>
    <dsp:sp modelId="{CFE846BD-84B6-4FE2-B7D0-2F477914F904}">
      <dsp:nvSpPr>
        <dsp:cNvPr id="0" name=""/>
        <dsp:cNvSpPr/>
      </dsp:nvSpPr>
      <dsp:spPr>
        <a:xfrm>
          <a:off x="1739229" y="-58904"/>
          <a:ext cx="3664882" cy="3664882"/>
        </a:xfrm>
        <a:custGeom>
          <a:avLst/>
          <a:gdLst/>
          <a:ahLst/>
          <a:cxnLst/>
          <a:rect l="0" t="0" r="0" b="0"/>
          <a:pathLst>
            <a:path>
              <a:moveTo>
                <a:pt x="277858" y="2802551"/>
              </a:moveTo>
              <a:arcTo wR="1832441" hR="1832441" stAng="8882070" swAng="846118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BA603-23D7-453C-8D83-37CCBB317E25}">
      <dsp:nvSpPr>
        <dsp:cNvPr id="0" name=""/>
        <dsp:cNvSpPr/>
      </dsp:nvSpPr>
      <dsp:spPr>
        <a:xfrm>
          <a:off x="1177937" y="1276142"/>
          <a:ext cx="1409786" cy="91636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smtClean="0"/>
            <a:t>Java</a:t>
          </a:r>
          <a:r>
            <a:rPr lang="zh-CN" altLang="en-US" sz="1500" kern="1200" smtClean="0"/>
            <a:t>源文件（</a:t>
          </a:r>
          <a:r>
            <a:rPr lang="en-US" altLang="zh-CN" sz="1500" kern="1200" smtClean="0"/>
            <a:t>Java</a:t>
          </a:r>
          <a:r>
            <a:rPr lang="zh-CN" altLang="en-US" sz="1500" kern="1200" smtClean="0"/>
            <a:t>文件）</a:t>
          </a:r>
          <a:endParaRPr lang="zh-CN" altLang="en-US" sz="1500" kern="1200"/>
        </a:p>
      </dsp:txBody>
      <dsp:txXfrm>
        <a:off x="1222670" y="1320875"/>
        <a:ext cx="1320320" cy="826895"/>
      </dsp:txXfrm>
    </dsp:sp>
    <dsp:sp modelId="{807A7A57-004A-4B62-8BEA-7FF4E12630FD}">
      <dsp:nvSpPr>
        <dsp:cNvPr id="0" name=""/>
        <dsp:cNvSpPr/>
      </dsp:nvSpPr>
      <dsp:spPr>
        <a:xfrm>
          <a:off x="1945940" y="261563"/>
          <a:ext cx="3664882" cy="3664882"/>
        </a:xfrm>
        <a:custGeom>
          <a:avLst/>
          <a:gdLst/>
          <a:ahLst/>
          <a:cxnLst/>
          <a:rect l="0" t="0" r="0" b="0"/>
          <a:pathLst>
            <a:path>
              <a:moveTo>
                <a:pt x="279525" y="859664"/>
              </a:moveTo>
              <a:arcTo wR="1832441" hR="1832441" stAng="12723830" swAng="1016813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smtClean="0"/>
              <a:t>888489699010391892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https://www.sohu.com/a/243558244_99986159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888489699010391892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6" name="文本框 5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7310730" y="6385680"/>
            <a:ext cx="4801796" cy="426766"/>
            <a:chOff x="13815185" y="12067752"/>
            <a:chExt cx="9074019" cy="806509"/>
          </a:xfrm>
        </p:grpSpPr>
        <p:grpSp>
          <p:nvGrpSpPr>
            <p:cNvPr id="18" name="组合 17"/>
            <p:cNvGrpSpPr/>
            <p:nvPr userDrawn="1"/>
          </p:nvGrpSpPr>
          <p:grpSpPr>
            <a:xfrm>
              <a:off x="14759693" y="12228510"/>
              <a:ext cx="8129511" cy="557826"/>
              <a:chOff x="15969848" y="12230840"/>
              <a:chExt cx="6626379" cy="557826"/>
            </a:xfrm>
          </p:grpSpPr>
          <p:sp>
            <p:nvSpPr>
              <p:cNvPr id="20" name="文本框 19"/>
              <p:cNvSpPr txBox="1"/>
              <p:nvPr userDrawn="1"/>
            </p:nvSpPr>
            <p:spPr>
              <a:xfrm>
                <a:off x="15969848" y="12244832"/>
                <a:ext cx="3499236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 userDrawn="1"/>
            </p:nvSpPr>
            <p:spPr>
              <a:xfrm>
                <a:off x="19264890" y="12230840"/>
                <a:ext cx="3331337" cy="54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27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127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127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8.png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1" Type="http://schemas.openxmlformats.org/officeDocument/2006/relationships/tags" Target="../tags/tag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1" Type="http://schemas.openxmlformats.org/officeDocument/2006/relationships/tags" Target="../tags/tag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30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9.png"/><Relationship Id="rId3" Type="http://schemas.openxmlformats.org/officeDocument/2006/relationships/image" Target="../media/image48.jpe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327" y="5429336"/>
            <a:ext cx="12191390" cy="1428664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0251" y="2381278"/>
            <a:ext cx="8131499" cy="2678823"/>
            <a:chOff x="5266365" y="4481724"/>
            <a:chExt cx="13633330" cy="5062479"/>
          </a:xfrm>
        </p:grpSpPr>
        <p:sp>
          <p:nvSpPr>
            <p:cNvPr id="10" name="TextBox 29"/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4235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》</a:t>
              </a:r>
              <a:endParaRPr lang="zh-CN" altLang="en-US" sz="4235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6460865" y="6385172"/>
              <a:ext cx="10935000" cy="119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495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直播公开课</a:t>
              </a:r>
              <a:endParaRPr lang="zh-CN" altLang="en-US" sz="3495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6615531" y="8815698"/>
              <a:ext cx="10935000" cy="7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Noto Sans CJK SC Medium" charset="-122"/>
                </a:rPr>
                <a:t>用代码码出自己牛逼的人生</a:t>
              </a:r>
              <a:endParaRPr lang="zh-CN" altLang="en-US" sz="1905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5455" y="775307"/>
            <a:ext cx="5531444" cy="915427"/>
            <a:chOff x="7039803" y="1465187"/>
            <a:chExt cx="10453405" cy="1729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/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55">
                  <a:solidFill>
                    <a:srgbClr val="1577BA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48386" tIns="24193" rIns="48386" bIns="24193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90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1905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sz="955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什么是注解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749300" y="1400810"/>
            <a:ext cx="769302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首先什么是注解？@Override就是注解，它的作用是：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600"/>
          </a:p>
          <a:p>
            <a:r>
              <a:rPr lang="zh-CN" altLang="en-US" sz="1600"/>
              <a:t>  1、检查是否正确的重写了父类中的方法。</a:t>
            </a:r>
            <a:endParaRPr lang="zh-CN" altLang="en-US" sz="1600"/>
          </a:p>
          <a:p>
            <a:r>
              <a:rPr lang="zh-CN" altLang="en-US" sz="1600"/>
              <a:t>  2、标明代码，这是一个重写的方法。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  1、体现在于：检查子类重写的方法名与参数类型是否正确；检查方法private／final／static等不能被重写。实际上@Override对于应用程序并没有实际影响，从它的源码中可以出来。</a:t>
            </a:r>
            <a:endParaRPr lang="zh-CN" altLang="en-US" sz="1600"/>
          </a:p>
          <a:p>
            <a:r>
              <a:rPr lang="zh-CN" altLang="en-US" sz="1600"/>
              <a:t>  2、主要是表现出代码的可读性。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883920" y="3896360"/>
            <a:ext cx="84226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作为Android开发中熟知的注解，Override只是注解的一种体现，更多时候，注解还有以下作用：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600"/>
          </a:p>
          <a:p>
            <a:r>
              <a:rPr lang="en-US" altLang="zh-CN" sz="1600"/>
              <a:t>1</a:t>
            </a:r>
            <a:r>
              <a:rPr lang="zh-CN" altLang="en-US" sz="1600"/>
              <a:t>、降低项目的耦合度。</a:t>
            </a:r>
            <a:endParaRPr lang="zh-CN" altLang="en-US" sz="1600"/>
          </a:p>
          <a:p>
            <a:r>
              <a:rPr lang="en-US" altLang="zh-CN" sz="1600"/>
              <a:t>2</a:t>
            </a:r>
            <a:r>
              <a:rPr lang="zh-CN" altLang="en-US" sz="1600"/>
              <a:t>、自动完成一些规律性的代码。</a:t>
            </a:r>
            <a:endParaRPr lang="zh-CN" altLang="en-US" sz="1600"/>
          </a:p>
          <a:p>
            <a:r>
              <a:rPr lang="en-US" altLang="zh-CN" sz="1600"/>
              <a:t>3</a:t>
            </a:r>
            <a:r>
              <a:rPr lang="zh-CN" altLang="en-US" sz="1600"/>
              <a:t>、自动生成java代码，减轻开发者的工作量。</a:t>
            </a:r>
            <a:endParaRPr lang="zh-CN" altLang="en-US" sz="16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元注解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205865" y="1392555"/>
            <a:ext cx="909193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定义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600"/>
          </a:p>
          <a:p>
            <a:r>
              <a:rPr lang="zh-CN" altLang="en-US" sz="1600"/>
              <a:t>      </a:t>
            </a:r>
            <a:r>
              <a:rPr lang="zh-CN" altLang="en-US"/>
              <a:t>元注解是由java提供的基础注解，负责注解其它注解，如上图Override被@Target和@Retention修饰，它们用来说明解释其它注解，位于sdk/sources/android-25/java/lang/annotation路径下。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1275715" y="3358515"/>
            <a:ext cx="842264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元注解有：</a:t>
            </a:r>
            <a:endParaRPr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sz="1600"/>
          </a:p>
          <a:p>
            <a:r>
              <a:t>@Retention：注解保留的生命周期</a:t>
            </a:r>
          </a:p>
          <a:p>
            <a:r>
              <a:t>@Target：注解对象的作用范围。</a:t>
            </a:r>
          </a:p>
          <a:p>
            <a:r>
              <a:t>@Inherited：@Inherited标明所修饰的注解，在所作用的类上，是否可以被继承。</a:t>
            </a:r>
          </a:p>
          <a:p>
            <a:r>
              <a:t>@Documented：如其名，javadoc的工具文档化，一般不关心。</a:t>
            </a:r>
          </a:p>
          <a:p/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en-US" altLang="zh-CN" dirty="0" smtClean="0"/>
              <a:t>@</a:t>
            </a:r>
            <a:r>
              <a:rPr lang="zh-CN" altLang="en-US" dirty="0" smtClean="0"/>
              <a:t>Retention介绍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057910" y="2305685"/>
            <a:ext cx="78511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Retention</a:t>
            </a:r>
            <a:r>
              <a:rPr lang="zh-CN" altLang="en-US" sz="2000"/>
              <a:t>说标明了注解的生命周期，对应RetentionPolicy的枚举，表示注解在何时生效：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SOURCE：</a:t>
            </a:r>
            <a:r>
              <a:rPr lang="zh-CN" altLang="en-US" sz="2000"/>
              <a:t>只在源码中有效，编译时抛弃，如上面的@Override。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CLASS：</a:t>
            </a:r>
            <a:r>
              <a:rPr lang="zh-CN" altLang="en-US" sz="2000"/>
              <a:t>编译class文件时生效。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RUNTIME：</a:t>
            </a:r>
            <a:r>
              <a:rPr lang="zh-CN" altLang="en-US" sz="2000"/>
              <a:t>运行时才生效。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en-US" altLang="zh-CN" dirty="0" smtClean="0"/>
              <a:t>@Target</a:t>
            </a:r>
            <a:r>
              <a:rPr lang="zh-CN" altLang="en-US" dirty="0" smtClean="0"/>
              <a:t>介绍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543685" y="1392555"/>
            <a:ext cx="785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Target标明了注解的适用范围，对应ElementType枚举，明确了注解的有效范围。</a:t>
            </a:r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3685" y="1989455"/>
            <a:ext cx="6210935" cy="4272915"/>
          </a:xfrm>
          <a:prstGeom prst="rect">
            <a:avLst/>
          </a:prstGeom>
        </p:spPr>
      </p:pic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en-US" altLang="zh-CN" dirty="0" smtClean="0"/>
              <a:t>@Inherited</a:t>
            </a:r>
            <a:r>
              <a:rPr lang="zh-CN" altLang="en-US" dirty="0" smtClean="0"/>
              <a:t>介绍</a:t>
            </a:r>
            <a:endParaRPr lang="zh-CN" altLang="en-US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14450" y="2677160"/>
            <a:ext cx="899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注解所作用的类，在继承时默认无法继承父类的注解。除非注解声明了</a:t>
            </a:r>
            <a:r>
              <a:rPr lang="en-US" altLang="zh-CN" sz="2000"/>
              <a:t>@Inherited</a:t>
            </a:r>
            <a:r>
              <a:rPr lang="zh-CN" altLang="en-US" sz="2000"/>
              <a:t>。同时</a:t>
            </a:r>
            <a:r>
              <a:rPr lang="en-US" altLang="zh-CN" sz="2000"/>
              <a:t>Inherited</a:t>
            </a:r>
            <a:r>
              <a:rPr lang="zh-CN" altLang="en-US" sz="2000"/>
              <a:t>声明出来的注解，只对类有效，对方法</a:t>
            </a:r>
            <a:r>
              <a:rPr lang="en-US" altLang="zh-CN" sz="2000"/>
              <a:t>/</a:t>
            </a:r>
            <a:r>
              <a:rPr lang="zh-CN" altLang="en-US" sz="2000"/>
              <a:t>属性无效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088737" y="4214376"/>
            <a:ext cx="4400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注解应用场景</a:t>
            </a:r>
            <a:endParaRPr lang="zh-CN" altLang="en-US" sz="32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注解的应用场景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1401445" y="1282700"/>
            <a:ext cx="78511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根据注解的保留级别不同，对注解的使用自然存在不同场景。由注解的三个不同保留级别可知，注解作用于：源码、字节码、运行时等场景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617345" y="2359025"/>
          <a:ext cx="8532495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15"/>
                <a:gridCol w="1623060"/>
                <a:gridCol w="530352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级别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技术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源码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APT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在编译期能够获取注解声明的类包括类中所有成员信息，一般用于生成额外的辅助类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字节码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字节码增强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在编译出</a:t>
                      </a:r>
                      <a:r>
                        <a:rPr lang="en-US" altLang="zh-CN"/>
                        <a:t>class</a:t>
                      </a:r>
                      <a:r>
                        <a:rPr lang="zh-CN" altLang="en-US"/>
                        <a:t>后，通过修改</a:t>
                      </a:r>
                      <a:r>
                        <a:rPr lang="en-US" altLang="zh-CN"/>
                        <a:t>Class</a:t>
                      </a:r>
                      <a:r>
                        <a:rPr lang="zh-CN" altLang="en-US"/>
                        <a:t>数据以实现修改代码逻辑目的。对于是否需要修改的区分或者修改为不同逻辑的判断可以使用注解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运行时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反射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在程序运行期间，通过反射技术动态获取注解与其元素，从而完成不同的逻辑判断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088737" y="4214376"/>
            <a:ext cx="4400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自定义注解</a:t>
            </a:r>
            <a:endParaRPr lang="zh-CN" altLang="en-US" sz="32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自定义注解之运行时注解</a:t>
            </a:r>
            <a:endParaRPr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418465" y="1363980"/>
            <a:ext cx="78511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运行时注解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465" y="1821815"/>
            <a:ext cx="8952865" cy="1611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" y="3637280"/>
            <a:ext cx="8882380" cy="2060575"/>
          </a:xfrm>
          <a:prstGeom prst="rect">
            <a:avLst/>
          </a:prstGeom>
        </p:spPr>
      </p:pic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04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709483" y="4253766"/>
            <a:ext cx="6018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  <a:r>
              <a:rPr lang="en-US" altLang="zh-CN" sz="3200" b="1" dirty="0" err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butterKnife</a:t>
            </a: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框架原理</a:t>
            </a:r>
            <a:endParaRPr lang="zh-CN" altLang="en-US" sz="32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761793" y="2095537"/>
            <a:ext cx="8834746" cy="8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655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移动互联网高级开发</a:t>
            </a:r>
            <a:endParaRPr lang="zh-CN" altLang="zh-CN" sz="4655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4714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8" y="1666923"/>
            <a:ext cx="1865530" cy="18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en-US" altLang="zh-CN" dirty="0" smtClean="0"/>
              <a:t>ButterKnife</a:t>
            </a:r>
            <a:r>
              <a:rPr lang="zh-CN" altLang="en-US" dirty="0" smtClean="0"/>
              <a:t>框架原理</a:t>
            </a:r>
            <a:endParaRPr lang="zh-CN" altLang="en-US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753745"/>
            <a:ext cx="9954895" cy="578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自定义注解</a:t>
            </a:r>
            <a:r>
              <a:rPr lang="en-US" altLang="zh-CN" dirty="0" smtClean="0"/>
              <a:t>-</a:t>
            </a:r>
            <a:r>
              <a:rPr lang="zh-CN" altLang="en-US" dirty="0" smtClean="0"/>
              <a:t>编译时注解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576580" y="1392555"/>
            <a:ext cx="10092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/>
              <a:t>大多数时候实在运行时使用反射来实现所需效果，这很大程度上影响效率，如果BufferKnife的每个View注入不可能这样实现。实际上，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ButterKnife</a:t>
            </a:r>
            <a:r>
              <a:rPr lang="zh-CN" altLang="en-US"/>
              <a:t>使用的是编译时注解CLASS，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ButterKnife</a:t>
            </a:r>
            <a:r>
              <a:rPr lang="zh-CN" altLang="en-US"/>
              <a:t>的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@BindView</a:t>
            </a:r>
            <a:r>
              <a:rPr lang="zh-CN" altLang="en-US"/>
              <a:t>注解，它是一个编译时注解，在编译时生成对应java代码，实现注入。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4350" y="3211830"/>
            <a:ext cx="101542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</a:t>
            </a:r>
            <a:r>
              <a:rPr lang="zh-CN" altLang="en-US"/>
              <a:t>说到编译时注解，就不得不说注解处理器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AbstractProcesso</a:t>
            </a:r>
            <a:r>
              <a:rPr lang="zh-CN" altLang="en-US"/>
              <a:t>r，如果你有注意，一般第三方注解相关的类库，如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bufferKnike、ARouter，</a:t>
            </a:r>
            <a:r>
              <a:rPr lang="zh-CN" altLang="en-US"/>
              <a:t>都有一个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Compiler</a:t>
            </a:r>
            <a:r>
              <a:rPr lang="zh-CN" altLang="en-US"/>
              <a:t>命名的Module，这里面一般都是注解处理器，用于编译时处理对应的注解。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         注解处理器（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Annotation Processor</a:t>
            </a:r>
            <a:r>
              <a:rPr lang="zh-CN" altLang="en-US"/>
              <a:t>）是javac的一个工具，它用来在编译时扫描和处理注解（Annotation）。你可以对自定义注解，并注册相应的注解处理器，用于处理你的注解逻辑。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自定义注解</a:t>
            </a:r>
            <a:r>
              <a:rPr lang="en-US" altLang="zh-CN" dirty="0" smtClean="0"/>
              <a:t>-</a:t>
            </a:r>
            <a:r>
              <a:rPr lang="zh-CN" altLang="en-US" dirty="0" smtClean="0"/>
              <a:t>编译时注解</a:t>
            </a:r>
            <a:endParaRPr lang="zh-CN" altLang="en-US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789940"/>
            <a:ext cx="9334500" cy="538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自定义注解</a:t>
            </a:r>
            <a:r>
              <a:rPr lang="en-US" altLang="zh-CN" dirty="0" smtClean="0"/>
              <a:t>-</a:t>
            </a:r>
            <a:r>
              <a:rPr lang="zh-CN" altLang="en-US" dirty="0" smtClean="0"/>
              <a:t>编译时注解</a:t>
            </a:r>
            <a:endParaRPr lang="zh-CN" altLang="en-US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" y="1103630"/>
            <a:ext cx="9471025" cy="511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en-US" dirty="0" smtClean="0"/>
              <a:t>APT</a:t>
            </a:r>
            <a:r>
              <a:rPr lang="zh-CN" altLang="en-US" dirty="0" smtClean="0"/>
              <a:t>介绍</a:t>
            </a:r>
            <a:endParaRPr lang="zh-CN" altLang="en-US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820" y="1282700"/>
            <a:ext cx="9719945" cy="1838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2035" y="3550285"/>
            <a:ext cx="9321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作业：通过</a:t>
            </a:r>
            <a:r>
              <a:rPr lang="en-US" altLang="zh-CN"/>
              <a:t>APT</a:t>
            </a:r>
            <a:r>
              <a:rPr lang="zh-CN" altLang="en-US"/>
              <a:t>技术</a:t>
            </a:r>
            <a:r>
              <a:rPr lang="zh-CN" altLang="en-US">
                <a:sym typeface="+mn-ea"/>
              </a:rPr>
              <a:t>（运行时注解）</a:t>
            </a:r>
            <a:r>
              <a:rPr lang="zh-CN" altLang="en-US"/>
              <a:t>实现</a:t>
            </a:r>
            <a:r>
              <a:rPr lang="en-US" altLang="zh-CN"/>
              <a:t>ButterKnife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695" y="272518"/>
            <a:ext cx="11428895" cy="582548"/>
          </a:xfrm>
        </p:spPr>
        <p:txBody>
          <a:bodyPr/>
          <a:lstStyle/>
          <a:p>
            <a:r>
              <a:rPr lang="zh-CN" dirty="0" smtClean="0"/>
              <a:t>反射与动态代理</a:t>
            </a:r>
            <a:endParaRPr lang="zh-CN" dirty="0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77010" y="1220470"/>
            <a:ext cx="82746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在java的动态代理机制中，有两个重要的类或接口，一个是 InvocationHandler(Interface)、另一个则是 Proxy(Class)，这一个类和接口是实现我们动态代理所必须用到的。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每一个动态代理类都必须要实现InvocationHandler这个接口，并且每个代理类的实例都关联到了一个handler，当我们通过代理对象调用一个方法的时候，这个方法的调用就会被转发为由InvocationHandler这个接口的 invoke 方法来进行调用。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网络层架构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8680" y="856615"/>
            <a:ext cx="9801225" cy="599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RXJAVA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3745"/>
            <a:ext cx="12068175" cy="610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987" y="5572854"/>
            <a:ext cx="1253832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987" y="4180740"/>
            <a:ext cx="1253832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987" y="2786703"/>
            <a:ext cx="1253832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987" y="1392668"/>
            <a:ext cx="1253832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987" y="556"/>
            <a:ext cx="1253832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313" y="5572854"/>
            <a:ext cx="365701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313" y="4180740"/>
            <a:ext cx="365701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313" y="2786703"/>
            <a:ext cx="365701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313" y="1392668"/>
            <a:ext cx="365701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313" y="556"/>
            <a:ext cx="365701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5099" y="774"/>
            <a:ext cx="3877985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马上要开班啦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3375" y="4850536"/>
            <a:ext cx="331372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叮当老师的</a:t>
            </a:r>
            <a:r>
              <a:rPr lang="en-US" altLang="zh-CN" sz="1800" dirty="0"/>
              <a:t>QQ</a:t>
            </a:r>
            <a:r>
              <a:rPr lang="zh-CN" altLang="en-US" sz="1800" dirty="0"/>
              <a:t>：</a:t>
            </a:r>
            <a:r>
              <a:rPr lang="en-US" altLang="zh-CN" sz="1800" dirty="0"/>
              <a:t>1979846055</a:t>
            </a:r>
            <a:endParaRPr lang="en-US" altLang="zh-CN"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4809" y="1976477"/>
            <a:ext cx="2500245" cy="26554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39" y="970078"/>
            <a:ext cx="5089982" cy="5932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/>
              <a:t>训练</a:t>
            </a:r>
            <a:r>
              <a:rPr lang="zh-CN" altLang="en-US" dirty="0" smtClean="0"/>
              <a:t>营专属活动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6" y="1404992"/>
            <a:ext cx="7598026" cy="5025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48850" y="3299621"/>
            <a:ext cx="1633034" cy="139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6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讲师，华为架构师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0745" y="319764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7749" y="324800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7749" y="124667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5356" y="4251786"/>
            <a:ext cx="961858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Andy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211506760</a:t>
            </a:r>
            <a:endParaRPr 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50" y="123119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45" y="125313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34859" y="3282682"/>
            <a:ext cx="1735385" cy="7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华中科技大学计算机相关专业硕士，原腾讯架构师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59" y="126303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48850" y="3299621"/>
            <a:ext cx="1633034" cy="139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6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讲师，华为架构师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0745" y="3197643"/>
            <a:ext cx="1887709" cy="71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</a:t>
            </a:r>
            <a:r>
              <a:rPr lang="en-US" altLang="zh-CN" sz="106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Android开发入门与实战第二版》作者之一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7749" y="3248000"/>
            <a:ext cx="1697131" cy="100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6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6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 </a:t>
            </a:r>
            <a:endParaRPr lang="en-US" altLang="zh-CN" sz="106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7749" y="124667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5356" y="4251786"/>
            <a:ext cx="961858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Andy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211506760</a:t>
            </a:r>
            <a:endParaRPr 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50" y="123119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45" y="125313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34859" y="3282682"/>
            <a:ext cx="1735385" cy="75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华中科技大学计算机相关专业硕士，原腾讯架构师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59" y="126303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05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086932" y="4253766"/>
            <a:ext cx="6018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反射原理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47"/>
          <p:cNvGrpSpPr/>
          <p:nvPr>
            <p:custDataLst>
              <p:tags r:id="rId1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PA_矩形 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4879" y="371042"/>
            <a:ext cx="5388721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了解反射（</a:t>
            </a:r>
            <a:r>
              <a:rPr lang="en-US" altLang="zh-CN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Reflect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665" smtClean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​​ 30"/>
          <p:cNvSpPr>
            <a:spLocks noChangeArrowheads="1"/>
          </p:cNvSpPr>
          <p:nvPr/>
        </p:nvSpPr>
        <p:spPr bwMode="auto">
          <a:xfrm>
            <a:off x="978641" y="1202254"/>
            <a:ext cx="10318009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000" b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反射的概念及在Java中的类反射</a:t>
            </a:r>
            <a:endParaRPr lang="zh-CN" altLang="en-US" sz="200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反射主要是指程序可以访问、检测和修改它本身状态或行为的一种能力。在计算机科学领域，反射是一类应用，它们能够自描述和自控制。这类应用通过某种机制来实现对自己行为的描述和检测，并能根据自身行为的状态和结果，调整或修改应用所描述行为的状态和相关的语义。</a:t>
            </a:r>
            <a:endParaRPr lang="zh-CN" altLang="en-US" sz="200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　　在Java中的反射机制，被称为Reflection（大家看到这个单词，第一个想法应该就是去开发文档中搜一下了）。它允许运行中的Java程序对自身进行检查，并能直接操作程序的内部属性或方法。Reflection机制允许程序在正在执行的过程中，利用Reflection APIs取得任何已知名称的类的内部信息，包括：package、 type parameters、 superclass、 implemented interfaces、 inner classes、 outer classes、 fields、 constructors、 methods、 modifiers等，并可以在执行的过程中，动态生成Instances、变更fields内容或唤起methods。</a:t>
            </a:r>
            <a:endParaRPr lang="zh-CN" altLang="en-US" sz="200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5388721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了解反射（</a:t>
            </a:r>
            <a:r>
              <a:rPr lang="en-US" altLang="zh-CN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Reflect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665" smtClean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​​ 30"/>
          <p:cNvSpPr>
            <a:spLocks noChangeArrowheads="1"/>
          </p:cNvSpPr>
          <p:nvPr/>
        </p:nvSpPr>
        <p:spPr bwMode="auto">
          <a:xfrm>
            <a:off x="978641" y="1202254"/>
            <a:ext cx="103180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反射之中包含了一个「反」字，所以了解反射我们先从「正」开始。</a:t>
            </a:r>
            <a:endParaRPr lang="zh-CN" altLang="en-US" sz="240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1399" y="1751675"/>
            <a:ext cx="959273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mtClean="0"/>
              <a:t>一般情况下，我们使用某个类时必定知道它是什么类，是用来做什么的。于是我们直接对这个类进行实例化，之后使用这个类对象进行操作。</a:t>
            </a:r>
            <a:endParaRPr lang="en-US" altLang="zh-CN" smtClean="0"/>
          </a:p>
        </p:txBody>
      </p:sp>
      <p:sp>
        <p:nvSpPr>
          <p:cNvPr id="14" name="矩形 13"/>
          <p:cNvSpPr/>
          <p:nvPr/>
        </p:nvSpPr>
        <p:spPr>
          <a:xfrm>
            <a:off x="1038225" y="3319760"/>
            <a:ext cx="103060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mtClean="0"/>
              <a:t>反射则是一开始并不知道我要初始化的类对象是什么，自然也无法使用 </a:t>
            </a:r>
            <a:r>
              <a:rPr lang="en-US" altLang="zh-CN" smtClean="0"/>
              <a:t>new </a:t>
            </a:r>
            <a:r>
              <a:rPr lang="zh-CN" altLang="en-US" smtClean="0"/>
              <a:t>关键字来创建对象了。这时候，我们使用 </a:t>
            </a:r>
            <a:r>
              <a:rPr lang="en-US" altLang="zh-CN" smtClean="0"/>
              <a:t>JDK </a:t>
            </a:r>
            <a:r>
              <a:rPr lang="zh-CN" altLang="en-US" smtClean="0"/>
              <a:t>提供的反射 </a:t>
            </a:r>
            <a:r>
              <a:rPr lang="en-US" altLang="zh-CN" smtClean="0"/>
              <a:t>API </a:t>
            </a:r>
            <a:r>
              <a:rPr lang="zh-CN" altLang="en-US" smtClean="0"/>
              <a:t>进行反射调用。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57249" y="5772835"/>
            <a:ext cx="1066800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i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反射就是在运行时才知道要操作的类是什么，并且可以在运行时获取类的完整构造，并调用对应的方法。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503805"/>
            <a:ext cx="4228465" cy="815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0" y="3964940"/>
            <a:ext cx="10161270" cy="161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96442"/>
            <a:ext cx="5388721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继续了解反射（</a:t>
            </a:r>
            <a:r>
              <a:rPr lang="en-US" altLang="zh-CN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Reflect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665" smtClean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​​ 30"/>
          <p:cNvSpPr>
            <a:spLocks noChangeArrowheads="1"/>
          </p:cNvSpPr>
          <p:nvPr/>
        </p:nvSpPr>
        <p:spPr bwMode="auto">
          <a:xfrm>
            <a:off x="978641" y="1202254"/>
            <a:ext cx="103180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我们写的每一个类都可以看成一个对象，是 </a:t>
            </a:r>
            <a:r>
              <a:rPr lang="en-US" altLang="zh-CN" sz="24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java.lang.Class </a:t>
            </a:r>
            <a:r>
              <a:rPr lang="zh-CN" altLang="en-US" sz="24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类的对象。</a:t>
            </a:r>
            <a:endParaRPr lang="zh-CN" altLang="en-US" sz="240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550" y="1958975"/>
            <a:ext cx="44172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036765" y="2007004"/>
            <a:ext cx="592601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85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1800" smtClean="0"/>
              <a:t>每一个类对应的</a:t>
            </a:r>
            <a:r>
              <a:rPr lang="en-US" altLang="zh-CN" sz="1800" smtClean="0"/>
              <a:t>Class</a:t>
            </a:r>
            <a:r>
              <a:rPr lang="zh-CN" altLang="en-US" sz="1800" smtClean="0"/>
              <a:t>放在哪里？</a:t>
            </a:r>
            <a:r>
              <a:rPr lang="en-US" sz="1800" smtClean="0"/>
              <a:t> </a:t>
            </a:r>
            <a:endParaRPr lang="en-US" sz="1800" smtClean="0"/>
          </a:p>
          <a:p>
            <a:pPr lvl="1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1800" smtClean="0"/>
              <a:t>里面都保存了些什么？</a:t>
            </a:r>
            <a:endParaRPr lang="en-US" altLang="zh-CN" sz="1800" smtClean="0"/>
          </a:p>
          <a:p>
            <a:pPr lvl="1">
              <a:lnSpc>
                <a:spcPct val="20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1800" smtClean="0"/>
              <a:t>怎么用？</a:t>
            </a:r>
            <a:endParaRPr lang="en-US" sz="1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 smtClean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06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086932" y="4253766"/>
            <a:ext cx="6018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静态代理与动态代理</a:t>
            </a:r>
            <a:endParaRPr lang="zh-CN" altLang="en-US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3119" y="35453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模式那些事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2571" y="1007413"/>
            <a:ext cx="113822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给目标对象提供一个代理对象，并由代理对象控制对目标对象的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引用；</a:t>
            </a: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目的：（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）通过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引入代理对象的方式来间接访问目标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对象，防止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直接访问目标对象给系统带来的不必要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复杂性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； 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通过代理对象对原有的业务增强；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4" descr="D:\Aeshen\TechNet 2006\12-December\Msft-longhorn-papers\TDM Deck\Windows Illustration Icons\Male Us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483" y="3477466"/>
            <a:ext cx="1109836" cy="11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081338"/>
            <a:ext cx="2457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9" y="3414712"/>
            <a:ext cx="2099756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左右箭头 3"/>
          <p:cNvSpPr/>
          <p:nvPr/>
        </p:nvSpPr>
        <p:spPr>
          <a:xfrm>
            <a:off x="3217552" y="3482341"/>
            <a:ext cx="538479" cy="115061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左右箭头 32"/>
          <p:cNvSpPr/>
          <p:nvPr/>
        </p:nvSpPr>
        <p:spPr>
          <a:xfrm>
            <a:off x="7484752" y="3482341"/>
            <a:ext cx="538479" cy="115061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370" y="4585446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张三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5294" y="4638480"/>
            <a:ext cx="10058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Mark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代购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3932" y="4623546"/>
            <a:ext cx="10280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用品公司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业务扩展了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42" y="2086570"/>
            <a:ext cx="2099756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D:\Aeshen\TechNet 2006\12-December\Msft-longhorn-papers\TDM Deck\Windows Illustration Icons\Male 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182" y="1373282"/>
            <a:ext cx="1109836" cy="11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68169" y="2414587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张三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5111" y="4960483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张三老婆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19849" y="3559161"/>
            <a:ext cx="10058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Mark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代购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7702784" y="1110322"/>
            <a:ext cx="1952625" cy="1380328"/>
            <a:chOff x="7290435" y="1198609"/>
            <a:chExt cx="2457450" cy="17965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435" y="1198609"/>
              <a:ext cx="24574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681735" y="2594588"/>
              <a:ext cx="1305685" cy="40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用品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Picture 3" descr="D:\Aeshen\TechNet 2006\12-December\Msft-longhorn-papers\TDM Deck\Windows Illustration Icons\Female 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728" y="3795454"/>
            <a:ext cx="1274253" cy="131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217848" y="3996883"/>
            <a:ext cx="1075343" cy="1117489"/>
          </a:xfrm>
          <a:custGeom>
            <a:avLst/>
            <a:gdLst>
              <a:gd name="T0" fmla="*/ 37429047 w 21600"/>
              <a:gd name="T1" fmla="*/ 0 h 21600"/>
              <a:gd name="T2" fmla="*/ 10961845 w 21600"/>
              <a:gd name="T3" fmla="*/ 12314966 h 21600"/>
              <a:gd name="T4" fmla="*/ 0 w 21600"/>
              <a:gd name="T5" fmla="*/ 42049332 h 21600"/>
              <a:gd name="T6" fmla="*/ 10961845 w 21600"/>
              <a:gd name="T7" fmla="*/ 71783640 h 21600"/>
              <a:gd name="T8" fmla="*/ 37429047 w 21600"/>
              <a:gd name="T9" fmla="*/ 84098603 h 21600"/>
              <a:gd name="T10" fmla="*/ 63896193 w 21600"/>
              <a:gd name="T11" fmla="*/ 71783640 h 21600"/>
              <a:gd name="T12" fmla="*/ 74858035 w 21600"/>
              <a:gd name="T13" fmla="*/ 42049332 h 21600"/>
              <a:gd name="T14" fmla="*/ 63896193 w 21600"/>
              <a:gd name="T15" fmla="*/ 12314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68000"/>
            </a:srgbClr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左大括号 5"/>
          <p:cNvSpPr/>
          <p:nvPr/>
        </p:nvSpPr>
        <p:spPr>
          <a:xfrm rot="10800000">
            <a:off x="2964180" y="1755171"/>
            <a:ext cx="403860" cy="3607981"/>
          </a:xfrm>
          <a:prstGeom prst="leftBrace">
            <a:avLst>
              <a:gd name="adj1" fmla="val 8333"/>
              <a:gd name="adj2" fmla="val 50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26"/>
          <p:cNvGrpSpPr/>
          <p:nvPr/>
        </p:nvGrpSpPr>
        <p:grpSpPr>
          <a:xfrm>
            <a:off x="7718044" y="4114192"/>
            <a:ext cx="1952625" cy="1395333"/>
            <a:chOff x="7309636" y="2968757"/>
            <a:chExt cx="2457450" cy="181609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636" y="2968757"/>
              <a:ext cx="24574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688792" y="4384264"/>
              <a:ext cx="1291564" cy="40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用品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左大括号 36"/>
          <p:cNvSpPr/>
          <p:nvPr/>
        </p:nvSpPr>
        <p:spPr>
          <a:xfrm>
            <a:off x="6678930" y="1755170"/>
            <a:ext cx="403860" cy="3607981"/>
          </a:xfrm>
          <a:prstGeom prst="leftBrace">
            <a:avLst>
              <a:gd name="adj1" fmla="val 8333"/>
              <a:gd name="adj2" fmla="val 50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48817"/>
            <a:ext cx="4255246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静态代理模式存在的问题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4" descr="D:\PatrickWork\icon\transparenc(r)ystal-crystalxp.net-en-5561\TransparenC(r)ystal by EnableConsole\Png\Actions\Err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73" y="2143127"/>
            <a:ext cx="2905123" cy="2905123"/>
          </a:xfrm>
          <a:prstGeom prst="rect">
            <a:avLst/>
          </a:prstGeom>
          <a:noFill/>
        </p:spPr>
      </p:pic>
      <p:sp>
        <p:nvSpPr>
          <p:cNvPr id="13" name="矩形 41"/>
          <p:cNvSpPr>
            <a:spLocks noChangeArrowheads="1"/>
          </p:cNvSpPr>
          <p:nvPr/>
        </p:nvSpPr>
        <p:spPr bwMode="auto">
          <a:xfrm>
            <a:off x="4629150" y="2686845"/>
            <a:ext cx="180420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None/>
            </a:pP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违反开闭原则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1"/>
          <p:cNvSpPr>
            <a:spLocks noChangeArrowheads="1"/>
          </p:cNvSpPr>
          <p:nvPr/>
        </p:nvSpPr>
        <p:spPr bwMode="auto">
          <a:xfrm>
            <a:off x="7694159" y="3639187"/>
            <a:ext cx="379571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可维护性差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1"/>
          <p:cNvSpPr>
            <a:spLocks noChangeArrowheads="1"/>
          </p:cNvSpPr>
          <p:nvPr/>
        </p:nvSpPr>
        <p:spPr bwMode="auto">
          <a:xfrm>
            <a:off x="7753712" y="2969262"/>
            <a:ext cx="379571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扩展能力</a:t>
            </a: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差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743464" y="3000796"/>
            <a:ext cx="354507" cy="1011274"/>
          </a:xfrm>
          <a:prstGeom prst="rightArrow">
            <a:avLst/>
          </a:prstGeom>
          <a:solidFill>
            <a:srgbClr val="FF0000"/>
          </a:solidFill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6088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动态代理那些事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935182" y="1373282"/>
            <a:ext cx="1109836" cy="2909204"/>
            <a:chOff x="935182" y="1373282"/>
            <a:chExt cx="1109836" cy="2909204"/>
          </a:xfrm>
        </p:grpSpPr>
        <p:pic>
          <p:nvPicPr>
            <p:cNvPr id="28" name="Picture 4" descr="D:\Aeshen\TechNet 2006\12-December\Msft-longhorn-papers\TDM Deck\Windows Illustration Icons\Male Us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182" y="1373282"/>
              <a:ext cx="1109836" cy="114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68169" y="241458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张三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7719" y="397470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张三老婆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06099" y="4147136"/>
            <a:ext cx="17170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Mark</a:t>
            </a:r>
            <a:r>
              <a:rPr lang="zh-CN" altLang="en-US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海外代购公司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702784" y="1110322"/>
            <a:ext cx="1952625" cy="1380328"/>
            <a:chOff x="7290435" y="1198609"/>
            <a:chExt cx="2457450" cy="17965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435" y="1198609"/>
              <a:ext cx="24574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669748" y="2594588"/>
              <a:ext cx="1305685" cy="40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用品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Picture 3" descr="D:\Aeshen\TechNet 2006\12-December\Msft-longhorn-papers\TDM Deck\Windows Illustration Icons\Female U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336" y="2809680"/>
            <a:ext cx="1274253" cy="1318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左大括号 5"/>
          <p:cNvSpPr/>
          <p:nvPr/>
        </p:nvSpPr>
        <p:spPr>
          <a:xfrm rot="10800000">
            <a:off x="2964180" y="1755171"/>
            <a:ext cx="403860" cy="3607981"/>
          </a:xfrm>
          <a:prstGeom prst="leftBrace">
            <a:avLst>
              <a:gd name="adj1" fmla="val 8333"/>
              <a:gd name="adj2" fmla="val 50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26"/>
          <p:cNvGrpSpPr/>
          <p:nvPr/>
        </p:nvGrpSpPr>
        <p:grpSpPr>
          <a:xfrm>
            <a:off x="7702787" y="2754161"/>
            <a:ext cx="1952625" cy="1380328"/>
            <a:chOff x="7290435" y="1198609"/>
            <a:chExt cx="2457450" cy="179656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435" y="1198609"/>
              <a:ext cx="2457450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597822" y="2594588"/>
              <a:ext cx="1291564" cy="40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用品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左大括号 36"/>
          <p:cNvSpPr/>
          <p:nvPr/>
        </p:nvSpPr>
        <p:spPr>
          <a:xfrm>
            <a:off x="6678930" y="1755170"/>
            <a:ext cx="403860" cy="3607981"/>
          </a:xfrm>
          <a:prstGeom prst="leftBrace">
            <a:avLst>
              <a:gd name="adj1" fmla="val 8333"/>
              <a:gd name="adj2" fmla="val 50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2" descr="D:\PatrickWork\课件\icon\2008926142598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281" y="3016012"/>
            <a:ext cx="1131124" cy="1131124"/>
          </a:xfrm>
          <a:prstGeom prst="rect">
            <a:avLst/>
          </a:prstGeom>
          <a:noFill/>
        </p:spPr>
      </p:pic>
      <p:pic>
        <p:nvPicPr>
          <p:cNvPr id="38" name="Picture 3" descr="D:\PatrickWork\icon\crystallumisity-crystalxp.net-en-884\PNG\Autre\valid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8303" y="4347524"/>
            <a:ext cx="927079" cy="9270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45860" y="4933950"/>
            <a:ext cx="615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/>
              <a:t>……</a:t>
            </a:r>
            <a:endParaRPr lang="zh-CN" alt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8522960" y="4993820"/>
            <a:ext cx="615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/>
              <a:t>……</a:t>
            </a:r>
            <a:endParaRPr lang="zh-CN" altLang="en-US" b="1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438910" y="1450975"/>
            <a:ext cx="92538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P7</a:t>
            </a:r>
            <a:r>
              <a:rPr lang="zh-CN" alt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必备技能</a:t>
            </a:r>
            <a:endParaRPr lang="en-US" altLang="zh-CN"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Android开发必备技能-</a:t>
            </a:r>
            <a:r>
              <a:rPr 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Retrofit</a:t>
            </a:r>
            <a:r>
              <a:rPr lang="zh-CN" altLang="en-US" sz="20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源码分析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14395" y="3001010"/>
            <a:ext cx="3521075" cy="2864322"/>
            <a:chOff x="1688302" y="1725284"/>
            <a:chExt cx="4047198" cy="3292137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99795" y="380174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20:05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26935" y="3736975"/>
            <a:ext cx="230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20:05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67867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模式类图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" y="1183934"/>
            <a:ext cx="8858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10222880" y="4356073"/>
            <a:ext cx="809625" cy="983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9110" y="466310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访问者</a:t>
            </a:r>
            <a:endParaRPr lang="zh-CN" altLang="en-US"/>
          </a:p>
        </p:txBody>
      </p:sp>
      <p:cxnSp>
        <p:nvCxnSpPr>
          <p:cNvPr id="15" name="直接箭头连接符 14"/>
          <p:cNvCxnSpPr>
            <a:stCxn id="12" idx="1"/>
          </p:cNvCxnSpPr>
          <p:nvPr/>
        </p:nvCxnSpPr>
        <p:spPr>
          <a:xfrm flipH="1">
            <a:off x="8937008" y="4847136"/>
            <a:ext cx="1252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3715" y="1529791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/>
              <a:t>公司接口</a:t>
            </a:r>
            <a:endParaRPr lang="zh-CN" altLang="en-US" sz="14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469" y="31897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解密</a:t>
            </a:r>
            <a:r>
              <a:rPr lang="en-US" altLang="zh-CN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海外代购公司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240643"/>
            <a:ext cx="2258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Andy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352675" y="2168783"/>
            <a:ext cx="152400" cy="3067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87464" y="2512194"/>
            <a:ext cx="34404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有资源的海外代购人（兼职）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5516" y="4250927"/>
            <a:ext cx="32118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客户口碑，优质的代购服务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1323975"/>
            <a:ext cx="1543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动态代理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623759" y="2834933"/>
            <a:ext cx="583282" cy="1195422"/>
          </a:xfrm>
          <a:prstGeom prst="roundRect">
            <a:avLst/>
          </a:prstGeom>
          <a:noFill/>
          <a:ln>
            <a:solidFill>
              <a:schemeClr val="accent1">
                <a:alpha val="39000"/>
              </a:schemeClr>
            </a:solidFill>
            <a:prstDash val="dash"/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2773" y="2591340"/>
            <a:ext cx="9124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Proxy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5825" y="4249379"/>
            <a:ext cx="25527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InvocationHandler</a:t>
            </a:r>
            <a:endParaRPr lang="zh-CN" altLang="en-US" b="1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>
            <a:endCxn id="7" idx="1"/>
          </p:cNvCxnSpPr>
          <p:nvPr/>
        </p:nvCxnSpPr>
        <p:spPr>
          <a:xfrm>
            <a:off x="6238875" y="2790760"/>
            <a:ext cx="2213898" cy="0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33" idx="1"/>
          </p:cNvCxnSpPr>
          <p:nvPr/>
        </p:nvCxnSpPr>
        <p:spPr>
          <a:xfrm>
            <a:off x="6238875" y="4448799"/>
            <a:ext cx="1406950" cy="0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9285" y="337627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类的完整</a:t>
            </a:r>
            <a:r>
              <a:rPr lang="zh-CN" altLang="en-US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生命周期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454469" y="1133475"/>
          <a:ext cx="6841806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1892" y="181927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编译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36092" y="18192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类加载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13255" y="431482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实例化</a:t>
            </a:r>
            <a:endParaRPr lang="zh-CN" altLang="en-US"/>
          </a:p>
        </p:txBody>
      </p:sp>
      <p:sp>
        <p:nvSpPr>
          <p:cNvPr id="7" name="线形标注 1(带强调线) 6"/>
          <p:cNvSpPr/>
          <p:nvPr/>
        </p:nvSpPr>
        <p:spPr>
          <a:xfrm>
            <a:off x="8741411" y="1224690"/>
            <a:ext cx="309879" cy="922019"/>
          </a:xfrm>
          <a:prstGeom prst="accentCallout1">
            <a:avLst>
              <a:gd name="adj1" fmla="val 18750"/>
              <a:gd name="adj2" fmla="val -8333"/>
              <a:gd name="adj3" fmla="val 34764"/>
              <a:gd name="adj4" fmla="val -273749"/>
            </a:avLst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418679" y="1231392"/>
            <a:ext cx="9258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硬盘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zh-CN" altLang="en-US" sz="1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1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83562" y="1207586"/>
            <a:ext cx="309880" cy="9220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5977" y="93632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/>
              <a:t>字节码来源</a:t>
            </a:r>
            <a:endParaRPr lang="zh-CN" altLang="en-US" sz="1400"/>
          </a:p>
        </p:txBody>
      </p:sp>
      <p:sp>
        <p:nvSpPr>
          <p:cNvPr id="17" name="左大括号 16"/>
          <p:cNvSpPr/>
          <p:nvPr/>
        </p:nvSpPr>
        <p:spPr>
          <a:xfrm>
            <a:off x="9432036" y="1466624"/>
            <a:ext cx="271272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703308" y="2011692"/>
            <a:ext cx="2449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生成的</a:t>
            </a:r>
            <a:r>
              <a:rPr lang="en-US" altLang="zh-CN" smtClean="0"/>
              <a:t>class</a:t>
            </a:r>
            <a:r>
              <a:rPr lang="zh-CN" altLang="en-US" smtClean="0"/>
              <a:t>文件结构？</a:t>
            </a:r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9699010" y="1449943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怎么样在内存中生成？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3461" y="5663684"/>
            <a:ext cx="42843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80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使用了动态代理的</a:t>
            </a:r>
            <a:r>
              <a:rPr lang="en-US" altLang="zh-CN" sz="280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Retrofit</a:t>
            </a:r>
            <a:endParaRPr lang="en-US" altLang="zh-CN" sz="2800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5388721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sz="2665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动态代理实现</a:t>
            </a:r>
            <a:endParaRPr lang="zh-CN" sz="2665" smtClean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8225" y="1047730"/>
            <a:ext cx="103060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smtClean="0"/>
              <a:t>在java的java.lang.reflect包下提供了一个Proxy类和一个InvocationHandler接口，通过这个类和这个接口可以生成JDK动态代理类和动态代理对象。</a:t>
            </a:r>
            <a:r>
              <a:rPr lang="zh-CN" smtClean="0"/>
              <a:t>这个代理对象是存在于内存中的</a:t>
            </a:r>
            <a:endParaRPr lang="zh-CN" smtClean="0"/>
          </a:p>
        </p:txBody>
      </p:sp>
      <p:sp>
        <p:nvSpPr>
          <p:cNvPr id="2" name="矩形 1"/>
          <p:cNvSpPr/>
          <p:nvPr/>
        </p:nvSpPr>
        <p:spPr>
          <a:xfrm>
            <a:off x="1038225" y="1960225"/>
            <a:ext cx="10306050" cy="452310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smtClean="0"/>
              <a:t>1</a:t>
            </a:r>
            <a:r>
              <a:rPr lang="zh-CN" altLang="en-US" smtClean="0"/>
              <a:t>、创建一个InvocationHandler对象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 InvocationHandler stuHandler = new MyInvocationHandler&lt;Person&gt;(stu);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en-US" smtClean="0"/>
              <a:t>使用Proxy类的getProxyClass静态方法生成一个动态代理类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mtClean="0"/>
              <a:t>Class&lt;?&gt; stuProxyClass = Proxy.getProxyClass(Person.class.getClassLoader(), new Class&lt;?&gt;[] {Student.class});</a:t>
            </a:r>
            <a:endParaRPr lang="en-US" altLang="zh-CN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mtClean="0"/>
              <a:t>3</a:t>
            </a:r>
            <a:r>
              <a:rPr lang="zh-CN" altLang="en-US" smtClean="0"/>
              <a:t>、获得stuProxyClass 中一个带InvocationHandler参数的构造器constructor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Constructor&lt;?&gt; constructor = PersonProxy.getConstructor(InvocationHandler.class);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mtClean="0"/>
              <a:t>4</a:t>
            </a:r>
            <a:r>
              <a:rPr lang="zh-CN" altLang="en-US" smtClean="0"/>
              <a:t>、</a:t>
            </a:r>
            <a:r>
              <a:rPr lang="zh-CN" altLang="en-US" smtClean="0"/>
              <a:t>通过构造器constructor来创建一个动态实例stuProxy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Person stuProxy = (Person) </a:t>
            </a:r>
            <a:r>
              <a:rPr lang="zh-CN" altLang="en-US" smtClean="0">
                <a:sym typeface="+mn-ea"/>
              </a:rPr>
              <a:t>constructor </a:t>
            </a:r>
            <a:r>
              <a:rPr lang="zh-CN" altLang="en-US" smtClean="0"/>
              <a:t>.newInstance(stuHandler);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简化：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//创建一个与代理对象相关联的InvocationHandler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  </a:t>
            </a:r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zh-CN" altLang="en-US" smtClean="0"/>
              <a:t>InvocationHandler stuHandler = new MyInvocationHandler&lt;Person&gt;(stu);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mtClean="0"/>
              <a:t>//创建一个代理对象stuProxy，代理对象的每个执行方法都会替换执行Invocation中的invoke方法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en-US" smtClean="0"/>
              <a:t>  Person stuProxy= (Person) Proxy.newProxyInstance(Person.class.getClassLoader(), new Class&lt;?&gt;[]{Person.class}, stuHandler);</a:t>
            </a:r>
            <a:endParaRPr lang="zh-CN" altLang="en-US" smtClean="0"/>
          </a:p>
          <a:p>
            <a:pPr indent="0">
              <a:buFont typeface="Wingdings" panose="05000000000000000000" pitchFamily="2" charset="2"/>
              <a:buNone/>
            </a:pPr>
            <a:endParaRPr lang="zh-CN" altLang="en-US" smtClean="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方向迷惑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132840"/>
            <a:ext cx="10163175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怎样去学习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03910"/>
            <a:ext cx="8972550" cy="50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如何突破瓶颈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" y="728345"/>
            <a:ext cx="5610225" cy="540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15" y="1280160"/>
            <a:ext cx="4638675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157" y="250696"/>
            <a:ext cx="11427670" cy="582486"/>
          </a:xfrm>
        </p:spPr>
        <p:txBody>
          <a:bodyPr/>
          <a:lstStyle/>
          <a:p>
            <a:r>
              <a:rPr lang="zh-CN" altLang="en-US" dirty="0" smtClean="0"/>
              <a:t>视频</a:t>
            </a:r>
            <a:r>
              <a:rPr lang="en-US" altLang="zh-CN" dirty="0" smtClean="0"/>
              <a:t>+</a:t>
            </a:r>
            <a:r>
              <a:rPr lang="zh-CN" altLang="en-US" dirty="0" smtClean="0"/>
              <a:t>资料</a:t>
            </a:r>
            <a:r>
              <a:rPr lang="en-US" altLang="zh-CN" dirty="0" smtClean="0"/>
              <a:t> </a:t>
            </a:r>
            <a:r>
              <a:rPr lang="zh-CN" altLang="en-US" dirty="0" smtClean="0"/>
              <a:t>请加叮当瑶老师</a:t>
            </a:r>
            <a:endParaRPr lang="zh-CN" altLang="en-US" dirty="0" smtClean="0"/>
          </a:p>
        </p:txBody>
      </p:sp>
      <p:grpSp>
        <p:nvGrpSpPr>
          <p:cNvPr id="12" name="组合 11"/>
          <p:cNvGrpSpPr/>
          <p:nvPr/>
        </p:nvGrpSpPr>
        <p:grpSpPr>
          <a:xfrm>
            <a:off x="2337061" y="1966418"/>
            <a:ext cx="4046981" cy="3246170"/>
            <a:chOff x="1688302" y="1725284"/>
            <a:chExt cx="4047198" cy="3246344"/>
          </a:xfrm>
        </p:grpSpPr>
        <p:sp>
          <p:nvSpPr>
            <p:cNvPr id="13" name="文本框 12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14" name="图片 13" descr="叮当老师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631940" y="3106420"/>
            <a:ext cx="4965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优惠券地址：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http://ke.qq.com/p/43Dram9lJIFWeWGM?tuin=76020da7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-1441450"/>
            <a:ext cx="7062470" cy="844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689610"/>
            <a:ext cx="5217160" cy="572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448945"/>
            <a:ext cx="6741795" cy="578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0" y="381000"/>
            <a:ext cx="61341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学员反馈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910" y="664210"/>
            <a:ext cx="5965825" cy="5528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2147558" y="708904"/>
            <a:ext cx="11428895" cy="582548"/>
          </a:xfrm>
        </p:spPr>
        <p:txBody>
          <a:bodyPr/>
          <a:lstStyle/>
          <a:p>
            <a:r>
              <a:rPr lang="en-US" altLang="zh-CN"/>
              <a:t> </a:t>
            </a:r>
            <a:r>
              <a:rPr lang="zh-CN" altLang="en-US"/>
              <a:t>怎么成为</a:t>
            </a:r>
            <a:r>
              <a:rPr lang="en-US" altLang="zh-CN"/>
              <a:t>Android</a:t>
            </a:r>
            <a:r>
              <a:rPr lang="zh-CN" altLang="en-US"/>
              <a:t>高级工程师？</a:t>
            </a:r>
            <a:endParaRPr lang="zh-CN" altLang="en-US" dirty="0"/>
          </a:p>
        </p:txBody>
      </p:sp>
      <p:sp>
        <p:nvSpPr>
          <p:cNvPr id="6" name="íṡḷïdè"/>
          <p:cNvSpPr txBox="1"/>
          <p:nvPr/>
        </p:nvSpPr>
        <p:spPr>
          <a:xfrm>
            <a:off x="171035" y="1864692"/>
            <a:ext cx="10844637" cy="1454567"/>
          </a:xfrm>
          <a:prstGeom prst="rect">
            <a:avLst/>
          </a:prstGeom>
          <a:noFill/>
          <a:ln>
            <a:noFill/>
          </a:ln>
        </p:spPr>
        <p:txBody>
          <a:bodyPr wrap="square" lIns="48384" tIns="24192" rIns="48384" bIns="24192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课程简介：深入讲解</a:t>
            </a:r>
            <a:r>
              <a:rPr lang="en-US" altLang="zh-CN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1905" dirty="0">
                <a:solidFill>
                  <a:srgbClr val="1475B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内核、性能优化、架构设计、高级音视频</a:t>
            </a:r>
            <a:r>
              <a:rPr lang="zh-CN" altLang="en-US" sz="190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技术</a:t>
            </a:r>
            <a:endParaRPr lang="en-US" altLang="zh-CN"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sz="1060" u="sng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674" y="3597901"/>
            <a:ext cx="2369205" cy="2000611"/>
            <a:chOff x="2008388" y="7835069"/>
            <a:chExt cx="4477599" cy="3780986"/>
          </a:xfrm>
        </p:grpSpPr>
        <p:sp>
          <p:nvSpPr>
            <p:cNvPr id="32" name="îṣḻïdé"/>
            <p:cNvSpPr/>
            <p:nvPr/>
          </p:nvSpPr>
          <p:spPr bwMode="auto">
            <a:xfrm>
              <a:off x="3511827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0" name="iṡľíďe"/>
            <p:cNvSpPr/>
            <p:nvPr/>
          </p:nvSpPr>
          <p:spPr bwMode="auto">
            <a:xfrm>
              <a:off x="2008388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在小型企业，技术视野太窄，没经历过正规的移动开发流程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íşļiḋê"/>
            <p:cNvSpPr txBox="1"/>
            <p:nvPr/>
          </p:nvSpPr>
          <p:spPr bwMode="auto">
            <a:xfrm>
              <a:off x="2008388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缺少一线互联网公司经验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872724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sz="2115" b="1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9525" y="3597901"/>
            <a:ext cx="2496097" cy="2000611"/>
            <a:chOff x="6671356" y="7835069"/>
            <a:chExt cx="4717415" cy="3780986"/>
          </a:xfrm>
        </p:grpSpPr>
        <p:sp>
          <p:nvSpPr>
            <p:cNvPr id="28" name="ïŝḷîdê"/>
            <p:cNvSpPr/>
            <p:nvPr/>
          </p:nvSpPr>
          <p:spPr bwMode="auto">
            <a:xfrm>
              <a:off x="8360165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6" name="ïṧľíḋè"/>
            <p:cNvSpPr/>
            <p:nvPr/>
          </p:nvSpPr>
          <p:spPr bwMode="auto">
            <a:xfrm>
              <a:off x="6725966" y="10157264"/>
              <a:ext cx="4662805" cy="1458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长期从事简单的</a:t>
              </a:r>
              <a:r>
                <a:rPr lang="en-US" altLang="zh-CN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UI</a:t>
              </a: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界面开发，对原理和底层开发了解不深</a:t>
              </a: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ïṡļíḋê"/>
            <p:cNvSpPr txBox="1"/>
            <p:nvPr/>
          </p:nvSpPr>
          <p:spPr bwMode="auto">
            <a:xfrm>
              <a:off x="6856726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基础知识薄弱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671356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645359" y="8132047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94111" y="3597901"/>
            <a:ext cx="2467289" cy="2000611"/>
            <a:chOff x="11519694" y="7835069"/>
            <a:chExt cx="4662969" cy="3780986"/>
          </a:xfrm>
        </p:grpSpPr>
        <p:sp>
          <p:nvSpPr>
            <p:cNvPr id="24" name="ísľîḍe"/>
            <p:cNvSpPr/>
            <p:nvPr/>
          </p:nvSpPr>
          <p:spPr bwMode="auto">
            <a:xfrm>
              <a:off x="13208503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2" name="ïŝ1îdè"/>
            <p:cNvSpPr/>
            <p:nvPr/>
          </p:nvSpPr>
          <p:spPr bwMode="auto">
            <a:xfrm>
              <a:off x="11705064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长期在小型软件公司、外包公司工作，只接触部分开发内容</a:t>
              </a:r>
              <a:endParaRPr lang="zh-CN" altLang="en-US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3" name="î$1íḍe"/>
            <p:cNvSpPr txBox="1"/>
            <p:nvPr/>
          </p:nvSpPr>
          <p:spPr bwMode="auto">
            <a:xfrm>
              <a:off x="11705064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项目经验零碎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519694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78259" y="8183963"/>
              <a:ext cx="900379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61372" y="3597901"/>
            <a:ext cx="2467289" cy="2000611"/>
            <a:chOff x="16368032" y="7835069"/>
            <a:chExt cx="4662968" cy="3780986"/>
          </a:xfrm>
        </p:grpSpPr>
        <p:sp>
          <p:nvSpPr>
            <p:cNvPr id="20" name="ïṧļiḋê"/>
            <p:cNvSpPr/>
            <p:nvPr/>
          </p:nvSpPr>
          <p:spPr bwMode="auto">
            <a:xfrm>
              <a:off x="18056840" y="7835069"/>
              <a:ext cx="1470719" cy="147723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84" tIns="24192" rIns="48384" bIns="24192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119380" indent="-119380" algn="ctr" fontAlgn="base">
                <a:spcBef>
                  <a:spcPct val="0"/>
                </a:spcBef>
                <a:spcAft>
                  <a:spcPct val="0"/>
                </a:spcAft>
              </a:pPr>
              <a:endParaRPr sz="1905" kern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8" name="îṧlidê"/>
            <p:cNvSpPr/>
            <p:nvPr/>
          </p:nvSpPr>
          <p:spPr bwMode="auto">
            <a:xfrm>
              <a:off x="16553401" y="10162026"/>
              <a:ext cx="4477599" cy="145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127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7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只招收真心想和我们一起学习，共同进步的朋友。</a:t>
              </a:r>
              <a:endParaRPr lang="en-US" altLang="zh-CN" sz="1270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19" name="îşļiḑé"/>
            <p:cNvSpPr txBox="1"/>
            <p:nvPr/>
          </p:nvSpPr>
          <p:spPr bwMode="auto">
            <a:xfrm>
              <a:off x="16553401" y="9405901"/>
              <a:ext cx="4477599" cy="75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8384" tIns="24192" rIns="48384" bIns="24192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95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渴望快速提升自己</a:t>
              </a:r>
              <a:endParaRPr lang="en-US" altLang="zh-CN" sz="1695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6368032" y="7835069"/>
              <a:ext cx="0" cy="3780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8326597" y="8183963"/>
              <a:ext cx="900378" cy="913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2115" b="1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sz="2115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" y="184"/>
            <a:ext cx="12191347" cy="1233488"/>
          </a:xfrm>
          <a:prstGeom prst="rect">
            <a:avLst/>
          </a:prstGeom>
          <a:solidFill>
            <a:srgbClr val="1577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6"/>
          <p:cNvSpPr>
            <a:spLocks noGrp="1"/>
          </p:cNvSpPr>
          <p:nvPr/>
        </p:nvSpPr>
        <p:spPr>
          <a:xfrm>
            <a:off x="381574" y="325683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腾讯课堂权威保障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9334" y="1587485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01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738" y="1697663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支付保障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738" y="2184778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腾讯课堂为保障学员支付安全，采用淘宝中间机制，直接打款给腾讯，同时监督码牛教学质量和后续服务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20097" y="2136445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9334" y="3318078"/>
            <a:ext cx="20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</a:rPr>
              <a:t>02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738" y="3428255"/>
            <a:ext cx="207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师资力量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061929" y="4046122"/>
            <a:ext cx="568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师资来自于一线</a:t>
            </a:r>
            <a:r>
              <a:rPr lang="en-US" altLang="zh-CN" sz="1400" dirty="0"/>
              <a:t>BAT</a:t>
            </a:r>
            <a:r>
              <a:rPr lang="zh-CN" altLang="en-US" sz="1400" dirty="0"/>
              <a:t>，有着雄厚的技术实力和经验，同时大部分师资也是网易特邀讲师，有着丰富的授课经验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20097" y="3867037"/>
            <a:ext cx="560687" cy="4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pic>
        <p:nvPicPr>
          <p:cNvPr id="9" name="图片 8" descr="D219DC8D8D83433BCD8ED4BCAC5021A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" y="735965"/>
            <a:ext cx="7620000" cy="6038850"/>
          </a:xfrm>
          <a:prstGeom prst="rect">
            <a:avLst/>
          </a:prstGeom>
        </p:spPr>
      </p:pic>
      <p:pic>
        <p:nvPicPr>
          <p:cNvPr id="7" name="图片 6" descr="FCBB8294F02B8EA8DFBA4127B124D7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70" y="905510"/>
            <a:ext cx="4098290" cy="545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8745" y="3289461"/>
            <a:ext cx="16330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David 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 </a:t>
            </a:r>
            <a:r>
              <a:rPr lang="en-US" altLang="zh-CN" sz="1000" b="1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</a:t>
            </a:r>
            <a:r>
              <a:rPr lang="zh-CN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架构和前端开发，擅长移动互联网高并发、可维护性架构设计，有丰富的实战经验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。 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0640" y="3187482"/>
            <a:ext cx="1887709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4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River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9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9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644" y="3289461"/>
            <a:ext cx="16971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 Zee</a:t>
            </a:r>
            <a:r>
              <a:rPr lang="zh-CN" altLang="en-US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 </a:t>
            </a:r>
            <a:r>
              <a:rPr lang="en-US" altLang="zh-CN" sz="10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644" y="1236517"/>
            <a:ext cx="1604841" cy="1618127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038744" y="6353982"/>
            <a:ext cx="9618585" cy="272382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9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45" y="1221038"/>
            <a:ext cx="1522196" cy="1597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0" y="1242979"/>
            <a:ext cx="1625959" cy="160520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746174" y="3272522"/>
            <a:ext cx="1735385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Andy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华中科技大学计算机相关专业硕士，全栈工程师，精通前端和后端。曾任职于华为，阿里巴巴等知名公司。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讲师，拥有多年的项目开发经验和管理经验，注重为学员解决疑难问题，授课逻辑严谨而风趣。格言是“授业不只要有广度，更要有深度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74" y="1252874"/>
            <a:ext cx="1483923" cy="15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375806" y="199508"/>
            <a:ext cx="5714733" cy="582548"/>
          </a:xfrm>
        </p:spPr>
        <p:txBody>
          <a:bodyPr/>
          <a:lstStyle/>
          <a:p>
            <a:r>
              <a:rPr lang="zh-CN" altLang="en-US" dirty="0" smtClean="0"/>
              <a:t>师资力量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9786248" y="3240688"/>
            <a:ext cx="173538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Damon</a:t>
            </a:r>
            <a:r>
              <a:rPr lang="zh-CN" altLang="en-US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老师</a:t>
            </a:r>
            <a:r>
              <a:rPr lang="en-US" altLang="zh-CN" sz="11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华中科技大学计算机相关专业硕士，十余年互联网从业经验；曾就职于华为，小米，担任项目经理，技术经理等； 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 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专精领域：精通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Android </a:t>
            </a:r>
            <a:r>
              <a:rPr lang="en-US" altLang="zh-CN" sz="10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FrameWork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源码及性能优化；华为鸿蒙系统架构设计，专注</a:t>
            </a:r>
            <a:r>
              <a:rPr lang="en-US" altLang="zh-CN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NDK</a:t>
            </a:r>
            <a:r>
              <a:rPr lang="zh-CN" altLang="en-US" sz="1000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底层设计与开发。</a:t>
            </a:r>
            <a:endParaRPr lang="en-US" altLang="zh-CN" sz="1000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43" y="1252874"/>
            <a:ext cx="1561712" cy="15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zh-CN" altLang="en-US"/>
              <a:t>学员疑问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1575" y="1475624"/>
            <a:ext cx="8505213" cy="3513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我需要掌握哪些基础，才能开始学习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Android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高级课程。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怎么构建一套符合自己自身情况的知识体系。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互联网公司中的开发，和传统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IT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行业或者外包公司有什么区别？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学完这套课程，我需要多久时间？现在加入还能跟上课程进度吗？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去一线互联网公司面试，有没有要特别注意的地方。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课程内容讲解的深度如何。</a:t>
            </a:r>
            <a:endParaRPr lang="en-US" altLang="zh-CN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93065" indent="-393065">
              <a:lnSpc>
                <a:spcPct val="150000"/>
              </a:lnSpc>
              <a:buFont typeface="+mj-lt"/>
              <a:buAutoNum type="arabicParenR"/>
            </a:pPr>
            <a:r>
              <a:rPr 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已经工作</a:t>
            </a:r>
            <a:r>
              <a:rPr lang="en-US" altLang="zh-CN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z="2115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年或者更久时间了，来学习这个课程还有用吗？</a:t>
            </a:r>
            <a:endParaRPr lang="en-US" sz="211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36030" y="4231689"/>
            <a:ext cx="2914074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15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扫码领优惠</a:t>
            </a:r>
            <a:endParaRPr lang="zh-CN" altLang="en-US" sz="2115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7026" y="2049048"/>
            <a:ext cx="2142396" cy="21142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385" y="1867535"/>
            <a:ext cx="2257425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851" y="216810"/>
            <a:ext cx="11428283" cy="582517"/>
          </a:xfrm>
        </p:spPr>
        <p:txBody>
          <a:bodyPr/>
          <a:lstStyle/>
          <a:p>
            <a:r>
              <a:rPr lang="zh-CN" dirty="0" smtClean="0"/>
              <a:t>深度保姆级服务</a:t>
            </a:r>
            <a:endParaRPr lang="zh-CN" dirty="0" smtClean="0"/>
          </a:p>
        </p:txBody>
      </p:sp>
      <p:grpSp>
        <p:nvGrpSpPr>
          <p:cNvPr id="4" name="组合 3"/>
          <p:cNvGrpSpPr/>
          <p:nvPr/>
        </p:nvGrpSpPr>
        <p:grpSpPr>
          <a:xfrm>
            <a:off x="7757501" y="2143160"/>
            <a:ext cx="4046981" cy="3246170"/>
            <a:chOff x="1688302" y="1725284"/>
            <a:chExt cx="4047198" cy="3246344"/>
          </a:xfrm>
        </p:grpSpPr>
        <p:sp>
          <p:nvSpPr>
            <p:cNvPr id="5" name="文本框 4"/>
            <p:cNvSpPr txBox="1"/>
            <p:nvPr/>
          </p:nvSpPr>
          <p:spPr>
            <a:xfrm>
              <a:off x="1688302" y="4664907"/>
              <a:ext cx="4047198" cy="30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视频资料加叮当老师微信 （</a:t>
              </a:r>
              <a:r>
                <a:rPr lang="en-US" altLang="zh-CN" sz="1400" b="1" dirty="0"/>
                <a:t>1979846055</a:t>
              </a:r>
              <a:r>
                <a:rPr lang="zh-CN" altLang="en-US" sz="1400" b="1" dirty="0"/>
                <a:t>）</a:t>
              </a:r>
              <a:endParaRPr lang="zh-CN" altLang="en-US" sz="1400" b="1" dirty="0"/>
            </a:p>
          </p:txBody>
        </p:sp>
        <p:pic>
          <p:nvPicPr>
            <p:cNvPr id="6" name="图片 5" descr="叮当老师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918061" y="1725284"/>
              <a:ext cx="2665562" cy="2665562"/>
            </a:xfrm>
            <a:prstGeom prst="rect">
              <a:avLst/>
            </a:prstGeom>
          </p:spPr>
        </p:pic>
      </p:grpSp>
      <p:pic>
        <p:nvPicPr>
          <p:cNvPr id="9" name="图片 8" descr="D219DC8D8D83433BCD8ED4BCAC5021A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" y="735965"/>
            <a:ext cx="7620000" cy="6038850"/>
          </a:xfrm>
          <a:prstGeom prst="rect">
            <a:avLst/>
          </a:prstGeom>
        </p:spPr>
      </p:pic>
      <p:pic>
        <p:nvPicPr>
          <p:cNvPr id="7" name="图片 6" descr="FCBB8294F02B8EA8DFBA4127B124D7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270" y="905510"/>
            <a:ext cx="4098290" cy="545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/>
            <a:r>
              <a:rPr lang="zh-CN" altLang="en-US" sz="2665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找工作的那些事儿</a:t>
            </a:r>
            <a:endParaRPr lang="zh-CN" altLang="en-US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安卓市场份额变化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90" y="1007745"/>
            <a:ext cx="6089650" cy="5118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48655" y="1047115"/>
            <a:ext cx="309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图片 1" descr="四合院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85" y="1519555"/>
            <a:ext cx="4552950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8778" y="785585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我们的现状是怎么样的</a:t>
            </a:r>
            <a:r>
              <a:rPr lang="en-US" altLang="zh-CN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?  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对自己未来很迷茫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公司技术落后，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工作的主要就是写业务代码，没机会接触到行业先进的技术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想进</a:t>
            </a:r>
            <a:r>
              <a:rPr lang="en-US" altLang="zh-CN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BATJ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一线互联网公司，但是面试总是通不过</a:t>
            </a: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工作多年了，但是技术水平和刚刚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毕业一到两年的工程师差距不大</a:t>
            </a:r>
            <a:endParaRPr lang="en-US" altLang="zh-CN" sz="1695" b="1" dirty="0">
              <a:solidFill>
                <a:srgbClr val="FF13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万一被</a:t>
            </a:r>
            <a:r>
              <a:rPr lang="zh-CN" altLang="en-US" sz="1695" b="1" dirty="0">
                <a:solidFill>
                  <a:srgbClr val="FF13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公司裁员或是离职</a:t>
            </a:r>
            <a:r>
              <a:rPr lang="zh-CN" altLang="en-US" sz="16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后很难在找到同等待遇的岗位</a:t>
            </a:r>
            <a:endParaRPr lang="zh-CN" altLang="en-US" sz="1695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我们能为您带来什么样的服务</a:t>
            </a:r>
            <a:endParaRPr 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1121701" y="1337206"/>
            <a:ext cx="9764578" cy="4140458"/>
          </a:xfrm>
          <a:prstGeom prst="roundRect">
            <a:avLst>
              <a:gd name="adj" fmla="val 6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1121701" y="1337205"/>
            <a:ext cx="9755953" cy="836718"/>
          </a:xfrm>
          <a:prstGeom prst="round2SameRect">
            <a:avLst>
              <a:gd name="adj1" fmla="val 34475"/>
              <a:gd name="adj2" fmla="val 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/>
          <p:nvPr/>
        </p:nvSpPr>
        <p:spPr>
          <a:xfrm>
            <a:off x="4263237" y="1464289"/>
            <a:ext cx="5714733" cy="582548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</a:rPr>
              <a:t>VIP</a:t>
            </a:r>
            <a:r>
              <a:rPr lang="zh-CN" altLang="en-US" sz="2800" dirty="0">
                <a:solidFill>
                  <a:schemeClr val="bg1"/>
                </a:solidFill>
              </a:rPr>
              <a:t>课程服务体系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标题 2"/>
          <p:cNvSpPr txBox="1"/>
          <p:nvPr/>
        </p:nvSpPr>
        <p:spPr>
          <a:xfrm>
            <a:off x="1336163" y="2301005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位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多年经验老师直播教学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每周一  周四  周六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20:30-22:30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直播分享干货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24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小时终生答疑服务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终生学习新技术权限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个月完整直播学习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一线企业内推计划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线上教育唯一一家承诺 毕业未满三年 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5K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全面退费服务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标题 2"/>
          <p:cNvSpPr txBox="1"/>
          <p:nvPr/>
        </p:nvSpPr>
        <p:spPr>
          <a:xfrm>
            <a:off x="6853054" y="2298697"/>
            <a:ext cx="5714733" cy="3038644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提供视频，源码，</a:t>
            </a:r>
            <a:r>
              <a:rPr lang="en-US" altLang="zh-CN" sz="1400" dirty="0" err="1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，以及笔记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专题结束有对应考试，考核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学习计划制定，制定你专属的学习计划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职业规划，打造你自己的生涯梦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面试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1V1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辅导服务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学习方式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轮询直播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132699" y="2173923"/>
            <a:ext cx="7200" cy="330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6007" y="213175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2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  <a:endParaRPr lang="zh-CN" altLang="en-US" sz="2825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460" y="216638"/>
            <a:ext cx="11428895" cy="582548"/>
          </a:xfrm>
        </p:spPr>
        <p:txBody>
          <a:bodyPr/>
          <a:lstStyle/>
          <a:p>
            <a:r>
              <a:rPr lang="zh-CN" altLang="en-US" dirty="0" smtClean="0"/>
              <a:t>一线大厂面试诀窍</a:t>
            </a:r>
            <a:endParaRPr lang="zh-CN" alt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5993" y="1762260"/>
            <a:ext cx="8786104" cy="3762071"/>
          </a:xfrm>
          <a:prstGeom prst="rect">
            <a:avLst/>
          </a:prstGeom>
        </p:spPr>
        <p:txBody>
          <a:bodyPr vert="horz" wrap="square" lIns="48384" tIns="24192" rIns="48384" bIns="24192" rtlCol="0">
            <a:normAutofit/>
          </a:bodyPr>
          <a:lstStyle/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简历包装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简历一定要吸引，把最好的两个项目经验放在最前面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备战简历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简历里面的技术写自己最熟悉和擅长的，每个技术准备对应的连环炮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深挖底层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底层技术一时半会学不懂，找到高频点，如虚拟机原理，区别，准备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5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个左右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吃闹架构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架构一定要好好看，比如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Glide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Okhttp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MVVM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MVP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架构实现一定要掌握</a:t>
            </a: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endParaRPr lang="en-US" altLang="zh-CN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272415" indent="-27241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掌握源码</a:t>
            </a:r>
            <a:r>
              <a:rPr lang="en-US" altLang="zh-CN" sz="1695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简一定要了解</a:t>
            </a:r>
            <a:r>
              <a:rPr lang="en-US" altLang="zh-CN" sz="1695" dirty="0" err="1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FrameWork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层源码，如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PMS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en-US" altLang="zh-CN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Handler</a:t>
            </a:r>
            <a:r>
              <a:rPr lang="zh-CN" altLang="en-US" sz="1695" dirty="0">
                <a:solidFill>
                  <a:schemeClr val="tx2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，属性动画</a:t>
            </a:r>
            <a:endParaRPr lang="zh-CN" altLang="en-US" sz="1695" dirty="0">
              <a:solidFill>
                <a:schemeClr val="tx2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6"/>
          <p:cNvSpPr>
            <a:spLocks noGrp="1"/>
          </p:cNvSpPr>
          <p:nvPr/>
        </p:nvSpPr>
        <p:spPr>
          <a:xfrm>
            <a:off x="381574" y="296824"/>
            <a:ext cx="11428897" cy="582535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5" b="1">
                <a:solidFill>
                  <a:srgbClr val="1475B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如何快速学习提升</a:t>
            </a:r>
            <a:endParaRPr lang="zh-CN" altLang="en-US" sz="3495" b="1" dirty="0">
              <a:solidFill>
                <a:srgbClr val="1475B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1110421" y="1117116"/>
            <a:ext cx="102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322580" indent="-322580">
              <a:buClr>
                <a:srgbClr val="1577BA"/>
              </a:buClr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自学</a:t>
            </a:r>
            <a:endParaRPr lang="zh-CN" altLang="en-US" sz="24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264" y="1535101"/>
            <a:ext cx="9948103" cy="302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要找学习资料，网上资料不准确，官方文档无人总结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碰到问题耗很久，很难找人帮忙指点、解答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太耗时、太低效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没有实际的项目可以实践，学了感觉没用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altLang="zh-CN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学不全面、学不系统</a:t>
            </a:r>
            <a:endParaRPr lang="zh-CN" altLang="en-US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2115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太难、太苦逼了、坚持不下去</a:t>
            </a:r>
            <a:endParaRPr lang="en-US" altLang="zh-CN" sz="2115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2350" y="5354487"/>
            <a:ext cx="6118121" cy="45056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2330" b="1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但是，现在你不需要这么苦逼了！！！</a:t>
            </a:r>
            <a:endParaRPr lang="zh-CN" altLang="en-US" sz="2330" b="1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325" y="5573087"/>
            <a:ext cx="1253968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325" y="4180821"/>
            <a:ext cx="1253968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325" y="2786633"/>
            <a:ext cx="1253968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325" y="1392447"/>
            <a:ext cx="1253968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325" y="184"/>
            <a:ext cx="1253968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933" y="5573087"/>
            <a:ext cx="365741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933" y="4180821"/>
            <a:ext cx="365741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933" y="2786633"/>
            <a:ext cx="365741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933" y="1392447"/>
            <a:ext cx="365741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933" y="184"/>
            <a:ext cx="365741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pPr defTabSz="914400"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573" y="40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ïśľîḍè"/>
          <p:cNvSpPr txBox="1"/>
          <p:nvPr/>
        </p:nvSpPr>
        <p:spPr>
          <a:xfrm>
            <a:off x="2102064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2064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2064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ïśľîḍè"/>
          <p:cNvSpPr txBox="1"/>
          <p:nvPr/>
        </p:nvSpPr>
        <p:spPr>
          <a:xfrm>
            <a:off x="437905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905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905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ïśľîḍè"/>
          <p:cNvSpPr txBox="1"/>
          <p:nvPr/>
        </p:nvSpPr>
        <p:spPr>
          <a:xfrm>
            <a:off x="6585558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58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59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432" y="1743166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432" y="1243448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432" y="1787613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śľîḍè"/>
          <p:cNvSpPr txBox="1"/>
          <p:nvPr/>
        </p:nvSpPr>
        <p:spPr>
          <a:xfrm>
            <a:off x="2102064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2064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2064" y="3481703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905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9052" y="298198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9052" y="3473448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ïśľîḍè"/>
          <p:cNvSpPr txBox="1"/>
          <p:nvPr/>
        </p:nvSpPr>
        <p:spPr>
          <a:xfrm>
            <a:off x="6585558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58" y="2970555"/>
            <a:ext cx="1796954" cy="499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59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śľîḍè"/>
          <p:cNvSpPr txBox="1"/>
          <p:nvPr/>
        </p:nvSpPr>
        <p:spPr>
          <a:xfrm>
            <a:off x="9038432" y="3470274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432" y="2970555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432" y="3514721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śľîḍè"/>
          <p:cNvSpPr txBox="1"/>
          <p:nvPr/>
        </p:nvSpPr>
        <p:spPr>
          <a:xfrm>
            <a:off x="2102064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2064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2064" y="5216430"/>
            <a:ext cx="175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ïśľîḍè"/>
          <p:cNvSpPr txBox="1"/>
          <p:nvPr/>
        </p:nvSpPr>
        <p:spPr>
          <a:xfrm>
            <a:off x="4379052" y="5171982"/>
            <a:ext cx="1796954" cy="7244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35" tIns="45718" rIns="91435" bIns="45718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9052" y="4672264"/>
            <a:ext cx="1796954" cy="4997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5" tIns="45718" rIns="91435" bIns="45718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9052" y="5183412"/>
            <a:ext cx="1758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857" y="1784619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1800" dirty="0">
              <a:solidFill>
                <a:srgbClr val="33C3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857" y="2136152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857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8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8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857" y="4694959"/>
            <a:ext cx="279123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3053" y="1784438"/>
            <a:ext cx="178806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906" y="2153931"/>
            <a:ext cx="281824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669" y="4325647"/>
            <a:ext cx="10984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1800" dirty="0">
              <a:solidFill>
                <a:srgbClr val="FCB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906" y="4694960"/>
            <a:ext cx="28182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93" y="2273867"/>
            <a:ext cx="1825527" cy="1462009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2" y="2091545"/>
            <a:ext cx="1460422" cy="1825527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28" y="3634302"/>
            <a:ext cx="1825527" cy="1462009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81" y="3476806"/>
            <a:ext cx="1460422" cy="1825527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15" y="267739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333" y="3318746"/>
            <a:ext cx="1372255" cy="779020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49" y="426227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667" y="2669142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83" y="4270526"/>
            <a:ext cx="109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9099" y="40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  <a:endParaRPr lang="zh-CN" altLang="en-US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743" y="644889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350155" y="336602"/>
            <a:ext cx="14916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20967"/>
            <a:ext cx="7347585" cy="678574"/>
            <a:chOff x="1878908" y="2616819"/>
            <a:chExt cx="7347585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633288" y="2724134"/>
              <a:ext cx="65932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元注解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69712"/>
            <a:ext cx="5347335" cy="678574"/>
            <a:chOff x="1878908" y="4239809"/>
            <a:chExt cx="5347335" cy="678574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自定义注解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5816600" cy="678574"/>
            <a:chOff x="7196185" y="2616819"/>
            <a:chExt cx="5816600" cy="678574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50565" y="2724134"/>
              <a:ext cx="50622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注解应用场景</a:t>
              </a:r>
              <a:endParaRPr lang="zh-CN" sz="24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5500370" cy="678574"/>
            <a:chOff x="7196185" y="4239809"/>
            <a:chExt cx="550037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47459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Retrofit</a:t>
              </a:r>
              <a:r>
                <a:rPr lang="zh-CN" altLang="en-US" sz="2400" dirty="0">
                  <a:solidFill>
                    <a:srgbClr val="33C3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源码分析</a:t>
              </a:r>
              <a:endParaRPr lang="zh-CN" altLang="en-US" sz="2400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6472498" y="2438042"/>
            <a:ext cx="5347335" cy="678574"/>
            <a:chOff x="1878908" y="4239809"/>
            <a:chExt cx="534733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4330614"/>
              <a:ext cx="459295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3645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反射</a:t>
              </a:r>
              <a:endParaRPr lang="zh-CN" sz="24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6472555" y="3401695"/>
            <a:ext cx="5503545" cy="678815"/>
            <a:chOff x="1878908" y="2616819"/>
            <a:chExt cx="7347585" cy="678574"/>
          </a:xfrm>
        </p:grpSpPr>
        <p:sp>
          <p:nvSpPr>
            <p:cNvPr id="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906261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LYING IMPRESSION FID FEIZHAO    qq:1964271550"/>
            <p:cNvSpPr txBox="1"/>
            <p:nvPr/>
          </p:nvSpPr>
          <p:spPr>
            <a:xfrm>
              <a:off x="2633288" y="2724134"/>
              <a:ext cx="6593205" cy="4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静态代理与动态代理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FLYING IMPRESSION FID FEIZHAO    qq:1964271550"/>
          <p:cNvGrpSpPr/>
          <p:nvPr>
            <p:custDataLst>
              <p:tags r:id="rId7"/>
            </p:custDataLst>
          </p:nvPr>
        </p:nvGrpSpPr>
        <p:grpSpPr>
          <a:xfrm>
            <a:off x="6560820" y="4460240"/>
            <a:ext cx="5503545" cy="678815"/>
            <a:chOff x="1878908" y="2616819"/>
            <a:chExt cx="7347585" cy="678574"/>
          </a:xfrm>
        </p:grpSpPr>
        <p:sp>
          <p:nvSpPr>
            <p:cNvPr id="9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906261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LYING IMPRESSION FID FEIZHAO    qq:1964271550"/>
            <p:cNvSpPr txBox="1"/>
            <p:nvPr/>
          </p:nvSpPr>
          <p:spPr>
            <a:xfrm>
              <a:off x="2633288" y="2724134"/>
              <a:ext cx="6593205" cy="46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sz="2400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责任链以及观察者模式</a:t>
              </a:r>
              <a:endParaRPr lang="zh-CN" sz="2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1554554" y="-1314285"/>
            <a:ext cx="6396007" cy="8253218"/>
          </a:xfrm>
          <a:prstGeom prst="blockArc">
            <a:avLst>
              <a:gd name="adj1" fmla="val 18900000"/>
              <a:gd name="adj2" fmla="val 4088250"/>
              <a:gd name="adj3" fmla="val 0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788385" y="5890"/>
            <a:ext cx="5598283" cy="1021057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4400" b="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6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项目开发必备底层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5260914" y="1364024"/>
            <a:ext cx="5598283" cy="1021057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5192858" y="2812324"/>
            <a:ext cx="5598283" cy="1021057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4400" b="1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518560" y="2570085"/>
            <a:ext cx="401108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zh-CN" altLang="en-US" sz="3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2932" y="185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2932" y="1392451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2932" y="2786638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2932" y="4180824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2932" y="5575010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327" y="5573090"/>
            <a:ext cx="188742" cy="12847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327" y="4180823"/>
            <a:ext cx="188742" cy="12847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327" y="2786636"/>
            <a:ext cx="188742" cy="12847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327" y="1392450"/>
            <a:ext cx="188742" cy="12847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327" y="184"/>
            <a:ext cx="188742" cy="128280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496867" y="1510905"/>
            <a:ext cx="43623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Q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404163" y="2968787"/>
            <a:ext cx="3792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腾讯内部调优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6158" y="4174326"/>
            <a:ext cx="5534786" cy="1021057"/>
            <a:chOff x="4726158" y="4174326"/>
            <a:chExt cx="5534786" cy="1021057"/>
          </a:xfrm>
        </p:grpSpPr>
        <p:grpSp>
          <p:nvGrpSpPr>
            <p:cNvPr id="9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1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LYING IMPRESSION FID FEIZHAO    qq:1964271550"/>
            <p:cNvSpPr txBox="1"/>
            <p:nvPr/>
          </p:nvSpPr>
          <p:spPr>
            <a:xfrm>
              <a:off x="5908141" y="4333982"/>
              <a:ext cx="379209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高级音视频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LYING IMPRESSION FID FEIZHAO    qq:1964271550"/>
          <p:cNvSpPr txBox="1"/>
          <p:nvPr/>
        </p:nvSpPr>
        <p:spPr>
          <a:xfrm>
            <a:off x="189069" y="6509188"/>
            <a:ext cx="9619100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毕业未满三年学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65445" y="5386041"/>
            <a:ext cx="5534786" cy="1021057"/>
            <a:chOff x="4726158" y="4174326"/>
            <a:chExt cx="5534786" cy="1021057"/>
          </a:xfrm>
        </p:grpSpPr>
        <p:grpSp>
          <p:nvGrpSpPr>
            <p:cNvPr id="58" name="FLYING IMPRESSION FID FEIZHAO    qq:1964271550"/>
            <p:cNvGrpSpPr/>
            <p:nvPr/>
          </p:nvGrpSpPr>
          <p:grpSpPr>
            <a:xfrm>
              <a:off x="4726158" y="4174326"/>
              <a:ext cx="5534786" cy="1021057"/>
              <a:chOff x="4591149" y="4699193"/>
              <a:chExt cx="5535083" cy="1021112"/>
            </a:xfrm>
          </p:grpSpPr>
          <p:sp>
            <p:nvSpPr>
              <p:cNvPr id="60" name="FLYING IMPRESSION FID FEIZHAO    qq:1964271550"/>
              <p:cNvSpPr/>
              <p:nvPr/>
            </p:nvSpPr>
            <p:spPr>
              <a:xfrm>
                <a:off x="5242970" y="4801288"/>
                <a:ext cx="4883262" cy="816889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FLYING IMPRESSION FID FEIZHAO    qq:1964271550"/>
              <p:cNvSpPr/>
              <p:nvPr/>
            </p:nvSpPr>
            <p:spPr>
              <a:xfrm>
                <a:off x="4591149" y="4699193"/>
                <a:ext cx="1021112" cy="1021112"/>
              </a:xfrm>
              <a:prstGeom prst="ellipse">
                <a:avLst/>
              </a:prstGeom>
              <a:solidFill>
                <a:srgbClr val="ECEFF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FLYING IMPRESSION FID FEIZHAO    qq:1964271550"/>
              <p:cNvSpPr txBox="1"/>
              <p:nvPr/>
            </p:nvSpPr>
            <p:spPr>
              <a:xfrm>
                <a:off x="4694932" y="4825011"/>
                <a:ext cx="754036" cy="7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LYING IMPRESSION FID FEIZHAO    qq:1964271550"/>
            <p:cNvSpPr txBox="1"/>
            <p:nvPr/>
          </p:nvSpPr>
          <p:spPr>
            <a:xfrm>
              <a:off x="5908141" y="4333982"/>
              <a:ext cx="379209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腾讯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T3.3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师</a:t>
              </a:r>
              <a:endPara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bldLvl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5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1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  <a:endParaRPr lang="zh-CN" altLang="en-US" sz="741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4369" y="1703547"/>
            <a:ext cx="1816523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10000" dirty="0">
              <a:solidFill>
                <a:srgbClr val="F8F8F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366303" y="4182472"/>
            <a:ext cx="1459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元注解</a:t>
            </a:r>
            <a:endParaRPr lang="zh-CN" altLang="en-US" sz="32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4879" y="371042"/>
            <a:ext cx="3704079" cy="4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200"/>
            <a:r>
              <a:rPr lang="zh-CN" altLang="en-US" sz="2665" dirty="0" smtClean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复制粘贴那些事</a:t>
            </a:r>
            <a:endParaRPr lang="en-US" altLang="zh-CN" sz="2665" dirty="0">
              <a:solidFill>
                <a:srgbClr val="1D69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PA_组合 47"/>
          <p:cNvGrpSpPr/>
          <p:nvPr>
            <p:custDataLst>
              <p:tags r:id="rId2"/>
            </p:custDataLst>
          </p:nvPr>
        </p:nvGrpSpPr>
        <p:grpSpPr>
          <a:xfrm>
            <a:off x="554877" y="932724"/>
            <a:ext cx="1199456" cy="74689"/>
            <a:chOff x="0" y="2842590"/>
            <a:chExt cx="7054752" cy="89199"/>
          </a:xfrm>
        </p:grpSpPr>
        <p:sp>
          <p:nvSpPr>
            <p:cNvPr id="49" name="矩形 48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52571" y="1007413"/>
            <a:ext cx="361654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的开源特性，很多功能可以在网上找到大把的工具，另外，第三方框架以其调用方便，性能稳定而广受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程序猴子欢迎；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目的：（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）快速构建项目，完成产品经理的要求；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）佛系编程；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5" descr="干代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5" y="1199005"/>
            <a:ext cx="7933042" cy="487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KSO_WM_UNIT_PLACING_PICTURE_USER_VIEWPORT" val="{&quot;height&quot;:6060,&quot;width&quot;:8808}"/>
</p:tagLst>
</file>

<file path=ppt/tags/tag16.xml><?xml version="1.0" encoding="utf-8"?>
<p:tagLst xmlns:p="http://schemas.openxmlformats.org/presentationml/2006/main">
  <p:tag name="KSO_WM_UNIT_TABLE_BEAUTIFY" val="smartTable{897a170c-0bd7-48e9-b9f7-8756b75705fd}"/>
</p:tagLst>
</file>

<file path=ppt/tags/tag17.xml><?xml version="1.0" encoding="utf-8"?>
<p:tagLst xmlns:p="http://schemas.openxmlformats.org/presentationml/2006/main">
  <p:tag name="KSO_WM_UNIT_PLACING_PICTURE_USER_VIEWPORT" val="{&quot;height&quot;:9435,&quot;width&quot;:15435}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4.1.3"/>
</p:tagLst>
</file>

<file path=ppt/tags/tag21.xml><?xml version="1.0" encoding="utf-8"?>
<p:tagLst xmlns:p="http://schemas.openxmlformats.org/presentationml/2006/main">
  <p:tag name="PA" val="v4.1.3"/>
</p:tagLst>
</file>

<file path=ppt/tags/tag22.xml><?xml version="1.0" encoding="utf-8"?>
<p:tagLst xmlns:p="http://schemas.openxmlformats.org/presentationml/2006/main">
  <p:tag name="PA" val="v4.1.3"/>
</p:tagLst>
</file>

<file path=ppt/tags/tag23.xml><?xml version="1.0" encoding="utf-8"?>
<p:tagLst xmlns:p="http://schemas.openxmlformats.org/presentationml/2006/main">
  <p:tag name="PA" val="v4.1.3"/>
</p:tagLst>
</file>

<file path=ppt/tags/tag24.xml><?xml version="1.0" encoding="utf-8"?>
<p:tagLst xmlns:p="http://schemas.openxmlformats.org/presentationml/2006/main">
  <p:tag name="PA" val="v4.1.3"/>
</p:tagLst>
</file>

<file path=ppt/tags/tag25.xml><?xml version="1.0" encoding="utf-8"?>
<p:tagLst xmlns:p="http://schemas.openxmlformats.org/presentationml/2006/main">
  <p:tag name="PA" val="v4.1.3"/>
</p:tagLst>
</file>

<file path=ppt/tags/tag26.xml><?xml version="1.0" encoding="utf-8"?>
<p:tagLst xmlns:p="http://schemas.openxmlformats.org/presentationml/2006/main">
  <p:tag name="PA" val="v4.1.3"/>
</p:tagLst>
</file>

<file path=ppt/tags/tag27.xml><?xml version="1.0" encoding="utf-8"?>
<p:tagLst xmlns:p="http://schemas.openxmlformats.org/presentationml/2006/main">
  <p:tag name="PA" val="v4.1.3"/>
</p:tagLst>
</file>

<file path=ppt/tags/tag28.xml><?xml version="1.0" encoding="utf-8"?>
<p:tagLst xmlns:p="http://schemas.openxmlformats.org/presentationml/2006/main">
  <p:tag name="PA" val="v4.1.3"/>
</p:tagLst>
</file>

<file path=ppt/tags/tag29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KSO_WM_UNIT_PLACING_PICTURE_USER_VIEWPORT" val="{&quot;height&quot;:4197.5104396735687,&quot;width&quot;:4197.5103616538072}"/>
</p:tagLst>
</file>

<file path=ppt/tags/tag31.xml><?xml version="1.0" encoding="utf-8"?>
<p:tagLst xmlns:p="http://schemas.openxmlformats.org/presentationml/2006/main">
  <p:tag name="PA" val="v4.1.3"/>
</p:tagLst>
</file>

<file path=ppt/tags/tag32.xml><?xml version="1.0" encoding="utf-8"?>
<p:tagLst xmlns:p="http://schemas.openxmlformats.org/presentationml/2006/main">
  <p:tag name="PA" val="v4.1.3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KSO_WM_UNIT_PLACING_PICTURE_USER_VIEWPORT" val="{&quot;height&quot;:4197.5104396735687,&quot;width&quot;:4197.5103616538072}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8475</Words>
  <Application>WPS 演示</Application>
  <PresentationFormat>宽屏</PresentationFormat>
  <Paragraphs>783</Paragraphs>
  <Slides>72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90" baseType="lpstr">
      <vt:lpstr>Arial</vt:lpstr>
      <vt:lpstr>宋体</vt:lpstr>
      <vt:lpstr>Wingdings</vt:lpstr>
      <vt:lpstr>微软雅黑</vt:lpstr>
      <vt:lpstr>思源黑体 CN Bold</vt:lpstr>
      <vt:lpstr>黑体</vt:lpstr>
      <vt:lpstr>Times New Roman</vt:lpstr>
      <vt:lpstr>Noto Sans CJK SC Medium</vt:lpstr>
      <vt:lpstr>思源黑体 CN Normal</vt:lpstr>
      <vt:lpstr>Source Han Sans CN Normal</vt:lpstr>
      <vt:lpstr>方正姚体</vt:lpstr>
      <vt:lpstr>Calibri</vt:lpstr>
      <vt:lpstr>Calibri</vt:lpstr>
      <vt:lpstr>思源黑体 CN Medium</vt:lpstr>
      <vt:lpstr>Arial Unicode MS</vt:lpstr>
      <vt:lpstr>Calibri Light</vt:lpstr>
      <vt:lpstr>思源黑体 CN Light</vt:lpstr>
      <vt:lpstr>Office 主题</vt:lpstr>
      <vt:lpstr>PowerPoint 演示文稿</vt:lpstr>
      <vt:lpstr>PowerPoint 演示文稿</vt:lpstr>
      <vt:lpstr>讲师介绍</vt:lpstr>
      <vt:lpstr>PowerPoint 演示文稿</vt:lpstr>
      <vt:lpstr>视频+资料 请加叮当瑶老师</vt:lpstr>
      <vt:lpstr>深度保姆级服务</vt:lpstr>
      <vt:lpstr>PowerPoint 演示文稿</vt:lpstr>
      <vt:lpstr>PowerPoint 演示文稿</vt:lpstr>
      <vt:lpstr>PowerPoint 演示文稿</vt:lpstr>
      <vt:lpstr>什么是注解</vt:lpstr>
      <vt:lpstr>元注解</vt:lpstr>
      <vt:lpstr>@Retention介绍</vt:lpstr>
      <vt:lpstr>@Target介绍</vt:lpstr>
      <vt:lpstr>@Inherited介绍</vt:lpstr>
      <vt:lpstr>PowerPoint 演示文稿</vt:lpstr>
      <vt:lpstr>注解的应用场景</vt:lpstr>
      <vt:lpstr>PowerPoint 演示文稿</vt:lpstr>
      <vt:lpstr>自定义注解之运行时注解</vt:lpstr>
      <vt:lpstr>PowerPoint 演示文稿</vt:lpstr>
      <vt:lpstr>ButterKnife框架原理</vt:lpstr>
      <vt:lpstr>自定义注解-编译时注解</vt:lpstr>
      <vt:lpstr>自定义注解-编译时注解</vt:lpstr>
      <vt:lpstr>自定义注解-编译时注解</vt:lpstr>
      <vt:lpstr>APT介绍</vt:lpstr>
      <vt:lpstr>APT介绍</vt:lpstr>
      <vt:lpstr>PowerPoint 演示文稿</vt:lpstr>
      <vt:lpstr>PowerPoint 演示文稿</vt:lpstr>
      <vt:lpstr>PowerPoint 演示文稿</vt:lpstr>
      <vt:lpstr>训练营专属活动</vt:lpstr>
      <vt:lpstr>讲师介绍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一线大厂面试诀窍</vt:lpstr>
      <vt:lpstr>方向迷惑</vt:lpstr>
      <vt:lpstr>怎样去学习</vt:lpstr>
      <vt:lpstr>如何突破瓶颈</vt:lpstr>
      <vt:lpstr>PowerPoint 演示文稿</vt:lpstr>
      <vt:lpstr>我们能为您带来什么样的服务</vt:lpstr>
      <vt:lpstr>学员反馈</vt:lpstr>
      <vt:lpstr>学员反馈</vt:lpstr>
      <vt:lpstr>学员反馈</vt:lpstr>
      <vt:lpstr>学员反馈</vt:lpstr>
      <vt:lpstr>学员反馈</vt:lpstr>
      <vt:lpstr>一线大厂面试诀窍</vt:lpstr>
      <vt:lpstr>PowerPoint 演示文稿</vt:lpstr>
      <vt:lpstr> 怎么成为Android高级工程师？</vt:lpstr>
      <vt:lpstr>PowerPoint 演示文稿</vt:lpstr>
      <vt:lpstr>师资力量</vt:lpstr>
      <vt:lpstr> 学员疑问</vt:lpstr>
      <vt:lpstr>深度保姆级服务</vt:lpstr>
      <vt:lpstr>PowerPoint 演示文稿</vt:lpstr>
      <vt:lpstr>PowerPoint 演示文稿</vt:lpstr>
      <vt:lpstr>我们能为您带来什么样的服务</vt:lpstr>
      <vt:lpstr>一线大厂面试诀窍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</cp:lastModifiedBy>
  <cp:revision>747</cp:revision>
  <dcterms:created xsi:type="dcterms:W3CDTF">2016-12-28T11:29:00Z</dcterms:created>
  <dcterms:modified xsi:type="dcterms:W3CDTF">2021-01-26T23:21:53Z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