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24" r:id="rId3"/>
    <p:sldId id="525" r:id="rId5"/>
    <p:sldId id="526" r:id="rId6"/>
    <p:sldId id="380" r:id="rId7"/>
    <p:sldId id="653" r:id="rId8"/>
    <p:sldId id="694" r:id="rId9"/>
    <p:sldId id="656" r:id="rId10"/>
    <p:sldId id="618" r:id="rId11"/>
    <p:sldId id="619" r:id="rId12"/>
    <p:sldId id="620" r:id="rId13"/>
    <p:sldId id="695" r:id="rId14"/>
    <p:sldId id="622" r:id="rId15"/>
    <p:sldId id="623" r:id="rId16"/>
    <p:sldId id="624" r:id="rId17"/>
    <p:sldId id="625" r:id="rId18"/>
    <p:sldId id="626" r:id="rId19"/>
    <p:sldId id="627" r:id="rId20"/>
    <p:sldId id="628" r:id="rId21"/>
    <p:sldId id="629" r:id="rId22"/>
    <p:sldId id="657" r:id="rId23"/>
    <p:sldId id="658" r:id="rId24"/>
    <p:sldId id="630" r:id="rId25"/>
    <p:sldId id="631" r:id="rId26"/>
    <p:sldId id="659" r:id="rId27"/>
    <p:sldId id="632" r:id="rId28"/>
    <p:sldId id="636" r:id="rId29"/>
    <p:sldId id="542" r:id="rId30"/>
    <p:sldId id="660" r:id="rId31"/>
    <p:sldId id="543" r:id="rId32"/>
    <p:sldId id="544" r:id="rId33"/>
    <p:sldId id="545" r:id="rId34"/>
    <p:sldId id="546" r:id="rId35"/>
    <p:sldId id="547" r:id="rId36"/>
    <p:sldId id="548" r:id="rId37"/>
    <p:sldId id="550" r:id="rId38"/>
    <p:sldId id="696" r:id="rId39"/>
    <p:sldId id="733" r:id="rId40"/>
    <p:sldId id="552" r:id="rId41"/>
    <p:sldId id="553" r:id="rId42"/>
    <p:sldId id="554" r:id="rId43"/>
    <p:sldId id="555" r:id="rId44"/>
    <p:sldId id="556" r:id="rId45"/>
    <p:sldId id="557" r:id="rId46"/>
  </p:sldIdLst>
  <p:sldSz cx="12192000" cy="6858000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/>
  <p:cmAuthor id="2" name="China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D7A"/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4" y="96"/>
      </p:cViewPr>
      <p:guideLst>
        <p:guide orient="horz" pos="2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gs" Target="tags/tag121.xml"/><Relationship Id="rId50" Type="http://schemas.openxmlformats.org/officeDocument/2006/relationships/commentAuthors" Target="commentAuthors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https://www.sohu.com/a/243558244_99986159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7310730" y="6385680"/>
            <a:ext cx="4801796" cy="426766"/>
            <a:chOff x="13815185" y="12067752"/>
            <a:chExt cx="9074019" cy="806509"/>
          </a:xfrm>
        </p:grpSpPr>
        <p:grpSp>
          <p:nvGrpSpPr>
            <p:cNvPr id="2" name="组合 1"/>
            <p:cNvGrpSpPr/>
            <p:nvPr userDrawn="1"/>
          </p:nvGrpSpPr>
          <p:grpSpPr>
            <a:xfrm>
              <a:off x="14759693" y="12228510"/>
              <a:ext cx="8129511" cy="557826"/>
              <a:chOff x="15969848" y="12230840"/>
              <a:chExt cx="6626379" cy="557826"/>
            </a:xfrm>
          </p:grpSpPr>
          <p:sp>
            <p:nvSpPr>
              <p:cNvPr id="6" name="文本框 5"/>
              <p:cNvSpPr txBox="1"/>
              <p:nvPr userDrawn="1"/>
            </p:nvSpPr>
            <p:spPr>
              <a:xfrm>
                <a:off x="15969848" y="12244832"/>
                <a:ext cx="3499236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 userDrawn="1"/>
            </p:nvSpPr>
            <p:spPr>
              <a:xfrm>
                <a:off x="19264890" y="12230840"/>
                <a:ext cx="3331337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0961" y="274631"/>
            <a:ext cx="11430121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175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7310730" y="6385680"/>
            <a:ext cx="4801796" cy="426766"/>
            <a:chOff x="13815185" y="12067752"/>
            <a:chExt cx="9074019" cy="806509"/>
          </a:xfrm>
        </p:grpSpPr>
        <p:grpSp>
          <p:nvGrpSpPr>
            <p:cNvPr id="18" name="组合 17"/>
            <p:cNvGrpSpPr/>
            <p:nvPr userDrawn="1"/>
          </p:nvGrpSpPr>
          <p:grpSpPr>
            <a:xfrm>
              <a:off x="14759693" y="12228510"/>
              <a:ext cx="8129511" cy="557826"/>
              <a:chOff x="15969848" y="12230840"/>
              <a:chExt cx="6626379" cy="557826"/>
            </a:xfrm>
          </p:grpSpPr>
          <p:sp>
            <p:nvSpPr>
              <p:cNvPr id="20" name="文本框 19"/>
              <p:cNvSpPr txBox="1"/>
              <p:nvPr userDrawn="1"/>
            </p:nvSpPr>
            <p:spPr>
              <a:xfrm>
                <a:off x="15969848" y="12244832"/>
                <a:ext cx="3499236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 userDrawn="1"/>
            </p:nvSpPr>
            <p:spPr>
              <a:xfrm>
                <a:off x="19264890" y="12230840"/>
                <a:ext cx="3331337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9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118.xml"/><Relationship Id="rId2" Type="http://schemas.openxmlformats.org/officeDocument/2006/relationships/image" Target="../media/image10.jpeg"/><Relationship Id="rId1" Type="http://schemas.openxmlformats.org/officeDocument/2006/relationships/tags" Target="../tags/tag1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4.png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image" Target="../media/image10.jpe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327" y="5429336"/>
            <a:ext cx="12191390" cy="1428664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0251" y="2381278"/>
            <a:ext cx="8131499" cy="2678823"/>
            <a:chOff x="5266365" y="4481724"/>
            <a:chExt cx="13633330" cy="5062479"/>
          </a:xfrm>
        </p:grpSpPr>
        <p:sp>
          <p:nvSpPr>
            <p:cNvPr id="10" name="TextBox 29"/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》</a:t>
              </a:r>
              <a:endParaRPr lang="zh-CN" altLang="en-US" sz="4235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/>
            <p:cNvSpPr txBox="1"/>
            <p:nvPr/>
          </p:nvSpPr>
          <p:spPr>
            <a:xfrm>
              <a:off x="6460865" y="6385172"/>
              <a:ext cx="10935000" cy="119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495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Noto Sans CJK SC Medium" charset="-122"/>
                </a:rPr>
                <a:t>直播公开课</a:t>
              </a:r>
              <a:endParaRPr lang="zh-CN" altLang="en-US" sz="3495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Noto Sans CJK SC Medium" charset="-122"/>
              </a:endParaRPr>
            </a:p>
          </p:txBody>
        </p:sp>
        <p:sp>
          <p:nvSpPr>
            <p:cNvPr id="17" name="TextBox 53"/>
            <p:cNvSpPr txBox="1"/>
            <p:nvPr/>
          </p:nvSpPr>
          <p:spPr>
            <a:xfrm>
              <a:off x="6615531" y="8815698"/>
              <a:ext cx="10935000" cy="72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Noto Sans CJK SC Medium" charset="-122"/>
                </a:rPr>
                <a:t>用代码码出自己牛逼的人生</a:t>
              </a:r>
              <a:endParaRPr lang="zh-CN" altLang="en-US" sz="1905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25455" y="775307"/>
            <a:ext cx="5531444" cy="915427"/>
            <a:chOff x="7039803" y="1465187"/>
            <a:chExt cx="10453405" cy="1729988"/>
          </a:xfrm>
        </p:grpSpPr>
        <p:grpSp>
          <p:nvGrpSpPr>
            <p:cNvPr id="12" name="组合 11"/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/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5">
                  <a:solidFill>
                    <a:srgbClr val="1577BA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48386" tIns="24193" rIns="48386" bIns="24193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90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1905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95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sz="955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进程的优先级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进程优先级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1174750"/>
            <a:ext cx="7141210" cy="52920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90360" y="1644650"/>
            <a:ext cx="496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rgbClr val="00B0F0"/>
                </a:solidFill>
                <a:sym typeface="+mn-ea"/>
              </a:rPr>
              <a:t>官网说明</a:t>
            </a:r>
            <a:endParaRPr lang="zh-CN" altLang="en-US" sz="2400">
              <a:solidFill>
                <a:srgbClr val="00B0F0"/>
              </a:solidFill>
              <a:sym typeface="+mn-ea"/>
            </a:endParaRPr>
          </a:p>
          <a:p>
            <a:pPr algn="l"/>
            <a:r>
              <a:rPr lang="zh-CN" altLang="en-US" sz="2400">
                <a:solidFill>
                  <a:srgbClr val="00B0F0"/>
                </a:solidFill>
                <a:sym typeface="+mn-ea"/>
              </a:rPr>
              <a:t>https://developer.android.google.cn/guide/components/processes-and-threads.html?hl=zh-cn</a:t>
            </a:r>
            <a:endParaRPr lang="zh-CN" altLang="en-US" sz="2400">
              <a:solidFill>
                <a:srgbClr val="00B0F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何时杀死进程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4710" y="1511300"/>
            <a:ext cx="10771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 smtClean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内存</a:t>
            </a:r>
            <a:r>
              <a:rPr lang="zh-CN" altLang="en-US" sz="2400" dirty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阈值在不同的手机上不一样，一旦低于该值</a:t>
            </a:r>
            <a:r>
              <a:rPr lang="en-US" altLang="zh-CN" sz="2400" dirty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,Android</a:t>
            </a:r>
            <a:r>
              <a:rPr lang="zh-CN" altLang="en-US" sz="2400" dirty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便会杀死对应优先级的进程，例如，当可用内存小于</a:t>
            </a:r>
            <a:r>
              <a:rPr lang="en-US" altLang="zh-CN" sz="2400" dirty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180</a:t>
            </a:r>
            <a:r>
              <a:rPr lang="en-US" altLang="zh-CN" sz="2400" dirty="0" smtClean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MB(46080)</a:t>
            </a:r>
            <a:r>
              <a:rPr lang="zh-CN" altLang="en-US" sz="2400" dirty="0" smtClean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，就杀死空进程。</a:t>
            </a:r>
            <a:endParaRPr lang="zh-CN" altLang="en-US" sz="2400" dirty="0" smtClean="0">
              <a:solidFill>
                <a:srgbClr val="00B0F0"/>
              </a:solidFill>
              <a:latin typeface="Verdana" panose="020B060403050404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710" y="5624830"/>
            <a:ext cx="2585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阈值的单位是</a:t>
            </a:r>
            <a:r>
              <a:rPr lang="en-US" altLang="zh-CN"/>
              <a:t>4KB</a:t>
            </a:r>
            <a:endParaRPr lang="en-US" altLang="zh-CN"/>
          </a:p>
          <a:p>
            <a:pPr algn="l"/>
            <a:r>
              <a:rPr lang="en-US" altLang="zh-CN"/>
              <a:t>cat /proc/21038/oom_adj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910205"/>
            <a:ext cx="9214485" cy="16884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1050" y="4713605"/>
            <a:ext cx="8625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、前台进程大小 </a:t>
            </a:r>
            <a:r>
              <a:rPr lang="en-US" altLang="zh-CN"/>
              <a:t>2 </a:t>
            </a:r>
            <a:r>
              <a:rPr lang="zh-CN" altLang="en-US"/>
              <a:t>可见进程 </a:t>
            </a:r>
            <a:r>
              <a:rPr lang="en-US" altLang="zh-CN"/>
              <a:t>3 </a:t>
            </a:r>
            <a:r>
              <a:rPr lang="zh-CN" altLang="en-US"/>
              <a:t>服务进程 </a:t>
            </a:r>
            <a:r>
              <a:rPr lang="en-US" altLang="zh-CN"/>
              <a:t>4 </a:t>
            </a:r>
            <a:r>
              <a:rPr lang="zh-CN" altLang="en-US"/>
              <a:t>后台进程 </a:t>
            </a:r>
            <a:r>
              <a:rPr lang="en-US" altLang="zh-CN"/>
              <a:t>5 contentProvider 6 </a:t>
            </a:r>
            <a:r>
              <a:rPr lang="zh-CN" altLang="en-US"/>
              <a:t>空进程</a:t>
            </a:r>
            <a:endParaRPr lang="zh-CN" altLang="en-US"/>
          </a:p>
          <a:p>
            <a:r>
              <a:rPr lang="en-US" altLang="zh-CN"/>
              <a:t>cat /sys/module/lowmemorykiller/parameters/minfree </a:t>
            </a:r>
            <a:r>
              <a:rPr lang="zh-CN" altLang="en-US"/>
              <a:t> </a:t>
            </a:r>
            <a:endParaRPr lang="zh-CN" altLang="en-US"/>
          </a:p>
          <a:p>
            <a:r>
              <a:rPr lang="en-US" altLang="zh-CN"/>
              <a:t>18432,23040,27648,32256,36864,46080</a:t>
            </a:r>
            <a:endParaRPr lang="zh-CN" altLang="en-US"/>
          </a:p>
          <a:p>
            <a:r>
              <a:rPr lang="en-US" altLang="zh-CN"/>
              <a:t> 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如何判断进程的优先级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oom_ad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715" y="191770"/>
            <a:ext cx="5226685" cy="6222365"/>
          </a:xfrm>
          <a:prstGeom prst="rect">
            <a:avLst/>
          </a:prstGeom>
        </p:spPr>
      </p:pic>
      <p:pic>
        <p:nvPicPr>
          <p:cNvPr id="6" name="图片 5" descr="proc_oom_adj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05" y="3600450"/>
            <a:ext cx="5869305" cy="1694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4990" y="1612900"/>
            <a:ext cx="500507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C1A4D2"/>
                </a:solidFill>
              </a:rPr>
              <a:t>通过</a:t>
            </a:r>
            <a:r>
              <a:rPr lang="en-US" altLang="zh-CN" sz="2400">
                <a:solidFill>
                  <a:srgbClr val="C1A4D2"/>
                </a:solidFill>
              </a:rPr>
              <a:t>oom_adj </a:t>
            </a:r>
            <a:r>
              <a:rPr lang="zh-CN" altLang="en-US" sz="2400">
                <a:solidFill>
                  <a:srgbClr val="C1A4D2"/>
                </a:solidFill>
              </a:rPr>
              <a:t>值，判断进程的优先级</a:t>
            </a:r>
            <a:endParaRPr lang="zh-CN" altLang="en-US" sz="2400">
              <a:solidFill>
                <a:srgbClr val="C1A4D2"/>
              </a:solidFill>
            </a:endParaRPr>
          </a:p>
          <a:p>
            <a:r>
              <a:rPr lang="zh-CN" altLang="en-US" sz="2400">
                <a:solidFill>
                  <a:srgbClr val="C1A4D2"/>
                </a:solidFill>
              </a:rPr>
              <a:t>不同手机的</a:t>
            </a:r>
            <a:r>
              <a:rPr lang="en-US" altLang="zh-CN" sz="2400">
                <a:solidFill>
                  <a:srgbClr val="C1A4D2"/>
                </a:solidFill>
              </a:rPr>
              <a:t>oom_adj </a:t>
            </a:r>
            <a:r>
              <a:rPr lang="zh-CN" altLang="en-US" sz="2400">
                <a:solidFill>
                  <a:srgbClr val="C1A4D2"/>
                </a:solidFill>
              </a:rPr>
              <a:t>值 可能不一样</a:t>
            </a:r>
            <a:endParaRPr lang="zh-CN" altLang="en-US" sz="2400">
              <a:solidFill>
                <a:srgbClr val="C1A4D2"/>
              </a:solidFill>
            </a:endParaRPr>
          </a:p>
          <a:p>
            <a:endParaRPr lang="zh-CN" altLang="en-US" sz="2400">
              <a:solidFill>
                <a:srgbClr val="C1A4D2"/>
              </a:solidFill>
            </a:endParaRPr>
          </a:p>
          <a:p>
            <a:r>
              <a:rPr lang="zh-CN" altLang="en-US" sz="2400">
                <a:solidFill>
                  <a:srgbClr val="C1A4D2"/>
                </a:solidFill>
              </a:rPr>
              <a:t>目标：值变低，优先级变高</a:t>
            </a:r>
            <a:endParaRPr lang="zh-CN" altLang="en-US" sz="2400">
              <a:solidFill>
                <a:srgbClr val="C1A4D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>
            <a:off x="4785564" y="1500466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5110480" y="417660"/>
            <a:ext cx="197104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735" b="1" dirty="0">
                <a:ln w="6350">
                  <a:noFill/>
                </a:ln>
                <a:solidFill>
                  <a:srgbClr val="1D69A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735" b="1" dirty="0">
              <a:ln w="6350">
                <a:noFill/>
              </a:ln>
              <a:solidFill>
                <a:srgbClr val="1D69A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/>
            <a:r>
              <a:rPr lang="en-US" altLang="zh-CN" sz="2135" dirty="0">
                <a:ln w="6350"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2135" dirty="0">
              <a:ln w="6350">
                <a:noFill/>
              </a:ln>
              <a:solidFill>
                <a:srgbClr val="333333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PA_组合 1"/>
          <p:cNvGrpSpPr/>
          <p:nvPr>
            <p:custDataLst>
              <p:tags r:id="rId3"/>
            </p:custDataLst>
          </p:nvPr>
        </p:nvGrpSpPr>
        <p:grpSpPr>
          <a:xfrm>
            <a:off x="1095123" y="3429000"/>
            <a:ext cx="2016723" cy="2527653"/>
            <a:chOff x="522514" y="3027330"/>
            <a:chExt cx="1512542" cy="1440160"/>
          </a:xfrm>
        </p:grpSpPr>
        <p:sp>
          <p:nvSpPr>
            <p:cNvPr id="54" name="矩形 53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PA_任意多边形 1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541477" y="2750331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250381" y="2733676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881637" y="2745660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4" name="PA_组合 73"/>
          <p:cNvGrpSpPr/>
          <p:nvPr>
            <p:custDataLst>
              <p:tags r:id="rId7"/>
            </p:custDataLst>
          </p:nvPr>
        </p:nvGrpSpPr>
        <p:grpSpPr>
          <a:xfrm>
            <a:off x="3691795" y="3435350"/>
            <a:ext cx="2016723" cy="2527653"/>
            <a:chOff x="522514" y="3030948"/>
            <a:chExt cx="1512542" cy="1440160"/>
          </a:xfrm>
        </p:grpSpPr>
        <p:sp>
          <p:nvSpPr>
            <p:cNvPr id="75" name="矩形 74"/>
            <p:cNvSpPr/>
            <p:nvPr/>
          </p:nvSpPr>
          <p:spPr>
            <a:xfrm>
              <a:off x="522514" y="3030948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PA_组合 76"/>
          <p:cNvGrpSpPr/>
          <p:nvPr>
            <p:custDataLst>
              <p:tags r:id="rId8"/>
            </p:custDataLst>
          </p:nvPr>
        </p:nvGrpSpPr>
        <p:grpSpPr>
          <a:xfrm>
            <a:off x="6388072" y="3429000"/>
            <a:ext cx="2016723" cy="2527653"/>
            <a:chOff x="522514" y="3027330"/>
            <a:chExt cx="1512542" cy="1440160"/>
          </a:xfrm>
        </p:grpSpPr>
        <p:sp>
          <p:nvSpPr>
            <p:cNvPr id="78" name="矩形 77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矩形 59"/>
          <p:cNvSpPr/>
          <p:nvPr>
            <p:custDataLst>
              <p:tags r:id="rId9"/>
            </p:custDataLst>
          </p:nvPr>
        </p:nvSpPr>
        <p:spPr>
          <a:xfrm>
            <a:off x="3628716" y="4343998"/>
            <a:ext cx="220719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Activity 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像素保活</a:t>
            </a: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前台服务保活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endParaRPr lang="en-US" altLang="zh-CN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PA_矩形 60"/>
          <p:cNvSpPr/>
          <p:nvPr>
            <p:custDataLst>
              <p:tags r:id="rId10"/>
            </p:custDataLst>
          </p:nvPr>
        </p:nvSpPr>
        <p:spPr>
          <a:xfrm>
            <a:off x="1246278" y="4344010"/>
            <a:ext cx="1714500" cy="132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进程的优先级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系统是如何决定杀死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哪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个进程的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PA_矩形 63"/>
          <p:cNvSpPr/>
          <p:nvPr>
            <p:custDataLst>
              <p:tags r:id="rId11"/>
            </p:custDataLst>
          </p:nvPr>
        </p:nvSpPr>
        <p:spPr>
          <a:xfrm>
            <a:off x="6895349" y="359513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如何拉活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PA_矩形 64"/>
          <p:cNvSpPr/>
          <p:nvPr>
            <p:custDataLst>
              <p:tags r:id="rId12"/>
            </p:custDataLst>
          </p:nvPr>
        </p:nvSpPr>
        <p:spPr>
          <a:xfrm>
            <a:off x="4202651" y="3556386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如何保活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PA_矩形 65"/>
          <p:cNvSpPr/>
          <p:nvPr>
            <p:custDataLst>
              <p:tags r:id="rId13"/>
            </p:custDataLst>
          </p:nvPr>
        </p:nvSpPr>
        <p:spPr>
          <a:xfrm>
            <a:off x="1344709" y="3556386"/>
            <a:ext cx="170467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16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进程的一些常识</a:t>
            </a:r>
            <a:endParaRPr lang="zh-CN" altLang="en-US" sz="16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7152" y="2617365"/>
            <a:ext cx="2126179" cy="33392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PA_矩形 58"/>
          <p:cNvSpPr/>
          <p:nvPr>
            <p:custDataLst>
              <p:tags r:id="rId14"/>
            </p:custDataLst>
          </p:nvPr>
        </p:nvSpPr>
        <p:spPr>
          <a:xfrm>
            <a:off x="6388193" y="4189693"/>
            <a:ext cx="1968289" cy="163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广播拉活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Sticky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账户拉活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JobScheduler 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双进程守护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PA_任意多边形 1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10004373" y="2734833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4" name="PA_组合 79"/>
          <p:cNvGrpSpPr/>
          <p:nvPr>
            <p:custDataLst>
              <p:tags r:id="rId16"/>
            </p:custDataLst>
          </p:nvPr>
        </p:nvGrpSpPr>
        <p:grpSpPr>
          <a:xfrm>
            <a:off x="9192039" y="3434710"/>
            <a:ext cx="2016723" cy="2527653"/>
            <a:chOff x="522514" y="3027330"/>
            <a:chExt cx="1512542" cy="1440160"/>
          </a:xfrm>
        </p:grpSpPr>
        <p:sp>
          <p:nvSpPr>
            <p:cNvPr id="45" name="矩形 44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A_矩形 62"/>
          <p:cNvSpPr/>
          <p:nvPr>
            <p:custDataLst>
              <p:tags r:id="rId17"/>
            </p:custDataLst>
          </p:nvPr>
        </p:nvSpPr>
        <p:spPr>
          <a:xfrm>
            <a:off x="9594346" y="4345263"/>
            <a:ext cx="1213794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课程技术总结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交流互动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PA_矩形 67"/>
          <p:cNvSpPr/>
          <p:nvPr>
            <p:custDataLst>
              <p:tags r:id="rId18"/>
            </p:custDataLst>
          </p:nvPr>
        </p:nvSpPr>
        <p:spPr>
          <a:xfrm>
            <a:off x="9697273" y="35620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课程总结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0" grpId="0" bldLvl="0" animBg="1"/>
      <p:bldP spid="72" grpId="0" bldLvl="0" animBg="1"/>
      <p:bldP spid="73" grpId="0" bldLvl="0" animBg="1"/>
      <p:bldP spid="60" grpId="0"/>
      <p:bldP spid="61" grpId="0"/>
      <p:bldP spid="64" grpId="0"/>
      <p:bldP spid="65" grpId="0"/>
      <p:bldP spid="66" grpId="0"/>
      <p:bldP spid="40" grpId="0"/>
      <p:bldP spid="43" grpId="0" bldLvl="0" animBg="1"/>
      <p:bldP spid="51" grpId="0" animBg="1" autoUpdateAnimBg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altLang="zh-CN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像素保活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(NLLPOY{_IFL`74U_6LQX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" y="3629660"/>
            <a:ext cx="5276850" cy="2495550"/>
          </a:xfrm>
          <a:prstGeom prst="rect">
            <a:avLst/>
          </a:prstGeom>
        </p:spPr>
      </p:pic>
      <p:pic>
        <p:nvPicPr>
          <p:cNvPr id="5" name="图片 4" descr="IK9GAK$7%S]ED$LF])3Z{[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20" y="1423670"/>
            <a:ext cx="5572125" cy="1485900"/>
          </a:xfrm>
          <a:prstGeom prst="rect">
            <a:avLst/>
          </a:prstGeom>
        </p:spPr>
      </p:pic>
      <p:pic>
        <p:nvPicPr>
          <p:cNvPr id="6" name="图片 5" descr="PTYAUP7M%Z9[4~JT%R$39)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710" y="3808095"/>
            <a:ext cx="5631180" cy="14547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4990" y="1423670"/>
            <a:ext cx="52050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1A4D2"/>
                </a:solidFill>
              </a:rPr>
              <a:t>原理：手机关闭屏幕时，偷偷创建一个</a:t>
            </a:r>
            <a:r>
              <a:rPr lang="en-US" altLang="zh-CN">
                <a:solidFill>
                  <a:srgbClr val="C1A4D2"/>
                </a:solidFill>
              </a:rPr>
              <a:t>Activity</a:t>
            </a:r>
            <a:r>
              <a:rPr lang="zh-CN" altLang="en-US">
                <a:solidFill>
                  <a:srgbClr val="C1A4D2"/>
                </a:solidFill>
              </a:rPr>
              <a:t>，让应用成为前台进程；打开屏幕时，关闭该</a:t>
            </a:r>
            <a:r>
              <a:rPr lang="en-US" altLang="zh-CN">
                <a:solidFill>
                  <a:srgbClr val="C1A4D2"/>
                </a:solidFill>
              </a:rPr>
              <a:t>Activity</a:t>
            </a:r>
            <a:r>
              <a:rPr lang="zh-CN" altLang="en-US">
                <a:solidFill>
                  <a:srgbClr val="C1A4D2"/>
                </a:solidFill>
              </a:rPr>
              <a:t>。</a:t>
            </a:r>
            <a:endParaRPr lang="zh-CN" altLang="en-US">
              <a:solidFill>
                <a:srgbClr val="C1A4D2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4990" y="2665095"/>
            <a:ext cx="5069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rgbClr val="C1A4D2"/>
                </a:solidFill>
              </a:rPr>
              <a:t>缺点：</a:t>
            </a:r>
            <a:r>
              <a:rPr lang="zh-CN" altLang="en-US" dirty="0" smtClean="0">
                <a:solidFill>
                  <a:srgbClr val="C1A4D2"/>
                </a:solidFill>
                <a:sym typeface="+mn-ea"/>
              </a:rPr>
              <a:t>存在一个</a:t>
            </a:r>
            <a:r>
              <a:rPr lang="en-US" altLang="zh-CN" dirty="0" smtClean="0">
                <a:solidFill>
                  <a:srgbClr val="C1A4D2"/>
                </a:solidFill>
                <a:sym typeface="+mn-ea"/>
              </a:rPr>
              <a:t>Activity</a:t>
            </a:r>
            <a:r>
              <a:rPr lang="zh-CN" altLang="en-US" dirty="0" smtClean="0">
                <a:solidFill>
                  <a:srgbClr val="C1A4D2"/>
                </a:solidFill>
                <a:sym typeface="+mn-ea"/>
              </a:rPr>
              <a:t>不够干净。同时也需要在锁屏后才能提权。</a:t>
            </a:r>
            <a:endParaRPr lang="zh-CN" altLang="en-US" dirty="0" smtClean="0">
              <a:solidFill>
                <a:srgbClr val="C1A4D2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前台 </a:t>
            </a:r>
            <a:r>
              <a:rPr lang="en-US" altLang="zh-CN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 </a:t>
            </a:r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755" y="1431925"/>
            <a:ext cx="6516370" cy="31908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4990" y="1496695"/>
            <a:ext cx="4994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rgbClr val="C1A4D2"/>
                </a:solidFill>
                <a:sym typeface="+mn-ea"/>
              </a:rPr>
              <a:t>原理：启动一个前台服务，从而拉高整个应用的优先级。</a:t>
            </a:r>
            <a:endParaRPr lang="zh-CN" altLang="en-US" sz="2400">
              <a:solidFill>
                <a:srgbClr val="C1A4D2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4990" y="3056255"/>
            <a:ext cx="4994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rgbClr val="C1A4D2"/>
                </a:solidFill>
                <a:sym typeface="+mn-ea"/>
              </a:rPr>
              <a:t>缺点：</a:t>
            </a:r>
            <a:r>
              <a:rPr lang="en-US" altLang="zh-CN" sz="2400">
                <a:solidFill>
                  <a:srgbClr val="C1A4D2"/>
                </a:solidFill>
                <a:sym typeface="+mn-ea"/>
              </a:rPr>
              <a:t>API &gt;=26 </a:t>
            </a:r>
            <a:r>
              <a:rPr lang="zh-CN" altLang="en-US" sz="2400">
                <a:solidFill>
                  <a:srgbClr val="C1A4D2"/>
                </a:solidFill>
                <a:sym typeface="+mn-ea"/>
              </a:rPr>
              <a:t>后暂时没有方式能够隐藏通知</a:t>
            </a:r>
            <a:endParaRPr lang="zh-CN" altLang="en-US" sz="2400">
              <a:solidFill>
                <a:srgbClr val="C1A4D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>
            <a:off x="4785564" y="1500466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5110480" y="417660"/>
            <a:ext cx="197104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735" b="1" dirty="0">
                <a:ln w="6350">
                  <a:noFill/>
                </a:ln>
                <a:solidFill>
                  <a:srgbClr val="1D69A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735" b="1" dirty="0">
              <a:ln w="6350">
                <a:noFill/>
              </a:ln>
              <a:solidFill>
                <a:srgbClr val="1D69A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/>
            <a:r>
              <a:rPr lang="en-US" altLang="zh-CN" sz="2135" dirty="0">
                <a:ln w="6350"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2135" dirty="0">
              <a:ln w="6350">
                <a:noFill/>
              </a:ln>
              <a:solidFill>
                <a:srgbClr val="333333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PA_组合 1"/>
          <p:cNvGrpSpPr/>
          <p:nvPr>
            <p:custDataLst>
              <p:tags r:id="rId3"/>
            </p:custDataLst>
          </p:nvPr>
        </p:nvGrpSpPr>
        <p:grpSpPr>
          <a:xfrm>
            <a:off x="1095123" y="3429000"/>
            <a:ext cx="2016723" cy="2527653"/>
            <a:chOff x="522514" y="3027330"/>
            <a:chExt cx="1512542" cy="1440160"/>
          </a:xfrm>
        </p:grpSpPr>
        <p:sp>
          <p:nvSpPr>
            <p:cNvPr id="54" name="矩形 53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PA_任意多边形 1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541477" y="2750331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250381" y="2733676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881637" y="2745660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4" name="PA_组合 73"/>
          <p:cNvGrpSpPr/>
          <p:nvPr>
            <p:custDataLst>
              <p:tags r:id="rId7"/>
            </p:custDataLst>
          </p:nvPr>
        </p:nvGrpSpPr>
        <p:grpSpPr>
          <a:xfrm>
            <a:off x="3691795" y="3435350"/>
            <a:ext cx="2016723" cy="2527653"/>
            <a:chOff x="522514" y="3030948"/>
            <a:chExt cx="1512542" cy="1440160"/>
          </a:xfrm>
        </p:grpSpPr>
        <p:sp>
          <p:nvSpPr>
            <p:cNvPr id="75" name="矩形 74"/>
            <p:cNvSpPr/>
            <p:nvPr/>
          </p:nvSpPr>
          <p:spPr>
            <a:xfrm>
              <a:off x="522514" y="3030948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PA_组合 76"/>
          <p:cNvGrpSpPr/>
          <p:nvPr>
            <p:custDataLst>
              <p:tags r:id="rId8"/>
            </p:custDataLst>
          </p:nvPr>
        </p:nvGrpSpPr>
        <p:grpSpPr>
          <a:xfrm>
            <a:off x="6388072" y="3429000"/>
            <a:ext cx="2016723" cy="2527653"/>
            <a:chOff x="522514" y="3027330"/>
            <a:chExt cx="1512542" cy="1440160"/>
          </a:xfrm>
        </p:grpSpPr>
        <p:sp>
          <p:nvSpPr>
            <p:cNvPr id="78" name="矩形 77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矩形 59"/>
          <p:cNvSpPr/>
          <p:nvPr>
            <p:custDataLst>
              <p:tags r:id="rId9"/>
            </p:custDataLst>
          </p:nvPr>
        </p:nvSpPr>
        <p:spPr>
          <a:xfrm>
            <a:off x="3628716" y="4343998"/>
            <a:ext cx="220719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Activity 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像素保活</a:t>
            </a: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前台服务保活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endParaRPr lang="en-US" altLang="zh-CN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PA_矩形 60"/>
          <p:cNvSpPr/>
          <p:nvPr>
            <p:custDataLst>
              <p:tags r:id="rId10"/>
            </p:custDataLst>
          </p:nvPr>
        </p:nvSpPr>
        <p:spPr>
          <a:xfrm>
            <a:off x="1246278" y="4344010"/>
            <a:ext cx="1714500" cy="132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进程的优先级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系统是如何决定杀死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哪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个进程的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PA_矩形 63"/>
          <p:cNvSpPr/>
          <p:nvPr>
            <p:custDataLst>
              <p:tags r:id="rId11"/>
            </p:custDataLst>
          </p:nvPr>
        </p:nvSpPr>
        <p:spPr>
          <a:xfrm>
            <a:off x="6895349" y="359513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如何拉活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PA_矩形 64"/>
          <p:cNvSpPr/>
          <p:nvPr>
            <p:custDataLst>
              <p:tags r:id="rId12"/>
            </p:custDataLst>
          </p:nvPr>
        </p:nvSpPr>
        <p:spPr>
          <a:xfrm>
            <a:off x="4202651" y="3556386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如何保活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PA_矩形 65"/>
          <p:cNvSpPr/>
          <p:nvPr>
            <p:custDataLst>
              <p:tags r:id="rId13"/>
            </p:custDataLst>
          </p:nvPr>
        </p:nvSpPr>
        <p:spPr>
          <a:xfrm>
            <a:off x="1344709" y="3556386"/>
            <a:ext cx="170467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16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进程的一些常识</a:t>
            </a:r>
            <a:endParaRPr lang="zh-CN" altLang="en-US" sz="16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9232" y="2617365"/>
            <a:ext cx="2126179" cy="33392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PA_矩形 58"/>
          <p:cNvSpPr/>
          <p:nvPr>
            <p:custDataLst>
              <p:tags r:id="rId14"/>
            </p:custDataLst>
          </p:nvPr>
        </p:nvSpPr>
        <p:spPr>
          <a:xfrm>
            <a:off x="6388193" y="4189693"/>
            <a:ext cx="1968289" cy="163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广播拉活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Sticky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账户拉活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JobScheduler 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双进程守护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PA_任意多边形 1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10004373" y="2734833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4" name="PA_组合 79"/>
          <p:cNvGrpSpPr/>
          <p:nvPr>
            <p:custDataLst>
              <p:tags r:id="rId16"/>
            </p:custDataLst>
          </p:nvPr>
        </p:nvGrpSpPr>
        <p:grpSpPr>
          <a:xfrm>
            <a:off x="9192039" y="3434710"/>
            <a:ext cx="2016723" cy="2527653"/>
            <a:chOff x="522514" y="3027330"/>
            <a:chExt cx="1512542" cy="1440160"/>
          </a:xfrm>
        </p:grpSpPr>
        <p:sp>
          <p:nvSpPr>
            <p:cNvPr id="45" name="矩形 44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A_矩形 62"/>
          <p:cNvSpPr/>
          <p:nvPr>
            <p:custDataLst>
              <p:tags r:id="rId17"/>
            </p:custDataLst>
          </p:nvPr>
        </p:nvSpPr>
        <p:spPr>
          <a:xfrm>
            <a:off x="9594346" y="4345263"/>
            <a:ext cx="1213794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课程技术总结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交流互动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PA_矩形 67"/>
          <p:cNvSpPr/>
          <p:nvPr>
            <p:custDataLst>
              <p:tags r:id="rId18"/>
            </p:custDataLst>
          </p:nvPr>
        </p:nvSpPr>
        <p:spPr>
          <a:xfrm>
            <a:off x="9697273" y="35620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课程总结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0" grpId="0" bldLvl="0" animBg="1"/>
      <p:bldP spid="72" grpId="0" bldLvl="0" animBg="1"/>
      <p:bldP spid="73" grpId="0" bldLvl="0" animBg="1"/>
      <p:bldP spid="60" grpId="0"/>
      <p:bldP spid="61" grpId="0"/>
      <p:bldP spid="64" grpId="0"/>
      <p:bldP spid="65" grpId="0"/>
      <p:bldP spid="66" grpId="0"/>
      <p:bldP spid="40" grpId="0"/>
      <p:bldP spid="43" grpId="0" bldLvl="0" animBg="1"/>
      <p:bldP spid="51" grpId="0" animBg="1" autoUpdateAnimBg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广播拉活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8330" y="1372870"/>
            <a:ext cx="109753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在发生特定系统事件时，系统会发出广播，通过在 AndroidManifest 中静态注册对应的广播监听器，即可在发生响应事件时拉活。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B0F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zh-CN" altLang="en-US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但是从</a:t>
            </a:r>
            <a:r>
              <a:rPr lang="en-US" altLang="zh-CN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android 7.0</a:t>
            </a:r>
            <a:r>
              <a:rPr lang="zh-CN" altLang="zh-CN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开始，对广播进行了限制，而且在</a:t>
            </a:r>
            <a:r>
              <a:rPr lang="en-US" altLang="zh-CN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8.0</a:t>
            </a:r>
            <a:r>
              <a:rPr lang="zh-CN" altLang="en-US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更加严格https://developer.android.google.cn/about/versions/oreo/background.html#broadcasts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B0F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	</a:t>
            </a:r>
            <a:r>
              <a:rPr lang="zh-CN" altLang="en-US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可静态注册广播列表：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B0F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https://developer.android.google.cn/guide/components/broadcast-exceptions.html</a:t>
            </a:r>
            <a:endParaRPr lang="zh-CN" altLang="en-US" sz="2400" b="1">
              <a:ln>
                <a:noFill/>
              </a:ln>
              <a:solidFill>
                <a:srgbClr val="00B0F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8330" y="4775200"/>
            <a:ext cx="10974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“</a:t>
            </a:r>
            <a:r>
              <a:rPr lang="zh-CN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全家桶</a:t>
            </a: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”</a:t>
            </a:r>
            <a:r>
              <a:rPr lang="zh-CN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拉活</a:t>
            </a:r>
            <a:endParaRPr kumimoji="0" lang="zh-CN" altLang="zh-CN" sz="24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	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有多个</a:t>
            </a: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app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在用户设备上安装，只要开启其中一个就可以将其他的</a:t>
            </a: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app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也拉活。比如手机里装了手</a:t>
            </a: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Q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、</a:t>
            </a: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QQ</a:t>
            </a:r>
            <a:r>
              <a:rPr lang="zh-CN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空间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、兴趣部落等等，那么打开任意一个app后，其他的app也都会被唤醒。</a:t>
            </a:r>
            <a:endParaRPr lang="zh-CN" altLang="en-US" sz="2400" b="1">
              <a:ln>
                <a:noFill/>
              </a:ln>
              <a:solidFill>
                <a:srgbClr val="00B05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en-US" altLang="zh-CN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</a:t>
            </a:r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系统机制拉活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2125" y="1007745"/>
            <a:ext cx="10805795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START_STICKY：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“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sym typeface="Helvetica Neue"/>
              </a:rPr>
              <a:t>粘性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sym typeface="Helvetica Neue"/>
              </a:rPr>
              <a:t>”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  <a:sym typeface="Helvetica Neue"/>
              </a:rPr>
              <a:t>。</a:t>
            </a: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如果service进程被kill掉，保留service的状态为开始状态，但不保留递送的intent对象。随后系统会尝试重新创建service，由于服务状态为开始状态，所以创建服务后一定会调用onStartCommand(Intent,int,int)方法。如果在此期间没有任何启动命令被传递到service，那么参数Intent将为null。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START_NOT_STICKY：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“非粘性的”。使用这个返回值时，如果在执行完onStartCommand后，服务被异常kill掉，系统不会自动重启该服务。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START_REDELIVER_INTENT：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重传Intent。使用这个返回值时，如果在执行完onStartCommand后，服务被异常kill掉，系统会自动重启该服务，并将Intent的值传入。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START_STICKY_COMPATIBILITY：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START_STICKY的兼容版本，但不保证服务被kill后一定能重启。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只要 </a:t>
            </a:r>
            <a:r>
              <a:rPr lang="en-US" altLang="zh-CN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targetSdkVersion </a:t>
            </a:r>
            <a:r>
              <a:rPr lang="zh-CN" altLang="zh-CN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不小于</a:t>
            </a:r>
            <a:r>
              <a:rPr lang="en-US" altLang="zh-CN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5</a:t>
            </a: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，就默认是 </a:t>
            </a:r>
            <a:r>
              <a:rPr lang="zh-CN" altLang="en-US" sz="1600">
                <a:solidFill>
                  <a:srgbClr val="FF0000"/>
                </a:solidFill>
                <a:sym typeface="Helvetica Neue"/>
              </a:rPr>
              <a:t>START_STICKY。</a:t>
            </a:r>
            <a:endParaRPr lang="zh-CN" altLang="en-US" sz="1600">
              <a:solidFill>
                <a:srgbClr val="FF0000"/>
              </a:solidFill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但是某些</a:t>
            </a:r>
            <a:r>
              <a:rPr lang="en-US" altLang="zh-CN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ROM </a:t>
            </a: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系统不会拉活。并且经过测试，Service 第一次被异常杀死后很快被重启，第二次会比第一次慢，第三次又会比前一次慢，一旦在短时间内 Service 被杀死</a:t>
            </a:r>
            <a:r>
              <a:rPr lang="en-US" altLang="zh-CN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4-5</a:t>
            </a: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次，则系统不再拉起。</a:t>
            </a:r>
            <a:endParaRPr lang="zh-CN" altLang="en-US" sz="1600" b="1">
              <a:ln>
                <a:noFill/>
              </a:ln>
              <a:solidFill>
                <a:srgbClr val="FF000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账户同步拉活（最推荐的之一）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device-2019-04-24-0119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115" y="1271270"/>
            <a:ext cx="2835275" cy="5041900"/>
          </a:xfrm>
          <a:prstGeom prst="rect">
            <a:avLst/>
          </a:prstGeom>
        </p:spPr>
      </p:pic>
      <p:pic>
        <p:nvPicPr>
          <p:cNvPr id="6" name="图片 5" descr="device-2019-04-24-0120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10" y="1271270"/>
            <a:ext cx="2707005" cy="481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2761793" y="2095537"/>
            <a:ext cx="8834746" cy="80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5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465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4655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7920257" y="3112152"/>
            <a:ext cx="226809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8" y="1666923"/>
            <a:ext cx="1865530" cy="1865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账户同步拉活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5365" y="1329690"/>
            <a:ext cx="83388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手机系统设置里会有Account帐户一项功能，任何第三方APP都可以通过此功能将我们自己的APP注册到这个Account帐户中，并且将数据在一定时间内同步到服务器中去。系统在将APP帐户同步时，自动将未启动的APP进程拉活，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0" y="2376170"/>
            <a:ext cx="8767445" cy="388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账户同步拉活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" y="1678305"/>
            <a:ext cx="9175750" cy="322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账户同步拉活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710" y="4659630"/>
            <a:ext cx="64020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1A4D2"/>
                </a:solidFill>
              </a:rPr>
              <a:t>优点：系统唤醒，比较稳定</a:t>
            </a:r>
            <a:endParaRPr lang="zh-CN" altLang="en-US" sz="2400">
              <a:solidFill>
                <a:srgbClr val="C1A4D2"/>
              </a:solidFill>
            </a:endParaRPr>
          </a:p>
          <a:p>
            <a:endParaRPr lang="zh-CN" altLang="en-US" sz="2400">
              <a:solidFill>
                <a:srgbClr val="C1A4D2"/>
              </a:solidFill>
            </a:endParaRPr>
          </a:p>
          <a:p>
            <a:r>
              <a:rPr lang="zh-CN" altLang="en-US" sz="2400">
                <a:solidFill>
                  <a:srgbClr val="C1A4D2"/>
                </a:solidFill>
              </a:rPr>
              <a:t>缺点：时间不能把控</a:t>
            </a:r>
            <a:endParaRPr lang="zh-CN" altLang="en-US" sz="2400">
              <a:solidFill>
                <a:srgbClr val="C1A4D2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1330325" y="1642745"/>
          <a:ext cx="8554720" cy="247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360"/>
                <a:gridCol w="4277360"/>
              </a:tblGrid>
              <a:tr h="4959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时间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账户保活</a:t>
                      </a:r>
                      <a:endParaRPr lang="zh-CN" altLang="en-US"/>
                    </a:p>
                  </a:txBody>
                  <a:tcPr/>
                </a:tc>
              </a:tr>
              <a:tr h="4959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17:17:36.353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com.mn.keeplive--</a:t>
                      </a:r>
                      <a:r>
                        <a:rPr lang="zh-CN" altLang="en-US"/>
                        <a:t>保活成功</a:t>
                      </a:r>
                      <a:endParaRPr lang="zh-CN" altLang="en-US"/>
                    </a:p>
                  </a:txBody>
                  <a:tcPr/>
                </a:tc>
              </a:tr>
              <a:tr h="4959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17:32:36.35</a:t>
                      </a:r>
                      <a:r>
                        <a:rPr lang="en-US" sz="1800">
                          <a:sym typeface="+mn-ea"/>
                        </a:rPr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com.mn.keeplive--</a:t>
                      </a:r>
                      <a:r>
                        <a:rPr lang="zh-CN" altLang="en-US" sz="1800">
                          <a:sym typeface="+mn-ea"/>
                        </a:rPr>
                        <a:t>保活成功</a:t>
                      </a:r>
                      <a:endParaRPr lang="zh-CN" altLang="en-US"/>
                    </a:p>
                  </a:txBody>
                  <a:tcPr/>
                </a:tc>
              </a:tr>
              <a:tr h="4959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17:47:36.</a:t>
                      </a:r>
                      <a:r>
                        <a:rPr lang="en-US" sz="1800">
                          <a:sym typeface="+mn-ea"/>
                        </a:rPr>
                        <a:t>455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com.mn.keeplive--</a:t>
                      </a:r>
                      <a:r>
                        <a:rPr lang="zh-CN" altLang="en-US" sz="1800">
                          <a:sym typeface="+mn-ea"/>
                        </a:rPr>
                        <a:t>保活成功</a:t>
                      </a:r>
                      <a:endParaRPr lang="zh-CN" altLang="en-US"/>
                    </a:p>
                  </a:txBody>
                  <a:tcPr/>
                </a:tc>
              </a:tr>
              <a:tr h="4959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18:02:36:469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com.mn.keeplive--</a:t>
                      </a:r>
                      <a:r>
                        <a:rPr lang="zh-CN" altLang="en-US" sz="1800">
                          <a:sym typeface="+mn-ea"/>
                        </a:rPr>
                        <a:t>保活成功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en-US" altLang="zh-CN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JobScheduler </a:t>
            </a:r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进程拉活</a:t>
            </a:r>
            <a:r>
              <a:rPr lang="en-US" altLang="zh-CN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en-US" altLang="zh-CN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710" y="1501775"/>
            <a:ext cx="1021334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JobScheduler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允许在特定状态与特定时间间隔周期执行任务。可以利用它的这个特点完成拉活的功能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,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效果即开启一个定时器，与普通定时器不同的是其调度由系统完成。</a:t>
            </a:r>
            <a:endParaRPr kumimoji="0" lang="zh-CN" altLang="zh-CN" sz="2400" b="1" i="0" u="none" strike="noStrike" cap="none" spc="0" normalizeH="0" baseline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	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同样在某些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ROM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可能并不能达到需要的效果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双进程守护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6660" y="1233805"/>
            <a:ext cx="93929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双进程守护的思想就是，两个进程共同运行，如果有其中一个进程被杀，那么另一个进程就会将被杀的进程重新拉起，相互保护，在一定的意义上，维持进程的不断运行。</a:t>
            </a:r>
            <a:endParaRPr lang="zh-CN" altLang="en-US"/>
          </a:p>
          <a:p>
            <a:r>
              <a:rPr lang="zh-CN" altLang="en-US"/>
              <a:t>  双进程守护的两个进程，一个进程用于我们所需的后台操作，且叫它本地进程，另一个进程只负责监听着本地进程的状态，在本地进程被杀的时候拉起，于此同时本地进程也在监听着这个进程，准备在它被杀时拉起，我们将这个进程称为远端进程。</a:t>
            </a:r>
            <a:endParaRPr lang="zh-CN" altLang="en-US"/>
          </a:p>
          <a:p>
            <a:r>
              <a:rPr lang="zh-CN" altLang="en-US"/>
              <a:t>  由于在 Android 中，两个进程之间无法直接交互，所以我们这里还要用到 AIDL （Android interface definition Language ），进行两个进程间的交互。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步骤</a:t>
            </a:r>
            <a:endParaRPr lang="zh-CN" altLang="en-US" b="1"/>
          </a:p>
          <a:p>
            <a:endParaRPr lang="zh-CN" altLang="en-US" b="1">
              <a:solidFill>
                <a:srgbClr val="00B0F0"/>
              </a:solidFill>
            </a:endParaRPr>
          </a:p>
          <a:p>
            <a:r>
              <a:rPr lang="en-US" altLang="zh-CN" b="1">
                <a:solidFill>
                  <a:srgbClr val="00B0F0"/>
                </a:solidFill>
              </a:rPr>
              <a:t>1</a:t>
            </a:r>
            <a:r>
              <a:rPr lang="zh-CN" altLang="en-US" b="1">
                <a:solidFill>
                  <a:srgbClr val="00B0F0"/>
                </a:solidFill>
              </a:rPr>
              <a:t>、新建</a:t>
            </a:r>
            <a:r>
              <a:rPr lang="en-US" altLang="zh-CN" b="1">
                <a:solidFill>
                  <a:srgbClr val="00B0F0"/>
                </a:solidFill>
              </a:rPr>
              <a:t>AIDL</a:t>
            </a:r>
            <a:r>
              <a:rPr lang="zh-CN" altLang="en-US" b="1">
                <a:solidFill>
                  <a:srgbClr val="00B0F0"/>
                </a:solidFill>
              </a:rPr>
              <a:t>文件（可配置方法）</a:t>
            </a:r>
            <a:endParaRPr lang="zh-CN" altLang="en-US" b="1">
              <a:solidFill>
                <a:srgbClr val="00B0F0"/>
              </a:solidFill>
            </a:endParaRPr>
          </a:p>
          <a:p>
            <a:endParaRPr lang="zh-CN" altLang="en-US" b="1">
              <a:solidFill>
                <a:srgbClr val="00B0F0"/>
              </a:solidFill>
            </a:endParaRPr>
          </a:p>
          <a:p>
            <a:r>
              <a:rPr lang="en-US" altLang="zh-CN" b="1">
                <a:solidFill>
                  <a:srgbClr val="00B0F0"/>
                </a:solidFill>
              </a:rPr>
              <a:t>2</a:t>
            </a:r>
            <a:r>
              <a:rPr lang="zh-CN" altLang="en-US" b="1">
                <a:solidFill>
                  <a:srgbClr val="00B0F0"/>
                </a:solidFill>
              </a:rPr>
              <a:t>、新建本地</a:t>
            </a:r>
            <a:r>
              <a:rPr lang="en-US" altLang="zh-CN" b="1">
                <a:solidFill>
                  <a:srgbClr val="00B0F0"/>
                </a:solidFill>
              </a:rPr>
              <a:t>service</a:t>
            </a:r>
            <a:r>
              <a:rPr lang="zh-CN" altLang="en-US" b="1">
                <a:solidFill>
                  <a:srgbClr val="00B0F0"/>
                </a:solidFill>
              </a:rPr>
              <a:t>和远端</a:t>
            </a:r>
            <a:r>
              <a:rPr lang="en-US" altLang="zh-CN" b="1">
                <a:solidFill>
                  <a:srgbClr val="00B0F0"/>
                </a:solidFill>
              </a:rPr>
              <a:t>service</a:t>
            </a:r>
            <a:endParaRPr lang="en-US" altLang="zh-CN" b="1">
              <a:solidFill>
                <a:srgbClr val="00B0F0"/>
              </a:solidFill>
            </a:endParaRPr>
          </a:p>
          <a:p>
            <a:endParaRPr lang="en-US" altLang="zh-CN" b="1">
              <a:solidFill>
                <a:srgbClr val="00B0F0"/>
              </a:solidFill>
            </a:endParaRPr>
          </a:p>
          <a:p>
            <a:r>
              <a:rPr lang="en-US" altLang="zh-CN" b="1">
                <a:solidFill>
                  <a:srgbClr val="00B0F0"/>
                </a:solidFill>
              </a:rPr>
              <a:t>3</a:t>
            </a:r>
            <a:r>
              <a:rPr lang="zh-CN" altLang="en-US" b="1">
                <a:solidFill>
                  <a:srgbClr val="00B0F0"/>
                </a:solidFill>
              </a:rPr>
              <a:t>、绑定并监听onServiceDisconnected方法，拉起另一进程</a:t>
            </a:r>
            <a:endParaRPr lang="zh-CN" altLang="en-US" b="1">
              <a:solidFill>
                <a:srgbClr val="00B0F0"/>
              </a:solidFill>
            </a:endParaRPr>
          </a:p>
          <a:p>
            <a:endParaRPr lang="zh-CN" altLang="en-US" b="1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>
            <a:off x="4785564" y="1500466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5110480" y="417660"/>
            <a:ext cx="197104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735" b="1" dirty="0">
                <a:ln w="6350">
                  <a:noFill/>
                </a:ln>
                <a:solidFill>
                  <a:srgbClr val="1D69A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735" b="1" dirty="0">
              <a:ln w="6350">
                <a:noFill/>
              </a:ln>
              <a:solidFill>
                <a:srgbClr val="1D69A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/>
            <a:r>
              <a:rPr lang="en-US" altLang="zh-CN" sz="2135" dirty="0">
                <a:ln w="6350"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2135" dirty="0">
              <a:ln w="6350">
                <a:noFill/>
              </a:ln>
              <a:solidFill>
                <a:srgbClr val="333333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PA_组合 1"/>
          <p:cNvGrpSpPr/>
          <p:nvPr>
            <p:custDataLst>
              <p:tags r:id="rId3"/>
            </p:custDataLst>
          </p:nvPr>
        </p:nvGrpSpPr>
        <p:grpSpPr>
          <a:xfrm>
            <a:off x="1095123" y="3429000"/>
            <a:ext cx="2016723" cy="2527653"/>
            <a:chOff x="522514" y="3027330"/>
            <a:chExt cx="1512542" cy="1440160"/>
          </a:xfrm>
        </p:grpSpPr>
        <p:sp>
          <p:nvSpPr>
            <p:cNvPr id="54" name="矩形 53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PA_任意多边形 1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541477" y="2750331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250381" y="2733676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881637" y="2745660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4" name="PA_组合 73"/>
          <p:cNvGrpSpPr/>
          <p:nvPr>
            <p:custDataLst>
              <p:tags r:id="rId7"/>
            </p:custDataLst>
          </p:nvPr>
        </p:nvGrpSpPr>
        <p:grpSpPr>
          <a:xfrm>
            <a:off x="3691795" y="3435350"/>
            <a:ext cx="2016723" cy="2527653"/>
            <a:chOff x="522514" y="3030948"/>
            <a:chExt cx="1512542" cy="1440160"/>
          </a:xfrm>
        </p:grpSpPr>
        <p:sp>
          <p:nvSpPr>
            <p:cNvPr id="75" name="矩形 74"/>
            <p:cNvSpPr/>
            <p:nvPr/>
          </p:nvSpPr>
          <p:spPr>
            <a:xfrm>
              <a:off x="522514" y="3030948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PA_组合 76"/>
          <p:cNvGrpSpPr/>
          <p:nvPr>
            <p:custDataLst>
              <p:tags r:id="rId8"/>
            </p:custDataLst>
          </p:nvPr>
        </p:nvGrpSpPr>
        <p:grpSpPr>
          <a:xfrm>
            <a:off x="6388072" y="3429000"/>
            <a:ext cx="2016723" cy="2527653"/>
            <a:chOff x="522514" y="3027330"/>
            <a:chExt cx="1512542" cy="1440160"/>
          </a:xfrm>
        </p:grpSpPr>
        <p:sp>
          <p:nvSpPr>
            <p:cNvPr id="78" name="矩形 77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矩形 59"/>
          <p:cNvSpPr/>
          <p:nvPr>
            <p:custDataLst>
              <p:tags r:id="rId9"/>
            </p:custDataLst>
          </p:nvPr>
        </p:nvSpPr>
        <p:spPr>
          <a:xfrm>
            <a:off x="3628716" y="4343998"/>
            <a:ext cx="220719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Activity 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像素保活</a:t>
            </a: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前台服务保活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endParaRPr lang="en-US" altLang="zh-CN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PA_矩形 60"/>
          <p:cNvSpPr/>
          <p:nvPr>
            <p:custDataLst>
              <p:tags r:id="rId10"/>
            </p:custDataLst>
          </p:nvPr>
        </p:nvSpPr>
        <p:spPr>
          <a:xfrm>
            <a:off x="1246278" y="4344010"/>
            <a:ext cx="1714500" cy="132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进程的优先级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系统是如何决定杀死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哪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个进程的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PA_矩形 63"/>
          <p:cNvSpPr/>
          <p:nvPr>
            <p:custDataLst>
              <p:tags r:id="rId11"/>
            </p:custDataLst>
          </p:nvPr>
        </p:nvSpPr>
        <p:spPr>
          <a:xfrm>
            <a:off x="6895349" y="359513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如何拉活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PA_矩形 64"/>
          <p:cNvSpPr/>
          <p:nvPr>
            <p:custDataLst>
              <p:tags r:id="rId12"/>
            </p:custDataLst>
          </p:nvPr>
        </p:nvSpPr>
        <p:spPr>
          <a:xfrm>
            <a:off x="4202651" y="3556386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如何保活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PA_矩形 65"/>
          <p:cNvSpPr/>
          <p:nvPr>
            <p:custDataLst>
              <p:tags r:id="rId13"/>
            </p:custDataLst>
          </p:nvPr>
        </p:nvSpPr>
        <p:spPr>
          <a:xfrm>
            <a:off x="1344709" y="3556386"/>
            <a:ext cx="170467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16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进程的一些常识</a:t>
            </a:r>
            <a:endParaRPr lang="zh-CN" altLang="en-US" sz="16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36252" y="2617365"/>
            <a:ext cx="2126179" cy="33392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PA_矩形 58"/>
          <p:cNvSpPr/>
          <p:nvPr>
            <p:custDataLst>
              <p:tags r:id="rId14"/>
            </p:custDataLst>
          </p:nvPr>
        </p:nvSpPr>
        <p:spPr>
          <a:xfrm>
            <a:off x="6388193" y="4189693"/>
            <a:ext cx="1968289" cy="163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广播拉活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Sticky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账户拉活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JobScheduler 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双进程守护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PA_任意多边形 1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10004373" y="2734833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4" name="PA_组合 79"/>
          <p:cNvGrpSpPr/>
          <p:nvPr>
            <p:custDataLst>
              <p:tags r:id="rId16"/>
            </p:custDataLst>
          </p:nvPr>
        </p:nvGrpSpPr>
        <p:grpSpPr>
          <a:xfrm>
            <a:off x="9192039" y="3434710"/>
            <a:ext cx="2016723" cy="2527653"/>
            <a:chOff x="522514" y="3027330"/>
            <a:chExt cx="1512542" cy="1440160"/>
          </a:xfrm>
        </p:grpSpPr>
        <p:sp>
          <p:nvSpPr>
            <p:cNvPr id="45" name="矩形 44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A_矩形 62"/>
          <p:cNvSpPr/>
          <p:nvPr>
            <p:custDataLst>
              <p:tags r:id="rId17"/>
            </p:custDataLst>
          </p:nvPr>
        </p:nvSpPr>
        <p:spPr>
          <a:xfrm>
            <a:off x="9594346" y="4345263"/>
            <a:ext cx="1213794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课程技术总结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交流互动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PA_矩形 67"/>
          <p:cNvSpPr/>
          <p:nvPr>
            <p:custDataLst>
              <p:tags r:id="rId18"/>
            </p:custDataLst>
          </p:nvPr>
        </p:nvSpPr>
        <p:spPr>
          <a:xfrm>
            <a:off x="9697273" y="35620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课程总结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0" grpId="0" bldLvl="0" animBg="1"/>
      <p:bldP spid="72" grpId="0" bldLvl="0" animBg="1"/>
      <p:bldP spid="73" grpId="0" bldLvl="0" animBg="1"/>
      <p:bldP spid="60" grpId="0"/>
      <p:bldP spid="61" grpId="0"/>
      <p:bldP spid="64" grpId="0"/>
      <p:bldP spid="65" grpId="0"/>
      <p:bldP spid="66" grpId="0"/>
      <p:bldP spid="40" grpId="0"/>
      <p:bldP spid="43" grpId="0" bldLvl="0" animBg="1"/>
      <p:bldP spid="51" grpId="0" animBg="1" autoUpdateAnimBg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54430" y="1668780"/>
            <a:ext cx="99199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没有一种方式是能够保证你的应用一直存活在内存中的，但是能延长时间也很不错了。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系统会优先杀死占用内存多的应用，所以想让自己的应用活的更久，还可以从性能上去优化，让其尽可能少的占用内存。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defTabSz="1218565"/>
            <a:r>
              <a:rPr lang="zh-CN" altLang="en-US" sz="2665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课程总结</a:t>
            </a:r>
            <a:endParaRPr lang="en-US" altLang="zh-CN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87200" y="1339866"/>
            <a:ext cx="2619239" cy="2376369"/>
            <a:chOff x="4787200" y="1339866"/>
            <a:chExt cx="2619239" cy="237636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4969750" y="1339866"/>
              <a:ext cx="2255725" cy="226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87200" y="1742338"/>
              <a:ext cx="2619239" cy="1973897"/>
              <a:chOff x="4787200" y="1742338"/>
              <a:chExt cx="2619239" cy="197389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58635" y="2462172"/>
                <a:ext cx="2477963" cy="1254063"/>
              </a:xfrm>
              <a:custGeom>
                <a:avLst/>
                <a:gdLst>
                  <a:gd name="T0" fmla="*/ 3963 w 3963"/>
                  <a:gd name="T1" fmla="*/ 0 h 1997"/>
                  <a:gd name="T2" fmla="*/ 3963 w 3963"/>
                  <a:gd name="T3" fmla="*/ 16 h 1997"/>
                  <a:gd name="T4" fmla="*/ 1982 w 3963"/>
                  <a:gd name="T5" fmla="*/ 1997 h 1997"/>
                  <a:gd name="T6" fmla="*/ 0 w 3963"/>
                  <a:gd name="T7" fmla="*/ 1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8" cap="flat" cmpd="sng">
                <a:solidFill>
                  <a:srgbClr val="4E4B49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7266746" y="2379623"/>
                <a:ext cx="139693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4787200" y="2379623"/>
                <a:ext cx="138106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>
                <a:off x="5187759" y="1742338"/>
                <a:ext cx="1816523" cy="163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0000" dirty="0" smtClean="0">
                    <a:solidFill>
                      <a:srgbClr val="F8F8F8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04</a:t>
                </a:r>
                <a:endParaRPr lang="zh-CN" altLang="en-US" sz="10000" dirty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710561" y="4175920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30" dirty="0" smtClean="0">
                <a:ea typeface="思源黑体 CN Bold" panose="020B0800000000000000" pitchFamily="34" charset="-122"/>
              </a:rPr>
              <a:t>学习过程中 我们是否有以下几种经历</a:t>
            </a:r>
            <a:endParaRPr lang="zh-CN" altLang="en-US" sz="233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/>
            <a:r>
              <a:rPr lang="zh-CN" altLang="en-US" sz="2665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找工作的那些事儿</a:t>
            </a:r>
            <a:endParaRPr lang="zh-CN" altLang="en-US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 descr="安卓市场份额变化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990" y="1007745"/>
            <a:ext cx="6089650" cy="51187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48655" y="1047115"/>
            <a:ext cx="3098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图片 1" descr="四合院 - 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285" y="1519555"/>
            <a:ext cx="4552950" cy="409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778" y="785585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我们的现状是怎么样的</a:t>
            </a:r>
            <a:r>
              <a:rPr lang="en-US" altLang="zh-CN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?  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对自己未来很迷茫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公司技术落后，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工作的主要就是写业务代码，没机会接触到行业先进的技术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想进</a:t>
            </a:r>
            <a:r>
              <a:rPr lang="en-US" altLang="zh-CN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BATJ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一线互联网公司，但是面试总是通不过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工作多年了，但是技术水平和刚刚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毕业一到两年的工程师差距不大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万一被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公司裁员或是离职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后很难在找到同等待遇的岗位</a:t>
            </a:r>
            <a:endParaRPr lang="zh-CN" altLang="en-US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20640" y="3187483"/>
            <a:ext cx="1887709" cy="71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River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《</a:t>
            </a:r>
            <a:r>
              <a:rPr lang="en-US" altLang="zh-CN" sz="106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Android开发入门与实战第二版》作者之一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37840"/>
            <a:ext cx="1697131" cy="100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Zee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中南大学计算机信息专业毕业，前新浪架构师，58同城项目负责人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872258" y="1252874"/>
            <a:ext cx="9618585" cy="3411715"/>
            <a:chOff x="7427529" y="3331617"/>
            <a:chExt cx="9618585" cy="3411715"/>
          </a:xfrm>
        </p:grpSpPr>
        <p:sp>
          <p:nvSpPr>
            <p:cNvPr id="5" name="文本框 4"/>
            <p:cNvSpPr txBox="1"/>
            <p:nvPr/>
          </p:nvSpPr>
          <p:spPr>
            <a:xfrm>
              <a:off x="7430918" y="5400040"/>
              <a:ext cx="1633034" cy="116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106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David </a:t>
              </a:r>
              <a:r>
                <a:rPr lang="zh-CN" altLang="en-US" sz="106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老师  </a:t>
              </a:r>
              <a:r>
                <a:rPr lang="en-US" altLang="zh-CN" sz="1060" b="1" dirty="0" err="1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复旦大学工程硕士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，</a:t>
              </a:r>
              <a:r>
                <a:rPr lang="zh-CN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原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Oppo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资深研发工程师，网易特邀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Android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讲师，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endPara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  <a:p>
              <a:pPr algn="l"/>
              <a:endPara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</p:txBody>
        </p:sp>
        <p:sp>
          <p:nvSpPr>
            <p:cNvPr id="8" name="FLYING IMPRESSION FID FEIZHAO    qq:1964271550"/>
            <p:cNvSpPr txBox="1"/>
            <p:nvPr/>
          </p:nvSpPr>
          <p:spPr>
            <a:xfrm>
              <a:off x="7427529" y="6470950"/>
              <a:ext cx="9618585" cy="2723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David</a:t>
              </a:r>
              <a:r>
                <a:rPr lang="zh-CN" altLang="en-US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老师</a:t>
              </a: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QQ</a:t>
              </a:r>
              <a:r>
                <a:rPr lang="zh-CN" altLang="en-US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1051917835</a:t>
              </a:r>
              <a:endPara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0918" y="3331617"/>
              <a:ext cx="1522196" cy="159762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75116" y="1236517"/>
            <a:ext cx="1735385" cy="2734280"/>
            <a:chOff x="7746174" y="1158894"/>
            <a:chExt cx="1735385" cy="2734280"/>
          </a:xfrm>
        </p:grpSpPr>
        <p:grpSp>
          <p:nvGrpSpPr>
            <p:cNvPr id="7" name="组合 6"/>
            <p:cNvGrpSpPr/>
            <p:nvPr/>
          </p:nvGrpSpPr>
          <p:grpSpPr>
            <a:xfrm>
              <a:off x="7768791" y="1158894"/>
              <a:ext cx="1606125" cy="2262692"/>
              <a:chOff x="7813920" y="688964"/>
              <a:chExt cx="1606125" cy="2262692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3920" y="688964"/>
                <a:ext cx="1596102" cy="2262692"/>
              </a:xfrm>
              <a:prstGeom prst="rect">
                <a:avLst/>
              </a:prstGeom>
            </p:spPr>
          </p:pic>
          <p:sp>
            <p:nvSpPr>
              <p:cNvPr id="2" name="矩形 1"/>
              <p:cNvSpPr/>
              <p:nvPr/>
            </p:nvSpPr>
            <p:spPr>
              <a:xfrm>
                <a:off x="7813920" y="2363638"/>
                <a:ext cx="1606125" cy="5779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746174" y="3132966"/>
              <a:ext cx="1735385" cy="76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r>
                <a:rPr lang="en-US" altLang="zh-CN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Andy </a:t>
              </a:r>
              <a:r>
                <a:rPr lang="zh-CN" altLang="en-US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老师 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华中科技大学计算机相关专业硕士，腾讯架构师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endPara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/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  <a:endParaRPr lang="zh-CN" altLang="en-US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381574" y="296824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5" b="1">
                <a:solidFill>
                  <a:srgbClr val="1475B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如何快速学习提升</a:t>
            </a:r>
            <a:endParaRPr lang="zh-CN" altLang="en-US" sz="3495" b="1" dirty="0">
              <a:solidFill>
                <a:srgbClr val="1475B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110421" y="1117116"/>
            <a:ext cx="102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322580" indent="-322580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自学</a:t>
            </a:r>
            <a:endParaRPr lang="zh-CN" altLang="en-US" sz="24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264" y="1535101"/>
            <a:ext cx="994810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  <a:endParaRPr lang="zh-CN" altLang="en-US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350" y="5354487"/>
            <a:ext cx="6118121" cy="45056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2330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  <a:endParaRPr lang="zh-CN" altLang="en-US" sz="2330" b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2147558" y="708904"/>
            <a:ext cx="11428895" cy="582548"/>
          </a:xfrm>
        </p:spPr>
        <p:txBody>
          <a:bodyPr/>
          <a:lstStyle/>
          <a:p>
            <a:r>
              <a:rPr lang="en-US" altLang="zh-CN"/>
              <a:t> </a:t>
            </a:r>
            <a:r>
              <a:rPr lang="zh-CN" altLang="en-US"/>
              <a:t>怎么成为</a:t>
            </a:r>
            <a:r>
              <a:rPr lang="en-US" altLang="zh-CN"/>
              <a:t>Android</a:t>
            </a:r>
            <a:r>
              <a:rPr lang="zh-CN" altLang="en-US"/>
              <a:t>高级工程师？</a:t>
            </a:r>
            <a:endParaRPr lang="zh-CN" altLang="en-US" dirty="0"/>
          </a:p>
        </p:txBody>
      </p:sp>
      <p:sp>
        <p:nvSpPr>
          <p:cNvPr id="6" name="íṡḷïdè"/>
          <p:cNvSpPr txBox="1"/>
          <p:nvPr/>
        </p:nvSpPr>
        <p:spPr>
          <a:xfrm>
            <a:off x="171035" y="1864692"/>
            <a:ext cx="10844637" cy="1454567"/>
          </a:xfrm>
          <a:prstGeom prst="rect">
            <a:avLst/>
          </a:prstGeom>
          <a:noFill/>
          <a:ln>
            <a:noFill/>
          </a:ln>
        </p:spPr>
        <p:txBody>
          <a:bodyPr wrap="square" lIns="48384" tIns="24192" rIns="48384" bIns="24192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课程简介：深入讲解</a:t>
            </a:r>
            <a:r>
              <a:rPr lang="en-US" altLang="zh-CN" sz="1905" dirty="0">
                <a:solidFill>
                  <a:srgbClr val="1475B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Android</a:t>
            </a:r>
            <a:r>
              <a:rPr lang="zh-CN" altLang="en-US" sz="1905" dirty="0">
                <a:solidFill>
                  <a:srgbClr val="1475B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内核、性能优化、架构设计、高级音视频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技术</a:t>
            </a:r>
            <a:endParaRPr lang="en-US" altLang="zh-CN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50000"/>
              </a:lnSpc>
              <a:buSzPct val="25000"/>
            </a:pPr>
            <a:endParaRPr lang="en-US" sz="1060" u="sng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68674" y="3597901"/>
            <a:ext cx="2369205" cy="2000611"/>
            <a:chOff x="2008388" y="7835069"/>
            <a:chExt cx="4477599" cy="3780986"/>
          </a:xfrm>
        </p:grpSpPr>
        <p:sp>
          <p:nvSpPr>
            <p:cNvPr id="32" name="îṣḻïdé"/>
            <p:cNvSpPr/>
            <p:nvPr/>
          </p:nvSpPr>
          <p:spPr bwMode="auto">
            <a:xfrm>
              <a:off x="3511827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0" name="iṡľíďe"/>
            <p:cNvSpPr/>
            <p:nvPr/>
          </p:nvSpPr>
          <p:spPr bwMode="auto">
            <a:xfrm>
              <a:off x="2008388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在小型企业，技术视野太窄，没经历过正规的移动开发流程</a:t>
              </a: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1" name="íşļiḋê"/>
            <p:cNvSpPr txBox="1"/>
            <p:nvPr/>
          </p:nvSpPr>
          <p:spPr bwMode="auto">
            <a:xfrm>
              <a:off x="2008388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缺少一线互联网公司经验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872724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01</a:t>
              </a:r>
              <a:endParaRPr lang="en-US" sz="2115" b="1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59525" y="3597901"/>
            <a:ext cx="2496097" cy="2000611"/>
            <a:chOff x="6671356" y="7835069"/>
            <a:chExt cx="4717415" cy="3780986"/>
          </a:xfrm>
        </p:grpSpPr>
        <p:sp>
          <p:nvSpPr>
            <p:cNvPr id="28" name="ïŝḷîdê"/>
            <p:cNvSpPr/>
            <p:nvPr/>
          </p:nvSpPr>
          <p:spPr bwMode="auto">
            <a:xfrm>
              <a:off x="8360165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6" name="ïṧľíḋè"/>
            <p:cNvSpPr/>
            <p:nvPr/>
          </p:nvSpPr>
          <p:spPr bwMode="auto">
            <a:xfrm>
              <a:off x="6725966" y="10157264"/>
              <a:ext cx="4662805" cy="145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长期从事简单的</a:t>
              </a:r>
              <a:r>
                <a:rPr lang="en-US" altLang="zh-CN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UI</a:t>
              </a: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界面开发，对原理和底层开发了解不深</a:t>
              </a: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7" name="ïṡļíḋê"/>
            <p:cNvSpPr txBox="1"/>
            <p:nvPr/>
          </p:nvSpPr>
          <p:spPr bwMode="auto">
            <a:xfrm>
              <a:off x="6856726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基础知识薄弱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671356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645359" y="8132047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02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94111" y="3597901"/>
            <a:ext cx="2467289" cy="2000611"/>
            <a:chOff x="11519694" y="7835069"/>
            <a:chExt cx="4662969" cy="3780986"/>
          </a:xfrm>
        </p:grpSpPr>
        <p:sp>
          <p:nvSpPr>
            <p:cNvPr id="24" name="ísľîḍe"/>
            <p:cNvSpPr/>
            <p:nvPr/>
          </p:nvSpPr>
          <p:spPr bwMode="auto">
            <a:xfrm>
              <a:off x="13208503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2" name="ïŝ1îdè"/>
            <p:cNvSpPr/>
            <p:nvPr/>
          </p:nvSpPr>
          <p:spPr bwMode="auto">
            <a:xfrm>
              <a:off x="11705064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长期在小型软件公司、外包公司工作，只接触部分开发内容</a:t>
              </a:r>
              <a:endParaRPr lang="zh-CN" altLang="en-US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î$1íḍe"/>
            <p:cNvSpPr txBox="1"/>
            <p:nvPr/>
          </p:nvSpPr>
          <p:spPr bwMode="auto">
            <a:xfrm>
              <a:off x="11705064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项目经验零碎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519694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3478259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03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61372" y="3597901"/>
            <a:ext cx="2467289" cy="2000611"/>
            <a:chOff x="16368032" y="7835069"/>
            <a:chExt cx="4662968" cy="3780986"/>
          </a:xfrm>
        </p:grpSpPr>
        <p:sp>
          <p:nvSpPr>
            <p:cNvPr id="20" name="ïṧļiḋê"/>
            <p:cNvSpPr/>
            <p:nvPr/>
          </p:nvSpPr>
          <p:spPr bwMode="auto">
            <a:xfrm>
              <a:off x="18056840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8" name="îṧlidê"/>
            <p:cNvSpPr/>
            <p:nvPr/>
          </p:nvSpPr>
          <p:spPr bwMode="auto">
            <a:xfrm>
              <a:off x="16553401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只招收真心想和我们一起学习，共同进步的朋友。</a:t>
              </a:r>
              <a:endParaRPr lang="en-US" altLang="zh-CN" sz="127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9" name="îşļiḑé"/>
            <p:cNvSpPr txBox="1"/>
            <p:nvPr/>
          </p:nvSpPr>
          <p:spPr bwMode="auto">
            <a:xfrm>
              <a:off x="16553401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渴望快速提升自己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68032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8326597" y="8183963"/>
              <a:ext cx="900378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04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7" y="184"/>
            <a:ext cx="12191347" cy="1233488"/>
          </a:xfrm>
          <a:prstGeom prst="rect">
            <a:avLst/>
          </a:prstGeom>
          <a:solidFill>
            <a:srgbClr val="1577B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6"/>
          <p:cNvSpPr>
            <a:spLocks noGrp="1"/>
          </p:cNvSpPr>
          <p:nvPr/>
        </p:nvSpPr>
        <p:spPr>
          <a:xfrm>
            <a:off x="381574" y="325683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腾讯课堂权威保障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9334" y="1587485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01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738" y="1697663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支付保障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2031738" y="2184778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腾讯课堂为保障学员支付安全，采用淘宝中间机制，直接打款给腾讯，同时监督码牛教学质量和后续服务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1320097" y="2136445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99334" y="3318078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02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738" y="3428255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师资力量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061929" y="4046122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师资来自于一线</a:t>
            </a:r>
            <a:r>
              <a:rPr lang="en-US" altLang="zh-CN" sz="1400" dirty="0"/>
              <a:t>BAT</a:t>
            </a:r>
            <a:r>
              <a:rPr lang="zh-CN" altLang="en-US" sz="1400" dirty="0"/>
              <a:t>，有着雄厚的技术实力和经验，同时大部分师资也是网易特邀讲师，有着丰富的授课经验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320097" y="3867037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zh-CN" altLang="en-US"/>
              <a:t>学员疑问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381575" y="1475624"/>
            <a:ext cx="8505213" cy="3513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我需要掌握哪些基础，才能开始学习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Android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高级课程。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怎么构建一套符合自己自身情况的知识体系。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互联网公司中的开发，和传统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IT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行业或者外包公司有什么区别？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学完这套课程，我需要多久时间？现在加入还能跟上课程进度吗？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去一线互联网公司面试，有没有要特别注意的地方。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课程内容讲解的深度如何。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已经工作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年或者更久时间了，来学习这个课程还有用吗？</a:t>
            </a:r>
            <a:endParaRPr lang="en-US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36030" y="4231689"/>
            <a:ext cx="291407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扫码领优惠</a:t>
            </a:r>
            <a:endParaRPr lang="zh-CN" altLang="en-US" sz="2115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91256" y="856650"/>
            <a:ext cx="4046981" cy="3246170"/>
            <a:chOff x="1688302" y="1725284"/>
            <a:chExt cx="4047198" cy="3246344"/>
          </a:xfrm>
        </p:grpSpPr>
        <p:sp>
          <p:nvSpPr>
            <p:cNvPr id="4" name="文本框 3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7" name="图片 6" descr="叮当老师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20640" y="3187483"/>
            <a:ext cx="1887709" cy="71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River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《</a:t>
            </a:r>
            <a:r>
              <a:rPr lang="en-US" altLang="zh-CN" sz="106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Android开发入门与实战第二版》作者之一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37840"/>
            <a:ext cx="1697131" cy="100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Zee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中南大学计算机信息专业毕业，前新浪架构师，58同城项目负责人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872258" y="1252874"/>
            <a:ext cx="9618585" cy="3411715"/>
            <a:chOff x="7427529" y="3331617"/>
            <a:chExt cx="9618585" cy="3411715"/>
          </a:xfrm>
        </p:grpSpPr>
        <p:sp>
          <p:nvSpPr>
            <p:cNvPr id="5" name="文本框 4"/>
            <p:cNvSpPr txBox="1"/>
            <p:nvPr/>
          </p:nvSpPr>
          <p:spPr>
            <a:xfrm>
              <a:off x="7430918" y="5400040"/>
              <a:ext cx="1633034" cy="116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106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David </a:t>
              </a:r>
              <a:r>
                <a:rPr lang="zh-CN" altLang="en-US" sz="106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老师  </a:t>
              </a:r>
              <a:r>
                <a:rPr lang="en-US" altLang="zh-CN" sz="1060" b="1" dirty="0" err="1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复旦大学工程硕士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，</a:t>
              </a:r>
              <a:r>
                <a:rPr lang="zh-CN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原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Oppo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资深研发工程师，网易特邀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Android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讲师，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endPara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  <a:p>
              <a:pPr algn="l"/>
              <a:endPara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</p:txBody>
        </p:sp>
        <p:sp>
          <p:nvSpPr>
            <p:cNvPr id="8" name="FLYING IMPRESSION FID FEIZHAO    qq:1964271550"/>
            <p:cNvSpPr txBox="1"/>
            <p:nvPr/>
          </p:nvSpPr>
          <p:spPr>
            <a:xfrm>
              <a:off x="7427529" y="6470950"/>
              <a:ext cx="9618585" cy="2723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David</a:t>
              </a:r>
              <a:r>
                <a:rPr lang="zh-CN" altLang="en-US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老师</a:t>
              </a: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QQ</a:t>
              </a:r>
              <a:r>
                <a:rPr lang="zh-CN" altLang="en-US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1051917835</a:t>
              </a:r>
              <a:endPara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0918" y="3331617"/>
              <a:ext cx="1522196" cy="159762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75116" y="1236517"/>
            <a:ext cx="1735385" cy="2734280"/>
            <a:chOff x="7746174" y="1158894"/>
            <a:chExt cx="1735385" cy="2734280"/>
          </a:xfrm>
        </p:grpSpPr>
        <p:grpSp>
          <p:nvGrpSpPr>
            <p:cNvPr id="7" name="组合 6"/>
            <p:cNvGrpSpPr/>
            <p:nvPr/>
          </p:nvGrpSpPr>
          <p:grpSpPr>
            <a:xfrm>
              <a:off x="7768791" y="1158894"/>
              <a:ext cx="1606125" cy="2262692"/>
              <a:chOff x="7813920" y="688964"/>
              <a:chExt cx="1606125" cy="2262692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3920" y="688964"/>
                <a:ext cx="1596102" cy="2262692"/>
              </a:xfrm>
              <a:prstGeom prst="rect">
                <a:avLst/>
              </a:prstGeom>
            </p:spPr>
          </p:pic>
          <p:sp>
            <p:nvSpPr>
              <p:cNvPr id="2" name="矩形 1"/>
              <p:cNvSpPr/>
              <p:nvPr/>
            </p:nvSpPr>
            <p:spPr>
              <a:xfrm>
                <a:off x="7813920" y="2363638"/>
                <a:ext cx="1606125" cy="5779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746174" y="3132966"/>
              <a:ext cx="1735385" cy="76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r>
                <a:rPr lang="en-US" altLang="zh-CN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Andy </a:t>
              </a:r>
              <a:r>
                <a:rPr lang="zh-CN" altLang="en-US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老师 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华中科技大学计算机相关专业硕士，腾讯架构师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endPara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851" y="216810"/>
            <a:ext cx="11428283" cy="582517"/>
          </a:xfrm>
        </p:spPr>
        <p:txBody>
          <a:bodyPr/>
          <a:lstStyle/>
          <a:p>
            <a:r>
              <a:rPr lang="zh-CN" dirty="0" smtClean="0"/>
              <a:t>保姆级服务</a:t>
            </a:r>
            <a:endParaRPr lang="zh-CN" dirty="0" smtClean="0"/>
          </a:p>
        </p:txBody>
      </p:sp>
      <p:grpSp>
        <p:nvGrpSpPr>
          <p:cNvPr id="4" name="组合 3"/>
          <p:cNvGrpSpPr/>
          <p:nvPr/>
        </p:nvGrpSpPr>
        <p:grpSpPr>
          <a:xfrm>
            <a:off x="7757501" y="2143160"/>
            <a:ext cx="4046981" cy="3246170"/>
            <a:chOff x="1688302" y="1725284"/>
            <a:chExt cx="4047198" cy="3246344"/>
          </a:xfrm>
        </p:grpSpPr>
        <p:sp>
          <p:nvSpPr>
            <p:cNvPr id="5" name="文本框 4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6" name="图片 5" descr="叮当老师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86890" y="-2407285"/>
            <a:ext cx="4429125" cy="9180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795" y="1310640"/>
            <a:ext cx="3457575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/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325" y="5573087"/>
            <a:ext cx="1253968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325" y="4180821"/>
            <a:ext cx="1253968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325" y="2786633"/>
            <a:ext cx="1253968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325" y="1392447"/>
            <a:ext cx="1253968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325" y="184"/>
            <a:ext cx="1253968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933" y="5573087"/>
            <a:ext cx="365741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933" y="4180821"/>
            <a:ext cx="365741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933" y="2786633"/>
            <a:ext cx="365741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933" y="1392447"/>
            <a:ext cx="365741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933" y="184"/>
            <a:ext cx="365741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573" y="40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ïśľîḍè"/>
          <p:cNvSpPr txBox="1"/>
          <p:nvPr/>
        </p:nvSpPr>
        <p:spPr>
          <a:xfrm>
            <a:off x="2102064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2064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2064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ïśľîḍè"/>
          <p:cNvSpPr txBox="1"/>
          <p:nvPr/>
        </p:nvSpPr>
        <p:spPr>
          <a:xfrm>
            <a:off x="437905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905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905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ïśľîḍè"/>
          <p:cNvSpPr txBox="1"/>
          <p:nvPr/>
        </p:nvSpPr>
        <p:spPr>
          <a:xfrm>
            <a:off x="6585558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58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59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43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43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43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śľîḍè"/>
          <p:cNvSpPr txBox="1"/>
          <p:nvPr/>
        </p:nvSpPr>
        <p:spPr>
          <a:xfrm>
            <a:off x="2102064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2064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2064" y="3481703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905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9052" y="298198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9052" y="3473448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śľîḍè"/>
          <p:cNvSpPr txBox="1"/>
          <p:nvPr/>
        </p:nvSpPr>
        <p:spPr>
          <a:xfrm>
            <a:off x="6585558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58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59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śľîḍè"/>
          <p:cNvSpPr txBox="1"/>
          <p:nvPr/>
        </p:nvSpPr>
        <p:spPr>
          <a:xfrm>
            <a:off x="903843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432" y="2970555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432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ïśľîḍè"/>
          <p:cNvSpPr txBox="1"/>
          <p:nvPr/>
        </p:nvSpPr>
        <p:spPr>
          <a:xfrm>
            <a:off x="2102064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2064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2064" y="5216430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ïśľîḍè"/>
          <p:cNvSpPr txBox="1"/>
          <p:nvPr/>
        </p:nvSpPr>
        <p:spPr>
          <a:xfrm>
            <a:off x="4379052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9052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9052" y="5183412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438787" y="1450748"/>
            <a:ext cx="839978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</a:t>
            </a:r>
            <a:r>
              <a:rPr lang="en-US" alt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P7</a:t>
            </a:r>
            <a:r>
              <a:rPr lang="zh-CN" altLang="en-US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必备技能</a:t>
            </a:r>
            <a:endParaRPr lang="en-US" altLang="zh-CN"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Android开发必备技能-</a:t>
            </a:r>
            <a:r>
              <a:rPr lang="zh-CN" altLang="en-US" sz="20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Android10黑科技</a:t>
            </a:r>
            <a:r>
              <a:rPr lang="zh-CN" altLang="en-US" sz="20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之进程保活拉活双进程守护你清楚吗？</a:t>
            </a:r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  <a:endParaRPr 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14395" y="3001010"/>
            <a:ext cx="3521075" cy="2864322"/>
            <a:chOff x="1688302" y="1725284"/>
            <a:chExt cx="4047198" cy="3292137"/>
          </a:xfrm>
        </p:grpSpPr>
        <p:sp>
          <p:nvSpPr>
            <p:cNvPr id="5" name="文本框 4"/>
            <p:cNvSpPr txBox="1"/>
            <p:nvPr/>
          </p:nvSpPr>
          <p:spPr>
            <a:xfrm>
              <a:off x="1688302" y="4664907"/>
              <a:ext cx="4047198" cy="3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6" name="图片 5" descr="叮当老师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899795" y="380174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20:05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开车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26935" y="373697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20:05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开车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1"/>
      <p:bldP spid="64" grpId="0"/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7827857" y="1784619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endParaRPr lang="en-US" altLang="zh-CN" sz="1800" dirty="0">
              <a:solidFill>
                <a:srgbClr val="33C3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7827857" y="2136152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7827857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18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7827857" y="4694959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2603053" y="1784438"/>
            <a:ext cx="178806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1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1572906" y="2153931"/>
            <a:ext cx="28182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3292669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  <a:endParaRPr lang="zh-CN" altLang="en-US" sz="1800" dirty="0">
              <a:solidFill>
                <a:srgbClr val="FCB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1572906" y="4694960"/>
            <a:ext cx="281824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4512893" y="2273867"/>
            <a:ext cx="1825527" cy="1462009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6056442" y="2091545"/>
            <a:ext cx="1460422" cy="1825527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5873328" y="3634302"/>
            <a:ext cx="1825527" cy="1462009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4671181" y="3476806"/>
            <a:ext cx="1460422" cy="1825527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6324515" y="267739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4794333" y="3318746"/>
            <a:ext cx="1372255" cy="779020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6506749" y="426227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4685667" y="266914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4769483" y="427052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89099" y="40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265743" y="644889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1554554" y="-1314285"/>
            <a:ext cx="6396007" cy="8253218"/>
          </a:xfrm>
          <a:prstGeom prst="blockArc">
            <a:avLst>
              <a:gd name="adj1" fmla="val 18900000"/>
              <a:gd name="adj2" fmla="val 4088250"/>
              <a:gd name="adj3" fmla="val 0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4788385" y="5890"/>
            <a:ext cx="5598283" cy="1021057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4400" b="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6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项目开发必备底层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5260914" y="1364024"/>
            <a:ext cx="5598283" cy="1021057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5192858" y="2812324"/>
            <a:ext cx="5598283" cy="1021057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4400" b="1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518560" y="2570085"/>
            <a:ext cx="401108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endParaRPr lang="zh-CN" altLang="en-US" sz="3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6496867" y="1510905"/>
            <a:ext cx="43623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Q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新技术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6404163" y="2968787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腾讯内部调优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26158" y="4174326"/>
            <a:ext cx="5534786" cy="1021057"/>
            <a:chOff x="4726158" y="4174326"/>
            <a:chExt cx="5534786" cy="1021057"/>
          </a:xfrm>
        </p:grpSpPr>
        <p:grpSp>
          <p:nvGrpSpPr>
            <p:cNvPr id="9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1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FLYING IMPRESSION FID FEIZHAO    qq:1964271550"/>
            <p:cNvSpPr txBox="1"/>
            <p:nvPr/>
          </p:nvSpPr>
          <p:spPr>
            <a:xfrm>
              <a:off x="5908141" y="4333982"/>
              <a:ext cx="379209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高级音视频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LYING IMPRESSION FID FEIZHAO    qq:1964271550"/>
          <p:cNvSpPr txBox="1"/>
          <p:nvPr/>
        </p:nvSpPr>
        <p:spPr>
          <a:xfrm>
            <a:off x="189069" y="650918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毕业未满三年学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165445" y="5386041"/>
            <a:ext cx="5534786" cy="1021057"/>
            <a:chOff x="4726158" y="4174326"/>
            <a:chExt cx="5534786" cy="1021057"/>
          </a:xfrm>
        </p:grpSpPr>
        <p:grpSp>
          <p:nvGrpSpPr>
            <p:cNvPr id="58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6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FLYING IMPRESSION FID FEIZHAO    qq:1964271550"/>
            <p:cNvSpPr txBox="1"/>
            <p:nvPr/>
          </p:nvSpPr>
          <p:spPr>
            <a:xfrm>
              <a:off x="5908141" y="4333982"/>
              <a:ext cx="3792090" cy="66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腾讯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T3.3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师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327" y="184"/>
            <a:ext cx="2289133" cy="23511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396" y="184"/>
            <a:ext cx="2289133" cy="23511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139" y="184"/>
            <a:ext cx="2261719" cy="23511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469" y="184"/>
            <a:ext cx="2289133" cy="23511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540" y="184"/>
            <a:ext cx="2289133" cy="23511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539" y="6226480"/>
            <a:ext cx="2289133" cy="63133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468" y="6226480"/>
            <a:ext cx="2289133" cy="63133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138" y="6226480"/>
            <a:ext cx="2261719" cy="63133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395" y="6226480"/>
            <a:ext cx="2289133" cy="63133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326" y="6226480"/>
            <a:ext cx="2289133" cy="63133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97" y="2707368"/>
            <a:ext cx="5433355" cy="10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983" y="3722764"/>
            <a:ext cx="46439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88" y="2153354"/>
            <a:ext cx="2336675" cy="233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121" y="2796977"/>
            <a:ext cx="12191390" cy="407173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327" y="43034"/>
            <a:ext cx="12191390" cy="4071739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" y="4159214"/>
            <a:ext cx="12190942" cy="952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95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327" y="4317955"/>
            <a:ext cx="1219134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18929" y="2094564"/>
            <a:ext cx="5953289" cy="1457451"/>
          </a:xfrm>
        </p:spPr>
        <p:txBody>
          <a:bodyPr>
            <a:noAutofit/>
          </a:bodyPr>
          <a:lstStyle/>
          <a:p>
            <a:pPr algn="ctr"/>
            <a:r>
              <a:rPr lang="zh-CN" altLang="en-US" sz="741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  <a:endParaRPr lang="zh-CN" altLang="en-US" sz="741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157" y="250696"/>
            <a:ext cx="11427670" cy="582486"/>
          </a:xfrm>
        </p:spPr>
        <p:txBody>
          <a:bodyPr/>
          <a:lstStyle/>
          <a:p>
            <a:r>
              <a:rPr lang="zh-CN" altLang="en-US" dirty="0" smtClean="0"/>
              <a:t>视频</a:t>
            </a:r>
            <a:r>
              <a:rPr lang="en-US" altLang="zh-CN" dirty="0" smtClean="0"/>
              <a:t>+</a:t>
            </a:r>
            <a:r>
              <a:rPr lang="zh-CN" altLang="en-US" dirty="0" smtClean="0"/>
              <a:t>资料</a:t>
            </a:r>
            <a:r>
              <a:rPr lang="en-US" altLang="zh-CN" dirty="0" smtClean="0"/>
              <a:t> </a:t>
            </a:r>
            <a:r>
              <a:rPr lang="zh-CN" altLang="en-US" dirty="0" smtClean="0"/>
              <a:t>请加叮当瑶老师</a:t>
            </a:r>
            <a:endParaRPr lang="zh-CN" altLang="en-US" dirty="0" smtClean="0"/>
          </a:p>
        </p:txBody>
      </p:sp>
      <p:grpSp>
        <p:nvGrpSpPr>
          <p:cNvPr id="12" name="组合 11"/>
          <p:cNvGrpSpPr/>
          <p:nvPr/>
        </p:nvGrpSpPr>
        <p:grpSpPr>
          <a:xfrm>
            <a:off x="2337061" y="1966418"/>
            <a:ext cx="4046981" cy="3246170"/>
            <a:chOff x="1688302" y="1725284"/>
            <a:chExt cx="4047198" cy="3246344"/>
          </a:xfrm>
        </p:grpSpPr>
        <p:sp>
          <p:nvSpPr>
            <p:cNvPr id="13" name="文本框 12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14" name="图片 13" descr="叮当老师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6631940" y="3106420"/>
            <a:ext cx="4965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优惠券地址：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http://ke.qq.com/p/43Dram9lJIFWeWGM?tuin=76020da7</a:t>
            </a:r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851" y="216810"/>
            <a:ext cx="11428283" cy="582517"/>
          </a:xfrm>
        </p:spPr>
        <p:txBody>
          <a:bodyPr/>
          <a:lstStyle/>
          <a:p>
            <a:r>
              <a:rPr lang="zh-CN" dirty="0" smtClean="0"/>
              <a:t>深度保姆级服务</a:t>
            </a:r>
            <a:endParaRPr lang="zh-CN" dirty="0" smtClean="0"/>
          </a:p>
        </p:txBody>
      </p:sp>
      <p:grpSp>
        <p:nvGrpSpPr>
          <p:cNvPr id="4" name="组合 3"/>
          <p:cNvGrpSpPr/>
          <p:nvPr/>
        </p:nvGrpSpPr>
        <p:grpSpPr>
          <a:xfrm>
            <a:off x="7757501" y="2143160"/>
            <a:ext cx="4046981" cy="3246170"/>
            <a:chOff x="1688302" y="1725284"/>
            <a:chExt cx="4047198" cy="3246344"/>
          </a:xfrm>
        </p:grpSpPr>
        <p:sp>
          <p:nvSpPr>
            <p:cNvPr id="5" name="文本框 4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6" name="图片 5" descr="叮当老师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28390" y="0"/>
            <a:ext cx="3267710" cy="67729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795" y="1310640"/>
            <a:ext cx="3457575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9729012" y="0"/>
            <a:ext cx="2462989" cy="175042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302144" y="0"/>
            <a:ext cx="2462989" cy="175042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877973" y="0"/>
            <a:ext cx="2433493" cy="175042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26863" y="0"/>
            <a:ext cx="2462989" cy="175042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0"/>
            <a:ext cx="2462989" cy="175042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LYING IMPRESSION FID FEIZHAO    qq:1964271550"/>
          <p:cNvSpPr>
            <a:spLocks noChangeArrowheads="1"/>
          </p:cNvSpPr>
          <p:nvPr/>
        </p:nvSpPr>
        <p:spPr bwMode="auto">
          <a:xfrm>
            <a:off x="5422900" y="336602"/>
            <a:ext cx="1346200" cy="10452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概要</a:t>
            </a: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LYING IMPRESSION FID FEIZHAO    qq:1964271550"/>
          <p:cNvSpPr/>
          <p:nvPr/>
        </p:nvSpPr>
        <p:spPr bwMode="auto">
          <a:xfrm>
            <a:off x="0" y="6728342"/>
            <a:ext cx="2289256" cy="12965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LYING IMPRESSION FID FEIZHAO    qq:1964271550"/>
          <p:cNvSpPr/>
          <p:nvPr/>
        </p:nvSpPr>
        <p:spPr bwMode="auto">
          <a:xfrm>
            <a:off x="2470201" y="6728342"/>
            <a:ext cx="2289256" cy="12965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LYING IMPRESSION FID FEIZHAO    qq:1964271550"/>
          <p:cNvSpPr/>
          <p:nvPr/>
        </p:nvSpPr>
        <p:spPr bwMode="auto">
          <a:xfrm>
            <a:off x="4965079" y="6728342"/>
            <a:ext cx="2261840" cy="12965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LYING IMPRESSION FID FEIZHAO    qq:1964271550"/>
          <p:cNvSpPr/>
          <p:nvPr/>
        </p:nvSpPr>
        <p:spPr bwMode="auto">
          <a:xfrm>
            <a:off x="7432540" y="6728342"/>
            <a:ext cx="2289256" cy="12965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LYING IMPRESSION FID FEIZHAO    qq:1964271550"/>
          <p:cNvSpPr/>
          <p:nvPr/>
        </p:nvSpPr>
        <p:spPr bwMode="auto">
          <a:xfrm>
            <a:off x="9902744" y="6728342"/>
            <a:ext cx="2289256" cy="12965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FLYING IMPRESSION FID FEIZHAO    qq:1964271550"/>
          <p:cNvGrpSpPr/>
          <p:nvPr>
            <p:custDataLst>
              <p:tags r:id="rId1"/>
            </p:custDataLst>
          </p:nvPr>
        </p:nvGrpSpPr>
        <p:grpSpPr>
          <a:xfrm>
            <a:off x="2374208" y="2420967"/>
            <a:ext cx="7347585" cy="678574"/>
            <a:chOff x="1878908" y="2616819"/>
            <a:chExt cx="7347585" cy="678574"/>
          </a:xfrm>
        </p:grpSpPr>
        <p:sp>
          <p:nvSpPr>
            <p:cNvPr id="2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LYING IMPRESSION FID FEIZHAO    qq:1964271550"/>
            <p:cNvSpPr txBox="1"/>
            <p:nvPr/>
          </p:nvSpPr>
          <p:spPr>
            <a:xfrm>
              <a:off x="2633288" y="2724134"/>
              <a:ext cx="659320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进程优先级</a:t>
              </a:r>
              <a:endParaRPr lang="zh-CN" sz="2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FLYING IMPRESSION FID FEIZHAO    qq:1964271550"/>
          <p:cNvGrpSpPr/>
          <p:nvPr>
            <p:custDataLst>
              <p:tags r:id="rId2"/>
            </p:custDataLst>
          </p:nvPr>
        </p:nvGrpSpPr>
        <p:grpSpPr>
          <a:xfrm>
            <a:off x="2374208" y="4369712"/>
            <a:ext cx="5347335" cy="678574"/>
            <a:chOff x="1878908" y="4239809"/>
            <a:chExt cx="5347335" cy="678574"/>
          </a:xfrm>
        </p:grpSpPr>
        <p:sp>
          <p:nvSpPr>
            <p:cNvPr id="35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LYING IMPRESSION FID FEIZHAO    qq:1964271550"/>
            <p:cNvSpPr txBox="1"/>
            <p:nvPr/>
          </p:nvSpPr>
          <p:spPr>
            <a:xfrm>
              <a:off x="2633288" y="433061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保活及拉活</a:t>
              </a:r>
              <a:r>
                <a:rPr lang="en-US" alt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lang="zh-CN" altLang="en-US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种方式</a:t>
              </a:r>
              <a:r>
                <a:rPr 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</a:t>
              </a:r>
              <a:endParaRPr lang="zh-CN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FLYING IMPRESSION FID FEIZHAO    qq:1964271550"/>
          <p:cNvGrpSpPr/>
          <p:nvPr>
            <p:custDataLst>
              <p:tags r:id="rId3"/>
            </p:custDataLst>
          </p:nvPr>
        </p:nvGrpSpPr>
        <p:grpSpPr>
          <a:xfrm>
            <a:off x="2373995" y="3399502"/>
            <a:ext cx="5816600" cy="678574"/>
            <a:chOff x="7196185" y="2616819"/>
            <a:chExt cx="5816600" cy="678574"/>
          </a:xfrm>
        </p:grpSpPr>
        <p:sp>
          <p:nvSpPr>
            <p:cNvPr id="4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2616819"/>
              <a:ext cx="678574" cy="678574"/>
            </a:xfrm>
            <a:prstGeom prst="roundRect">
              <a:avLst/>
            </a:prstGeom>
            <a:solidFill>
              <a:srgbClr val="FCB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LYING IMPRESSION FID FEIZHAO    qq:1964271550"/>
            <p:cNvSpPr txBox="1"/>
            <p:nvPr/>
          </p:nvSpPr>
          <p:spPr>
            <a:xfrm>
              <a:off x="7950565" y="2724134"/>
              <a:ext cx="50622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保活原理分析</a:t>
              </a:r>
              <a:endParaRPr lang="zh-CN" sz="24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FLYING IMPRESSION FID FEIZHAO    qq:1964271550"/>
          <p:cNvGrpSpPr/>
          <p:nvPr>
            <p:custDataLst>
              <p:tags r:id="rId4"/>
            </p:custDataLst>
          </p:nvPr>
        </p:nvGrpSpPr>
        <p:grpSpPr>
          <a:xfrm>
            <a:off x="2373995" y="5306337"/>
            <a:ext cx="5500370" cy="678574"/>
            <a:chOff x="7196185" y="4239809"/>
            <a:chExt cx="5500370" cy="678574"/>
          </a:xfrm>
        </p:grpSpPr>
        <p:sp>
          <p:nvSpPr>
            <p:cNvPr id="47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4239809"/>
              <a:ext cx="678574" cy="678574"/>
            </a:xfrm>
            <a:prstGeom prst="roundRect">
              <a:avLst/>
            </a:prstGeom>
            <a:solidFill>
              <a:srgbClr val="33C3AB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LYING IMPRESSION FID FEIZHAO    qq:1964271550"/>
            <p:cNvSpPr txBox="1"/>
            <p:nvPr/>
          </p:nvSpPr>
          <p:spPr>
            <a:xfrm>
              <a:off x="7950565" y="4347124"/>
              <a:ext cx="47459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3C3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不同系统版本保活区别</a:t>
              </a:r>
              <a:endParaRPr lang="zh-CN" sz="24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FLYING IMPRESSION FID FEIZHAO    qq:1964271550"/>
          <p:cNvGrpSpPr/>
          <p:nvPr>
            <p:custDataLst>
              <p:tags r:id="rId5"/>
            </p:custDataLst>
          </p:nvPr>
        </p:nvGrpSpPr>
        <p:grpSpPr>
          <a:xfrm>
            <a:off x="6472498" y="2438042"/>
            <a:ext cx="5347335" cy="678574"/>
            <a:chOff x="1878908" y="4239809"/>
            <a:chExt cx="5347335" cy="678574"/>
          </a:xfrm>
        </p:grpSpPr>
        <p:sp>
          <p:nvSpPr>
            <p:cNvPr id="3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LYING IMPRESSION FID FEIZHAO    qq:1964271550"/>
            <p:cNvSpPr txBox="1"/>
            <p:nvPr/>
          </p:nvSpPr>
          <p:spPr>
            <a:xfrm>
              <a:off x="2633288" y="433061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双进程守护</a:t>
              </a:r>
              <a:endParaRPr lang="zh-CN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FLYING IMPRESSION FID FEIZHAO    qq:1964271550"/>
          <p:cNvGrpSpPr/>
          <p:nvPr>
            <p:custDataLst>
              <p:tags r:id="rId6"/>
            </p:custDataLst>
          </p:nvPr>
        </p:nvGrpSpPr>
        <p:grpSpPr>
          <a:xfrm>
            <a:off x="6472285" y="3511192"/>
            <a:ext cx="5500370" cy="678574"/>
            <a:chOff x="7196185" y="4239809"/>
            <a:chExt cx="5500370" cy="678574"/>
          </a:xfrm>
        </p:grpSpPr>
        <p:sp>
          <p:nvSpPr>
            <p:cNvPr id="12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4239809"/>
              <a:ext cx="678574" cy="678574"/>
            </a:xfrm>
            <a:prstGeom prst="roundRect">
              <a:avLst/>
            </a:prstGeom>
            <a:solidFill>
              <a:srgbClr val="33C3AB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LYING IMPRESSION FID FEIZHAO    qq:1964271550"/>
            <p:cNvSpPr txBox="1"/>
            <p:nvPr/>
          </p:nvSpPr>
          <p:spPr>
            <a:xfrm>
              <a:off x="7950565" y="4347124"/>
              <a:ext cx="47459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3C3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终极目标：永生</a:t>
              </a:r>
              <a:endParaRPr lang="zh-CN" sz="24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>
            <a:off x="4785564" y="1500466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5110480" y="417660"/>
            <a:ext cx="197104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735" b="1" dirty="0">
                <a:ln w="6350">
                  <a:noFill/>
                </a:ln>
                <a:solidFill>
                  <a:srgbClr val="1D69A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735" b="1" dirty="0">
              <a:ln w="6350">
                <a:noFill/>
              </a:ln>
              <a:solidFill>
                <a:srgbClr val="1D69A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/>
            <a:r>
              <a:rPr lang="en-US" altLang="zh-CN" sz="2135" dirty="0">
                <a:ln w="6350"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2135" dirty="0">
              <a:ln w="6350">
                <a:noFill/>
              </a:ln>
              <a:solidFill>
                <a:srgbClr val="333333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PA_组合 1"/>
          <p:cNvGrpSpPr/>
          <p:nvPr>
            <p:custDataLst>
              <p:tags r:id="rId3"/>
            </p:custDataLst>
          </p:nvPr>
        </p:nvGrpSpPr>
        <p:grpSpPr>
          <a:xfrm>
            <a:off x="1095123" y="3429000"/>
            <a:ext cx="2016723" cy="2527653"/>
            <a:chOff x="522514" y="3027330"/>
            <a:chExt cx="1512542" cy="1440160"/>
          </a:xfrm>
        </p:grpSpPr>
        <p:sp>
          <p:nvSpPr>
            <p:cNvPr id="54" name="矩形 53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PA_任意多边形 1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541477" y="2750331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250381" y="2733676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881637" y="2745660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4" name="PA_组合 73"/>
          <p:cNvGrpSpPr/>
          <p:nvPr>
            <p:custDataLst>
              <p:tags r:id="rId7"/>
            </p:custDataLst>
          </p:nvPr>
        </p:nvGrpSpPr>
        <p:grpSpPr>
          <a:xfrm>
            <a:off x="3691795" y="3435350"/>
            <a:ext cx="2016723" cy="2527653"/>
            <a:chOff x="522514" y="3030948"/>
            <a:chExt cx="1512542" cy="1440160"/>
          </a:xfrm>
        </p:grpSpPr>
        <p:sp>
          <p:nvSpPr>
            <p:cNvPr id="75" name="矩形 74"/>
            <p:cNvSpPr/>
            <p:nvPr/>
          </p:nvSpPr>
          <p:spPr>
            <a:xfrm>
              <a:off x="522514" y="3030948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PA_组合 76"/>
          <p:cNvGrpSpPr/>
          <p:nvPr>
            <p:custDataLst>
              <p:tags r:id="rId8"/>
            </p:custDataLst>
          </p:nvPr>
        </p:nvGrpSpPr>
        <p:grpSpPr>
          <a:xfrm>
            <a:off x="6388072" y="3429000"/>
            <a:ext cx="2016723" cy="2527653"/>
            <a:chOff x="522514" y="3027330"/>
            <a:chExt cx="1512542" cy="1440160"/>
          </a:xfrm>
        </p:grpSpPr>
        <p:sp>
          <p:nvSpPr>
            <p:cNvPr id="78" name="矩形 77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矩形 59"/>
          <p:cNvSpPr/>
          <p:nvPr>
            <p:custDataLst>
              <p:tags r:id="rId9"/>
            </p:custDataLst>
          </p:nvPr>
        </p:nvSpPr>
        <p:spPr>
          <a:xfrm>
            <a:off x="3628716" y="4343998"/>
            <a:ext cx="220719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Activity 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像素保活</a:t>
            </a: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前台服务保活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endParaRPr lang="en-US" altLang="zh-CN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PA_矩形 60"/>
          <p:cNvSpPr/>
          <p:nvPr>
            <p:custDataLst>
              <p:tags r:id="rId10"/>
            </p:custDataLst>
          </p:nvPr>
        </p:nvSpPr>
        <p:spPr>
          <a:xfrm>
            <a:off x="1246278" y="4344010"/>
            <a:ext cx="1714500" cy="132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进程的优先级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系统是如何决定杀死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哪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个进程的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PA_矩形 63"/>
          <p:cNvSpPr/>
          <p:nvPr>
            <p:custDataLst>
              <p:tags r:id="rId11"/>
            </p:custDataLst>
          </p:nvPr>
        </p:nvSpPr>
        <p:spPr>
          <a:xfrm>
            <a:off x="6895349" y="359513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如何拉活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PA_矩形 64"/>
          <p:cNvSpPr/>
          <p:nvPr>
            <p:custDataLst>
              <p:tags r:id="rId12"/>
            </p:custDataLst>
          </p:nvPr>
        </p:nvSpPr>
        <p:spPr>
          <a:xfrm>
            <a:off x="4202651" y="3556386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如何保活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PA_矩形 65"/>
          <p:cNvSpPr/>
          <p:nvPr>
            <p:custDataLst>
              <p:tags r:id="rId13"/>
            </p:custDataLst>
          </p:nvPr>
        </p:nvSpPr>
        <p:spPr>
          <a:xfrm>
            <a:off x="1344709" y="3556386"/>
            <a:ext cx="170467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16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进程的一些常识</a:t>
            </a:r>
            <a:endParaRPr lang="zh-CN" altLang="en-US" sz="16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0637" y="2617365"/>
            <a:ext cx="2126179" cy="33392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PA_矩形 58"/>
          <p:cNvSpPr/>
          <p:nvPr>
            <p:custDataLst>
              <p:tags r:id="rId14"/>
            </p:custDataLst>
          </p:nvPr>
        </p:nvSpPr>
        <p:spPr>
          <a:xfrm>
            <a:off x="6388193" y="4189693"/>
            <a:ext cx="1968289" cy="163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广播拉活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Sticky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账户拉活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JobScheduler 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双进程守护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PA_任意多边形 1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10004373" y="2734833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4" name="PA_组合 79"/>
          <p:cNvGrpSpPr/>
          <p:nvPr>
            <p:custDataLst>
              <p:tags r:id="rId16"/>
            </p:custDataLst>
          </p:nvPr>
        </p:nvGrpSpPr>
        <p:grpSpPr>
          <a:xfrm>
            <a:off x="9192039" y="3434710"/>
            <a:ext cx="2016723" cy="2527653"/>
            <a:chOff x="522514" y="3027330"/>
            <a:chExt cx="1512542" cy="1440160"/>
          </a:xfrm>
        </p:grpSpPr>
        <p:sp>
          <p:nvSpPr>
            <p:cNvPr id="45" name="矩形 44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A_矩形 62"/>
          <p:cNvSpPr/>
          <p:nvPr>
            <p:custDataLst>
              <p:tags r:id="rId17"/>
            </p:custDataLst>
          </p:nvPr>
        </p:nvSpPr>
        <p:spPr>
          <a:xfrm>
            <a:off x="9594346" y="4345263"/>
            <a:ext cx="1213794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课程技术总结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交流互动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PA_矩形 67"/>
          <p:cNvSpPr/>
          <p:nvPr>
            <p:custDataLst>
              <p:tags r:id="rId18"/>
            </p:custDataLst>
          </p:nvPr>
        </p:nvSpPr>
        <p:spPr>
          <a:xfrm>
            <a:off x="9697273" y="35620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课程总结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0" grpId="0" bldLvl="0" animBg="1"/>
      <p:bldP spid="72" grpId="0" bldLvl="0" animBg="1"/>
      <p:bldP spid="73" grpId="0" bldLvl="0" animBg="1"/>
      <p:bldP spid="60" grpId="0"/>
      <p:bldP spid="61" grpId="0"/>
      <p:bldP spid="64" grpId="0"/>
      <p:bldP spid="65" grpId="0"/>
      <p:bldP spid="66" grpId="0"/>
      <p:bldP spid="40" grpId="0"/>
      <p:bldP spid="43" grpId="0" bldLvl="0" animBg="1"/>
      <p:bldP spid="51" grpId="0" animBg="1" autoUpdateAnimBg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154430" y="1748155"/>
            <a:ext cx="10515600" cy="3749040"/>
          </a:xfrm>
        </p:spPr>
        <p:txBody>
          <a:bodyPr/>
          <a:lstStyle/>
          <a:p>
            <a:r>
              <a:rPr lang="zh-CN" altLang="en-US" b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系统出于体验和性能上的考虑，app在退到后台时系统并不会真正的kill掉这个进程，而是将其缓存起来。</a:t>
            </a:r>
            <a:endParaRPr lang="zh-CN" altLang="en-US" b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 b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b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打开的应用越多，后台缓存的进程也越多。</a:t>
            </a:r>
            <a:endParaRPr lang="zh-CN" altLang="en-US" b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 b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b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在系统内存不足的情况下，系统开始依据自身的一套进程回收机制来判断要kill掉哪些进程，以腾出内存来供给需要的app, 这套杀进程回收内存的机制就叫 Low Memory Killer</a:t>
            </a:r>
            <a:r>
              <a:rPr lang="zh-CN" altLang="en-US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。</a:t>
            </a:r>
            <a:endParaRPr lang="zh-CN" altLang="en-US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 Memory Killer</a:t>
            </a:r>
            <a:endParaRPr 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00.xml><?xml version="1.0" encoding="utf-8"?>
<p:tagLst xmlns:p="http://schemas.openxmlformats.org/presentationml/2006/main">
  <p:tag name="PA" val="v4.1.3"/>
</p:tagLst>
</file>

<file path=ppt/tags/tag101.xml><?xml version="1.0" encoding="utf-8"?>
<p:tagLst xmlns:p="http://schemas.openxmlformats.org/presentationml/2006/main">
  <p:tag name="PA" val="v4.1.3"/>
</p:tagLst>
</file>

<file path=ppt/tags/tag102.xml><?xml version="1.0" encoding="utf-8"?>
<p:tagLst xmlns:p="http://schemas.openxmlformats.org/presentationml/2006/main">
  <p:tag name="PA" val="v4.1.3"/>
</p:tagLst>
</file>

<file path=ppt/tags/tag103.xml><?xml version="1.0" encoding="utf-8"?>
<p:tagLst xmlns:p="http://schemas.openxmlformats.org/presentationml/2006/main">
  <p:tag name="PA" val="v4.1.3"/>
</p:tagLst>
</file>

<file path=ppt/tags/tag104.xml><?xml version="1.0" encoding="utf-8"?>
<p:tagLst xmlns:p="http://schemas.openxmlformats.org/presentationml/2006/main">
  <p:tag name="PA" val="v4.1.3"/>
</p:tagLst>
</file>

<file path=ppt/tags/tag105.xml><?xml version="1.0" encoding="utf-8"?>
<p:tagLst xmlns:p="http://schemas.openxmlformats.org/presentationml/2006/main">
  <p:tag name="PA" val="v4.1.3"/>
</p:tagLst>
</file>

<file path=ppt/tags/tag106.xml><?xml version="1.0" encoding="utf-8"?>
<p:tagLst xmlns:p="http://schemas.openxmlformats.org/presentationml/2006/main">
  <p:tag name="PA" val="v4.1.3"/>
</p:tagLst>
</file>

<file path=ppt/tags/tag107.xml><?xml version="1.0" encoding="utf-8"?>
<p:tagLst xmlns:p="http://schemas.openxmlformats.org/presentationml/2006/main">
  <p:tag name="PA" val="v4.1.3"/>
</p:tagLst>
</file>

<file path=ppt/tags/tag108.xml><?xml version="1.0" encoding="utf-8"?>
<p:tagLst xmlns:p="http://schemas.openxmlformats.org/presentationml/2006/main">
  <p:tag name="PA" val="v4.1.3"/>
</p:tagLst>
</file>

<file path=ppt/tags/tag109.xml><?xml version="1.0" encoding="utf-8"?>
<p:tagLst xmlns:p="http://schemas.openxmlformats.org/presentationml/2006/main">
  <p:tag name="PA" val="v4.1.3"/>
</p:tagLst>
</file>

<file path=ppt/tags/tag11.xml><?xml version="1.0" encoding="utf-8"?>
<p:tagLst xmlns:p="http://schemas.openxmlformats.org/presentationml/2006/main">
  <p:tag name="PA" val="v3.0.1"/>
</p:tagLst>
</file>

<file path=ppt/tags/tag110.xml><?xml version="1.0" encoding="utf-8"?>
<p:tagLst xmlns:p="http://schemas.openxmlformats.org/presentationml/2006/main">
  <p:tag name="PA" val="v4.1.3"/>
</p:tagLst>
</file>

<file path=ppt/tags/tag111.xml><?xml version="1.0" encoding="utf-8"?>
<p:tagLst xmlns:p="http://schemas.openxmlformats.org/presentationml/2006/main">
  <p:tag name="PA" val="v4.1.3"/>
</p:tagLst>
</file>

<file path=ppt/tags/tag112.xml><?xml version="1.0" encoding="utf-8"?>
<p:tagLst xmlns:p="http://schemas.openxmlformats.org/presentationml/2006/main">
  <p:tag name="PA" val="v4.1.3"/>
</p:tagLst>
</file>

<file path=ppt/tags/tag113.xml><?xml version="1.0" encoding="utf-8"?>
<p:tagLst xmlns:p="http://schemas.openxmlformats.org/presentationml/2006/main">
  <p:tag name="PA" val="v4.1.3"/>
</p:tagLst>
</file>

<file path=ppt/tags/tag114.xml><?xml version="1.0" encoding="utf-8"?>
<p:tagLst xmlns:p="http://schemas.openxmlformats.org/presentationml/2006/main">
  <p:tag name="PA" val="v4.1.3"/>
</p:tagLst>
</file>

<file path=ppt/tags/tag115.xml><?xml version="1.0" encoding="utf-8"?>
<p:tagLst xmlns:p="http://schemas.openxmlformats.org/presentationml/2006/main">
  <p:tag name="PA" val="v4.1.3"/>
</p:tagLst>
</file>

<file path=ppt/tags/tag116.xml><?xml version="1.0" encoding="utf-8"?>
<p:tagLst xmlns:p="http://schemas.openxmlformats.org/presentationml/2006/main">
  <p:tag name="PA" val="v4.1.3"/>
</p:tagLst>
</file>

<file path=ppt/tags/tag117.xml><?xml version="1.0" encoding="utf-8"?>
<p:tagLst xmlns:p="http://schemas.openxmlformats.org/presentationml/2006/main">
  <p:tag name="KSO_WM_UNIT_PLACING_PICTURE_USER_VIEWPORT" val="{&quot;height&quot;:4197.5104396735687,&quot;width&quot;:4197.5103616538072}"/>
</p:tagLst>
</file>

<file path=ppt/tags/tag118.xml><?xml version="1.0" encoding="utf-8"?>
<p:tagLst xmlns:p="http://schemas.openxmlformats.org/presentationml/2006/main">
  <p:tag name="KSO_WM_UNIT_PLACING_PICTURE_USER_VIEWPORT" val="{&quot;height&quot;:10666,&quot;width&quot;:5146}"/>
</p:tagLst>
</file>

<file path=ppt/tags/tag119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20.xml><?xml version="1.0" encoding="utf-8"?>
<p:tagLst xmlns:p="http://schemas.openxmlformats.org/presentationml/2006/main">
  <p:tag name="PA" val="v3.0.1"/>
</p:tagLst>
</file>

<file path=ppt/tags/tag121.xml><?xml version="1.0" encoding="utf-8"?>
<p:tagLst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3.xml><?xml version="1.0" encoding="utf-8"?>
<p:tagLst xmlns:p="http://schemas.openxmlformats.org/presentationml/2006/main">
  <p:tag name="PA" val="v4.1.3"/>
</p:tagLst>
</file>

<file path=ppt/tags/tag14.xml><?xml version="1.0" encoding="utf-8"?>
<p:tagLst xmlns:p="http://schemas.openxmlformats.org/presentationml/2006/main">
  <p:tag name="PA" val="v4.1.3"/>
</p:tagLst>
</file>

<file path=ppt/tags/tag15.xml><?xml version="1.0" encoding="utf-8"?>
<p:tagLst xmlns:p="http://schemas.openxmlformats.org/presentationml/2006/main">
  <p:tag name="PA" val="v4.1.3"/>
</p:tagLst>
</file>

<file path=ppt/tags/tag16.xml><?xml version="1.0" encoding="utf-8"?>
<p:tagLst xmlns:p="http://schemas.openxmlformats.org/presentationml/2006/main">
  <p:tag name="PA" val="v4.1.3"/>
</p:tagLst>
</file>

<file path=ppt/tags/tag17.xml><?xml version="1.0" encoding="utf-8"?>
<p:tagLst xmlns:p="http://schemas.openxmlformats.org/presentationml/2006/main">
  <p:tag name="PA" val="v4.1.3"/>
</p:tagLst>
</file>

<file path=ppt/tags/tag18.xml><?xml version="1.0" encoding="utf-8"?>
<p:tagLst xmlns:p="http://schemas.openxmlformats.org/presentationml/2006/main">
  <p:tag name="PA" val="v4.1.3"/>
</p:tagLst>
</file>

<file path=ppt/tags/tag19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4.1.3"/>
</p:tagLst>
</file>

<file path=ppt/tags/tag21.xml><?xml version="1.0" encoding="utf-8"?>
<p:tagLst xmlns:p="http://schemas.openxmlformats.org/presentationml/2006/main">
  <p:tag name="PA" val="v4.1.3"/>
</p:tagLst>
</file>

<file path=ppt/tags/tag22.xml><?xml version="1.0" encoding="utf-8"?>
<p:tagLst xmlns:p="http://schemas.openxmlformats.org/presentationml/2006/main">
  <p:tag name="PA" val="v4.1.3"/>
</p:tagLst>
</file>

<file path=ppt/tags/tag23.xml><?xml version="1.0" encoding="utf-8"?>
<p:tagLst xmlns:p="http://schemas.openxmlformats.org/presentationml/2006/main">
  <p:tag name="PA" val="v4.1.3"/>
</p:tagLst>
</file>

<file path=ppt/tags/tag24.xml><?xml version="1.0" encoding="utf-8"?>
<p:tagLst xmlns:p="http://schemas.openxmlformats.org/presentationml/2006/main">
  <p:tag name="PA" val="v4.1.3"/>
</p:tagLst>
</file>

<file path=ppt/tags/tag25.xml><?xml version="1.0" encoding="utf-8"?>
<p:tagLst xmlns:p="http://schemas.openxmlformats.org/presentationml/2006/main">
  <p:tag name="PA" val="v4.1.3"/>
</p:tagLst>
</file>

<file path=ppt/tags/tag26.xml><?xml version="1.0" encoding="utf-8"?>
<p:tagLst xmlns:p="http://schemas.openxmlformats.org/presentationml/2006/main">
  <p:tag name="PA" val="v4.1.3"/>
</p:tagLst>
</file>

<file path=ppt/tags/tag27.xml><?xml version="1.0" encoding="utf-8"?>
<p:tagLst xmlns:p="http://schemas.openxmlformats.org/presentationml/2006/main">
  <p:tag name="PA" val="v4.1.3"/>
</p:tagLst>
</file>

<file path=ppt/tags/tag28.xml><?xml version="1.0" encoding="utf-8"?>
<p:tagLst xmlns:p="http://schemas.openxmlformats.org/presentationml/2006/main">
  <p:tag name="PA" val="v4.1.3"/>
</p:tagLst>
</file>

<file path=ppt/tags/tag29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4.1.3"/>
</p:tagLst>
</file>

<file path=ppt/tags/tag31.xml><?xml version="1.0" encoding="utf-8"?>
<p:tagLst xmlns:p="http://schemas.openxmlformats.org/presentationml/2006/main">
  <p:tag name="PA" val="v4.1.3"/>
</p:tagLst>
</file>

<file path=ppt/tags/tag32.xml><?xml version="1.0" encoding="utf-8"?>
<p:tagLst xmlns:p="http://schemas.openxmlformats.org/presentationml/2006/main">
  <p:tag name="PA" val="v4.1.3"/>
</p:tagLst>
</file>

<file path=ppt/tags/tag33.xml><?xml version="1.0" encoding="utf-8"?>
<p:tagLst xmlns:p="http://schemas.openxmlformats.org/presentationml/2006/main">
  <p:tag name="PA" val="v4.1.3"/>
</p:tagLst>
</file>

<file path=ppt/tags/tag34.xml><?xml version="1.0" encoding="utf-8"?>
<p:tagLst xmlns:p="http://schemas.openxmlformats.org/presentationml/2006/main">
  <p:tag name="PA" val="v4.1.3"/>
</p:tagLst>
</file>

<file path=ppt/tags/tag35.xml><?xml version="1.0" encoding="utf-8"?>
<p:tagLst xmlns:p="http://schemas.openxmlformats.org/presentationml/2006/main">
  <p:tag name="PA" val="v4.1.3"/>
</p:tagLst>
</file>

<file path=ppt/tags/tag36.xml><?xml version="1.0" encoding="utf-8"?>
<p:tagLst xmlns:p="http://schemas.openxmlformats.org/presentationml/2006/main">
  <p:tag name="PA" val="v4.1.3"/>
</p:tagLst>
</file>

<file path=ppt/tags/tag37.xml><?xml version="1.0" encoding="utf-8"?>
<p:tagLst xmlns:p="http://schemas.openxmlformats.org/presentationml/2006/main">
  <p:tag name="PA" val="v4.1.3"/>
</p:tagLst>
</file>

<file path=ppt/tags/tag38.xml><?xml version="1.0" encoding="utf-8"?>
<p:tagLst xmlns:p="http://schemas.openxmlformats.org/presentationml/2006/main">
  <p:tag name="PA" val="v4.1.3"/>
</p:tagLst>
</file>

<file path=ppt/tags/tag39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4.1.3"/>
</p:tagLst>
</file>

<file path=ppt/tags/tag41.xml><?xml version="1.0" encoding="utf-8"?>
<p:tagLst xmlns:p="http://schemas.openxmlformats.org/presentationml/2006/main">
  <p:tag name="PA" val="v4.1.3"/>
</p:tagLst>
</file>

<file path=ppt/tags/tag42.xml><?xml version="1.0" encoding="utf-8"?>
<p:tagLst xmlns:p="http://schemas.openxmlformats.org/presentationml/2006/main">
  <p:tag name="PA" val="v4.1.3"/>
</p:tagLst>
</file>

<file path=ppt/tags/tag43.xml><?xml version="1.0" encoding="utf-8"?>
<p:tagLst xmlns:p="http://schemas.openxmlformats.org/presentationml/2006/main">
  <p:tag name="PA" val="v4.1.3"/>
</p:tagLst>
</file>

<file path=ppt/tags/tag44.xml><?xml version="1.0" encoding="utf-8"?>
<p:tagLst xmlns:p="http://schemas.openxmlformats.org/presentationml/2006/main">
  <p:tag name="PA" val="v4.1.3"/>
</p:tagLst>
</file>

<file path=ppt/tags/tag45.xml><?xml version="1.0" encoding="utf-8"?>
<p:tagLst xmlns:p="http://schemas.openxmlformats.org/presentationml/2006/main">
  <p:tag name="PA" val="v4.1.3"/>
</p:tagLst>
</file>

<file path=ppt/tags/tag46.xml><?xml version="1.0" encoding="utf-8"?>
<p:tagLst xmlns:p="http://schemas.openxmlformats.org/presentationml/2006/main">
  <p:tag name="PA" val="v4.1.3"/>
</p:tagLst>
</file>

<file path=ppt/tags/tag47.xml><?xml version="1.0" encoding="utf-8"?>
<p:tagLst xmlns:p="http://schemas.openxmlformats.org/presentationml/2006/main">
  <p:tag name="PA" val="v4.1.3"/>
</p:tagLst>
</file>

<file path=ppt/tags/tag48.xml><?xml version="1.0" encoding="utf-8"?>
<p:tagLst xmlns:p="http://schemas.openxmlformats.org/presentationml/2006/main">
  <p:tag name="PA" val="v4.1.3"/>
</p:tagLst>
</file>

<file path=ppt/tags/tag49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KSO_WM_UNIT_PLACING_PICTURE_USER_VIEWPORT" val="{&quot;height&quot;:4197.5104396735687,&quot;width&quot;:4197.5103616538072}"/>
</p:tagLst>
</file>

<file path=ppt/tags/tag50.xml><?xml version="1.0" encoding="utf-8"?>
<p:tagLst xmlns:p="http://schemas.openxmlformats.org/presentationml/2006/main">
  <p:tag name="PA" val="v4.1.3"/>
</p:tagLst>
</file>

<file path=ppt/tags/tag51.xml><?xml version="1.0" encoding="utf-8"?>
<p:tagLst xmlns:p="http://schemas.openxmlformats.org/presentationml/2006/main">
  <p:tag name="PA" val="v4.1.3"/>
</p:tagLst>
</file>

<file path=ppt/tags/tag52.xml><?xml version="1.0" encoding="utf-8"?>
<p:tagLst xmlns:p="http://schemas.openxmlformats.org/presentationml/2006/main">
  <p:tag name="PA" val="v4.1.3"/>
</p:tagLst>
</file>

<file path=ppt/tags/tag53.xml><?xml version="1.0" encoding="utf-8"?>
<p:tagLst xmlns:p="http://schemas.openxmlformats.org/presentationml/2006/main">
  <p:tag name="PA" val="v4.1.3"/>
</p:tagLst>
</file>

<file path=ppt/tags/tag54.xml><?xml version="1.0" encoding="utf-8"?>
<p:tagLst xmlns:p="http://schemas.openxmlformats.org/presentationml/2006/main">
  <p:tag name="PA" val="v4.1.3"/>
</p:tagLst>
</file>

<file path=ppt/tags/tag55.xml><?xml version="1.0" encoding="utf-8"?>
<p:tagLst xmlns:p="http://schemas.openxmlformats.org/presentationml/2006/main">
  <p:tag name="PA" val="v4.1.3"/>
</p:tagLst>
</file>

<file path=ppt/tags/tag56.xml><?xml version="1.0" encoding="utf-8"?>
<p:tagLst xmlns:p="http://schemas.openxmlformats.org/presentationml/2006/main">
  <p:tag name="PA" val="v4.1.3"/>
</p:tagLst>
</file>

<file path=ppt/tags/tag57.xml><?xml version="1.0" encoding="utf-8"?>
<p:tagLst xmlns:p="http://schemas.openxmlformats.org/presentationml/2006/main">
  <p:tag name="PA" val="v4.1.3"/>
</p:tagLst>
</file>

<file path=ppt/tags/tag58.xml><?xml version="1.0" encoding="utf-8"?>
<p:tagLst xmlns:p="http://schemas.openxmlformats.org/presentationml/2006/main">
  <p:tag name="PA" val="v4.1.3"/>
</p:tagLst>
</file>

<file path=ppt/tags/tag59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KSO_WM_UNIT_PLACING_PICTURE_USER_VIEWPORT" val="{&quot;height&quot;:10666,&quot;width&quot;:5146}"/>
</p:tagLst>
</file>

<file path=ppt/tags/tag60.xml><?xml version="1.0" encoding="utf-8"?>
<p:tagLst xmlns:p="http://schemas.openxmlformats.org/presentationml/2006/main">
  <p:tag name="PA" val="v4.1.3"/>
</p:tagLst>
</file>

<file path=ppt/tags/tag61.xml><?xml version="1.0" encoding="utf-8"?>
<p:tagLst xmlns:p="http://schemas.openxmlformats.org/presentationml/2006/main">
  <p:tag name="PA" val="v4.1.3"/>
</p:tagLst>
</file>

<file path=ppt/tags/tag62.xml><?xml version="1.0" encoding="utf-8"?>
<p:tagLst xmlns:p="http://schemas.openxmlformats.org/presentationml/2006/main">
  <p:tag name="PA" val="v4.1.3"/>
</p:tagLst>
</file>

<file path=ppt/tags/tag63.xml><?xml version="1.0" encoding="utf-8"?>
<p:tagLst xmlns:p="http://schemas.openxmlformats.org/presentationml/2006/main">
  <p:tag name="PA" val="v4.1.3"/>
</p:tagLst>
</file>

<file path=ppt/tags/tag64.xml><?xml version="1.0" encoding="utf-8"?>
<p:tagLst xmlns:p="http://schemas.openxmlformats.org/presentationml/2006/main">
  <p:tag name="PA" val="v4.1.3"/>
</p:tagLst>
</file>

<file path=ppt/tags/tag65.xml><?xml version="1.0" encoding="utf-8"?>
<p:tagLst xmlns:p="http://schemas.openxmlformats.org/presentationml/2006/main">
  <p:tag name="PA" val="v4.1.3"/>
</p:tagLst>
</file>

<file path=ppt/tags/tag66.xml><?xml version="1.0" encoding="utf-8"?>
<p:tagLst xmlns:p="http://schemas.openxmlformats.org/presentationml/2006/main">
  <p:tag name="PA" val="v4.1.3"/>
</p:tagLst>
</file>

<file path=ppt/tags/tag67.xml><?xml version="1.0" encoding="utf-8"?>
<p:tagLst xmlns:p="http://schemas.openxmlformats.org/presentationml/2006/main">
  <p:tag name="PA" val="v4.1.3"/>
</p:tagLst>
</file>

<file path=ppt/tags/tag68.xml><?xml version="1.0" encoding="utf-8"?>
<p:tagLst xmlns:p="http://schemas.openxmlformats.org/presentationml/2006/main">
  <p:tag name="PA" val="v4.1.3"/>
</p:tagLst>
</file>

<file path=ppt/tags/tag69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PA" val="v3.0.1"/>
</p:tagLst>
</file>

<file path=ppt/tags/tag70.xml><?xml version="1.0" encoding="utf-8"?>
<p:tagLst xmlns:p="http://schemas.openxmlformats.org/presentationml/2006/main">
  <p:tag name="PA" val="v4.1.3"/>
</p:tagLst>
</file>

<file path=ppt/tags/tag71.xml><?xml version="1.0" encoding="utf-8"?>
<p:tagLst xmlns:p="http://schemas.openxmlformats.org/presentationml/2006/main">
  <p:tag name="PA" val="v4.1.3"/>
</p:tagLst>
</file>

<file path=ppt/tags/tag72.xml><?xml version="1.0" encoding="utf-8"?>
<p:tagLst xmlns:p="http://schemas.openxmlformats.org/presentationml/2006/main">
  <p:tag name="PA" val="v4.1.3"/>
</p:tagLst>
</file>

<file path=ppt/tags/tag73.xml><?xml version="1.0" encoding="utf-8"?>
<p:tagLst xmlns:p="http://schemas.openxmlformats.org/presentationml/2006/main">
  <p:tag name="PA" val="v4.1.3"/>
</p:tagLst>
</file>

<file path=ppt/tags/tag74.xml><?xml version="1.0" encoding="utf-8"?>
<p:tagLst xmlns:p="http://schemas.openxmlformats.org/presentationml/2006/main">
  <p:tag name="PA" val="v4.1.3"/>
</p:tagLst>
</file>

<file path=ppt/tags/tag75.xml><?xml version="1.0" encoding="utf-8"?>
<p:tagLst xmlns:p="http://schemas.openxmlformats.org/presentationml/2006/main">
  <p:tag name="PA" val="v4.1.3"/>
</p:tagLst>
</file>

<file path=ppt/tags/tag76.xml><?xml version="1.0" encoding="utf-8"?>
<p:tagLst xmlns:p="http://schemas.openxmlformats.org/presentationml/2006/main">
  <p:tag name="PA" val="v4.1.3"/>
</p:tagLst>
</file>

<file path=ppt/tags/tag77.xml><?xml version="1.0" encoding="utf-8"?>
<p:tagLst xmlns:p="http://schemas.openxmlformats.org/presentationml/2006/main">
  <p:tag name="PA" val="v4.1.3"/>
</p:tagLst>
</file>

<file path=ppt/tags/tag78.xml><?xml version="1.0" encoding="utf-8"?>
<p:tagLst xmlns:p="http://schemas.openxmlformats.org/presentationml/2006/main">
  <p:tag name="PA" val="v4.1.3"/>
</p:tagLst>
</file>

<file path=ppt/tags/tag79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PA" val="v3.0.1"/>
</p:tagLst>
</file>

<file path=ppt/tags/tag80.xml><?xml version="1.0" encoding="utf-8"?>
<p:tagLst xmlns:p="http://schemas.openxmlformats.org/presentationml/2006/main">
  <p:tag name="PA" val="v4.1.3"/>
</p:tagLst>
</file>

<file path=ppt/tags/tag81.xml><?xml version="1.0" encoding="utf-8"?>
<p:tagLst xmlns:p="http://schemas.openxmlformats.org/presentationml/2006/main">
  <p:tag name="PA" val="v4.1.3"/>
</p:tagLst>
</file>

<file path=ppt/tags/tag82.xml><?xml version="1.0" encoding="utf-8"?>
<p:tagLst xmlns:p="http://schemas.openxmlformats.org/presentationml/2006/main">
  <p:tag name="PA" val="v4.1.3"/>
</p:tagLst>
</file>

<file path=ppt/tags/tag83.xml><?xml version="1.0" encoding="utf-8"?>
<p:tagLst xmlns:p="http://schemas.openxmlformats.org/presentationml/2006/main">
  <p:tag name="PA" val="v4.1.3"/>
</p:tagLst>
</file>

<file path=ppt/tags/tag84.xml><?xml version="1.0" encoding="utf-8"?>
<p:tagLst xmlns:p="http://schemas.openxmlformats.org/presentationml/2006/main">
  <p:tag name="PA" val="v4.1.3"/>
</p:tagLst>
</file>

<file path=ppt/tags/tag85.xml><?xml version="1.0" encoding="utf-8"?>
<p:tagLst xmlns:p="http://schemas.openxmlformats.org/presentationml/2006/main">
  <p:tag name="PA" val="v4.1.3"/>
</p:tagLst>
</file>

<file path=ppt/tags/tag86.xml><?xml version="1.0" encoding="utf-8"?>
<p:tagLst xmlns:p="http://schemas.openxmlformats.org/presentationml/2006/main">
  <p:tag name="PA" val="v4.1.3"/>
</p:tagLst>
</file>

<file path=ppt/tags/tag87.xml><?xml version="1.0" encoding="utf-8"?>
<p:tagLst xmlns:p="http://schemas.openxmlformats.org/presentationml/2006/main">
  <p:tag name="PA" val="v4.1.3"/>
</p:tagLst>
</file>

<file path=ppt/tags/tag88.xml><?xml version="1.0" encoding="utf-8"?>
<p:tagLst xmlns:p="http://schemas.openxmlformats.org/presentationml/2006/main">
  <p:tag name="PA" val="v4.1.3"/>
</p:tagLst>
</file>

<file path=ppt/tags/tag89.xml><?xml version="1.0" encoding="utf-8"?>
<p:tagLst xmlns:p="http://schemas.openxmlformats.org/presentationml/2006/main">
  <p:tag name="PA" val="v4.1.3"/>
</p:tagLst>
</file>

<file path=ppt/tags/tag9.xml><?xml version="1.0" encoding="utf-8"?>
<p:tagLst xmlns:p="http://schemas.openxmlformats.org/presentationml/2006/main">
  <p:tag name="PA" val="v3.0.1"/>
</p:tagLst>
</file>

<file path=ppt/tags/tag90.xml><?xml version="1.0" encoding="utf-8"?>
<p:tagLst xmlns:p="http://schemas.openxmlformats.org/presentationml/2006/main">
  <p:tag name="PA" val="v4.1.3"/>
</p:tagLst>
</file>

<file path=ppt/tags/tag91.xml><?xml version="1.0" encoding="utf-8"?>
<p:tagLst xmlns:p="http://schemas.openxmlformats.org/presentationml/2006/main">
  <p:tag name="KSO_WM_UNIT_TABLE_BEAUTIFY" val="smartTable{65403928-26d7-4467-bb19-dd8a5795a447}"/>
</p:tagLst>
</file>

<file path=ppt/tags/tag92.xml><?xml version="1.0" encoding="utf-8"?>
<p:tagLst xmlns:p="http://schemas.openxmlformats.org/presentationml/2006/main">
  <p:tag name="PA" val="v4.1.3"/>
</p:tagLst>
</file>

<file path=ppt/tags/tag93.xml><?xml version="1.0" encoding="utf-8"?>
<p:tagLst xmlns:p="http://schemas.openxmlformats.org/presentationml/2006/main">
  <p:tag name="PA" val="v4.1.3"/>
</p:tagLst>
</file>

<file path=ppt/tags/tag94.xml><?xml version="1.0" encoding="utf-8"?>
<p:tagLst xmlns:p="http://schemas.openxmlformats.org/presentationml/2006/main">
  <p:tag name="PA" val="v4.1.3"/>
</p:tagLst>
</file>

<file path=ppt/tags/tag95.xml><?xml version="1.0" encoding="utf-8"?>
<p:tagLst xmlns:p="http://schemas.openxmlformats.org/presentationml/2006/main">
  <p:tag name="PA" val="v4.1.3"/>
</p:tagLst>
</file>

<file path=ppt/tags/tag96.xml><?xml version="1.0" encoding="utf-8"?>
<p:tagLst xmlns:p="http://schemas.openxmlformats.org/presentationml/2006/main">
  <p:tag name="PA" val="v4.1.3"/>
</p:tagLst>
</file>

<file path=ppt/tags/tag97.xml><?xml version="1.0" encoding="utf-8"?>
<p:tagLst xmlns:p="http://schemas.openxmlformats.org/presentationml/2006/main">
  <p:tag name="PA" val="v4.1.3"/>
</p:tagLst>
</file>

<file path=ppt/tags/tag98.xml><?xml version="1.0" encoding="utf-8"?>
<p:tagLst xmlns:p="http://schemas.openxmlformats.org/presentationml/2006/main">
  <p:tag name="PA" val="v4.1.3"/>
</p:tagLst>
</file>

<file path=ppt/tags/tag99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5868</Words>
  <Application>WPS 演示</Application>
  <PresentationFormat>宽屏</PresentationFormat>
  <Paragraphs>614</Paragraphs>
  <Slides>43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4" baseType="lpstr">
      <vt:lpstr>Arial</vt:lpstr>
      <vt:lpstr>宋体</vt:lpstr>
      <vt:lpstr>Wingdings</vt:lpstr>
      <vt:lpstr>微软雅黑</vt:lpstr>
      <vt:lpstr>思源黑体 CN Bold</vt:lpstr>
      <vt:lpstr>黑体</vt:lpstr>
      <vt:lpstr>Times New Roman</vt:lpstr>
      <vt:lpstr>Noto Sans CJK SC Medium</vt:lpstr>
      <vt:lpstr>思源黑体 CN Normal</vt:lpstr>
      <vt:lpstr>Source Han Sans CN Normal</vt:lpstr>
      <vt:lpstr>方正姚体</vt:lpstr>
      <vt:lpstr>Calibri</vt:lpstr>
      <vt:lpstr>Calibri</vt:lpstr>
      <vt:lpstr>Impact</vt:lpstr>
      <vt:lpstr>Arial Unicode MS</vt:lpstr>
      <vt:lpstr>Calibri Light</vt:lpstr>
      <vt:lpstr>Verdana</vt:lpstr>
      <vt:lpstr>Helvetica Neue</vt:lpstr>
      <vt:lpstr>思源黑体 CN Medium</vt:lpstr>
      <vt:lpstr>思源黑体 CN Light</vt:lpstr>
      <vt:lpstr>Office 主题</vt:lpstr>
      <vt:lpstr>PowerPoint 演示文稿</vt:lpstr>
      <vt:lpstr>PowerPoint 演示文稿</vt:lpstr>
      <vt:lpstr>讲师介绍</vt:lpstr>
      <vt:lpstr>PowerPoint 演示文稿</vt:lpstr>
      <vt:lpstr>视频+资料 请加叮当瑶老师</vt:lpstr>
      <vt:lpstr>1212来啦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我们能为您带来什么样的服务</vt:lpstr>
      <vt:lpstr>一线大厂面试诀窍</vt:lpstr>
      <vt:lpstr>PowerPoint 演示文稿</vt:lpstr>
      <vt:lpstr> 怎么成为Android高级工程师？</vt:lpstr>
      <vt:lpstr>PowerPoint 演示文稿</vt:lpstr>
      <vt:lpstr> 学员疑问</vt:lpstr>
      <vt:lpstr>讲师介绍</vt:lpstr>
      <vt:lpstr>1212来啦</vt:lpstr>
      <vt:lpstr>我们能为您带来什么样的服务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Admin</cp:lastModifiedBy>
  <cp:revision>743</cp:revision>
  <dcterms:created xsi:type="dcterms:W3CDTF">2016-12-28T11:29:00Z</dcterms:created>
  <dcterms:modified xsi:type="dcterms:W3CDTF">2021-01-18T14:39:19Z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