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fif" ContentType="image/jpe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</p:sldMasterIdLst>
  <p:notesMasterIdLst>
    <p:notesMasterId r:id="rId58"/>
  </p:notesMasterIdLst>
  <p:sldIdLst>
    <p:sldId id="2716" r:id="rId2"/>
    <p:sldId id="2717" r:id="rId3"/>
    <p:sldId id="2718" r:id="rId4"/>
    <p:sldId id="2719" r:id="rId5"/>
    <p:sldId id="2846" r:id="rId6"/>
    <p:sldId id="2847" r:id="rId7"/>
    <p:sldId id="2778" r:id="rId8"/>
    <p:sldId id="2818" r:id="rId9"/>
    <p:sldId id="2839" r:id="rId10"/>
    <p:sldId id="2837" r:id="rId11"/>
    <p:sldId id="2840" r:id="rId12"/>
    <p:sldId id="2838" r:id="rId13"/>
    <p:sldId id="2819" r:id="rId14"/>
    <p:sldId id="2780" r:id="rId15"/>
    <p:sldId id="2843" r:id="rId16"/>
    <p:sldId id="2841" r:id="rId17"/>
    <p:sldId id="2842" r:id="rId18"/>
    <p:sldId id="2781" r:id="rId19"/>
    <p:sldId id="2817" r:id="rId20"/>
    <p:sldId id="2787" r:id="rId21"/>
    <p:sldId id="2814" r:id="rId22"/>
    <p:sldId id="2790" r:id="rId23"/>
    <p:sldId id="2833" r:id="rId24"/>
    <p:sldId id="2836" r:id="rId25"/>
    <p:sldId id="2791" r:id="rId26"/>
    <p:sldId id="2820" r:id="rId27"/>
    <p:sldId id="2792" r:id="rId28"/>
    <p:sldId id="2831" r:id="rId29"/>
    <p:sldId id="2822" r:id="rId30"/>
    <p:sldId id="2823" r:id="rId31"/>
    <p:sldId id="2824" r:id="rId32"/>
    <p:sldId id="2825" r:id="rId33"/>
    <p:sldId id="2826" r:id="rId34"/>
    <p:sldId id="2827" r:id="rId35"/>
    <p:sldId id="2828" r:id="rId36"/>
    <p:sldId id="2829" r:id="rId37"/>
    <p:sldId id="2830" r:id="rId38"/>
    <p:sldId id="2821" r:id="rId39"/>
    <p:sldId id="2793" r:id="rId40"/>
    <p:sldId id="2794" r:id="rId41"/>
    <p:sldId id="2795" r:id="rId42"/>
    <p:sldId id="2796" r:id="rId43"/>
    <p:sldId id="2798" r:id="rId44"/>
    <p:sldId id="2797" r:id="rId45"/>
    <p:sldId id="2799" r:id="rId46"/>
    <p:sldId id="2800" r:id="rId47"/>
    <p:sldId id="2801" r:id="rId48"/>
    <p:sldId id="2802" r:id="rId49"/>
    <p:sldId id="2803" r:id="rId50"/>
    <p:sldId id="2844" r:id="rId51"/>
    <p:sldId id="2845" r:id="rId52"/>
    <p:sldId id="2760" r:id="rId53"/>
    <p:sldId id="2761" r:id="rId54"/>
    <p:sldId id="2762" r:id="rId55"/>
    <p:sldId id="2763" r:id="rId56"/>
    <p:sldId id="2764" r:id="rId57"/>
  </p:sldIdLst>
  <p:sldSz cx="12858750" cy="7232650"/>
  <p:notesSz cx="6858000" cy="9144000"/>
  <p:custDataLst>
    <p:tags r:id="rId59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36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4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DE41"/>
    <a:srgbClr val="669121"/>
    <a:srgbClr val="7CB125"/>
    <a:srgbClr val="591E87"/>
    <a:srgbClr val="749A03"/>
    <a:srgbClr val="9EC304"/>
    <a:srgbClr val="A432E1"/>
    <a:srgbClr val="A7BC1B"/>
    <a:srgbClr val="C65568"/>
    <a:srgbClr val="591F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8" autoAdjust="0"/>
    <p:restoredTop sz="92986" autoAdjust="0"/>
  </p:normalViewPr>
  <p:slideViewPr>
    <p:cSldViewPr>
      <p:cViewPr varScale="1">
        <p:scale>
          <a:sx n="78" d="100"/>
          <a:sy n="78" d="100"/>
        </p:scale>
        <p:origin x="336" y="43"/>
      </p:cViewPr>
      <p:guideLst>
        <p:guide orient="horz" pos="736"/>
        <p:guide pos="4050"/>
        <p:guide pos="512"/>
        <p:guide orient="horz" pos="4183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31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gs" Target="tags/tag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2" dt="2020-05-05T16:32:48.138" idx="2">
    <p:pos x="10" y="10"/>
    <p:text>https://www.cnblogs.com/wanpengcoder/articles/5306688.html</p:text>
    <p:extLst>
      <p:ext uri="{C676402C-5697-4E1C-873F-D02D1690AC5C}">
        <p15:threadingInfo xmlns:p15="http://schemas.microsoft.com/office/powerpoint/2012/main" timeZoneBias="-480"/>
      </p:ext>
    </p:extLst>
  </p:cm>
</p:cmLst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2020/5/26 Tuesday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sdn.net/weixin_39731083/article/details/82345157" TargetMode="External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sdn.net/qq_38526573/article/details/89166777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sdn.net/weixin_39731083/article/details/82345157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sdn.net/weixin_39731083/article/details/82345157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blog.csdn.net/qq_36675830/article/details/79283113" TargetMode="External"/></Relationships>
</file>

<file path=ppt/notesSlides/_rels/notes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blog.csdn.net/qq_36675830/article/details/79283113" TargetMode="External"/></Relationships>
</file>

<file path=ppt/notesSlides/_rels/notes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sdn.net/mluoya/article/details/87902361" TargetMode="External"/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sdn.net/mluoya/article/details/87902361" TargetMode="External"/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sdn.net/mluoya/article/details/87902361" TargetMode="External"/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blog.csdn.net/mluoya/article/details/87902361" TargetMode="External"/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baijiahao.baidu.com/s?id=1609373471994487281&amp;wfr=spider&amp;for=pc" TargetMode="External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nblogs.com/wanpengcoder/articles/5306688.html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Relationship Id="rId4" Type="http://schemas.openxmlformats.org/officeDocument/2006/relationships/hyperlink" Target="https://blog.csdn.net/qq_36675830/article/details/79283113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2762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https://blog.csdn.net/weixin_39731083/article/details/82345157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21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https://blog.csdn.net/qq_38526573/article/details/89166777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32250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https://blog.csdn.net/weixin_39731083/article/details/82345157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0087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https://blog.csdn.net/weixin_39731083/article/details/82345157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98550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000565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160436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18151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71033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52589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028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dirty="0"/>
              <a:t>https://blog.csdn.net/huachao1001/article/details/51810328</a:t>
            </a:r>
            <a:br>
              <a:rPr dirty="0"/>
            </a:br>
            <a:endParaRPr dirty="0"/>
          </a:p>
          <a:p>
            <a:endParaRPr dirty="0"/>
          </a:p>
          <a:p>
            <a:r>
              <a:rPr dirty="0"/>
              <a:t>https://www.cnblogs.com/chiangchou/p/javassist.html</a:t>
            </a:r>
          </a:p>
          <a:p>
            <a:r>
              <a:rPr dirty="0"/>
              <a:t>https://blog.csdn.net/huachao1001/article/details/51810328</a:t>
            </a:r>
          </a:p>
          <a:p>
            <a:r>
              <a:rPr dirty="0"/>
              <a:t>https://www.jianshu.com/p/37a5e058830a</a:t>
            </a:r>
          </a:p>
        </p:txBody>
      </p:sp>
    </p:spTree>
    <p:extLst>
      <p:ext uri="{BB962C8B-B14F-4D97-AF65-F5344CB8AC3E}">
        <p14:creationId xmlns:p14="http://schemas.microsoft.com/office/powerpoint/2010/main" val="7465917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35826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96429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117256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altLang="zh-CN" dirty="0" smtClean="0"/>
          </a:p>
          <a:p>
            <a:r>
              <a:rPr lang="en-US" altLang="zh-CN" dirty="0" smtClean="0">
                <a:hlinkClick r:id="rId4"/>
              </a:rPr>
              <a:t>https://blog.csdn.net/qq_36675830/article/details/79283113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82887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altLang="zh-CN" dirty="0" smtClean="0"/>
          </a:p>
          <a:p>
            <a:r>
              <a:rPr lang="en-US" altLang="zh-CN" smtClean="0">
                <a:hlinkClick r:id="rId4"/>
              </a:rPr>
              <a:t>https://blog.csdn.net/qq_36675830/article/details/79283113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8468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935425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https://blog.csdn.net/mluoya/article/details/87902361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1121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https://blog.csdn.net/weixin_34221773/article/details/91459109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400550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https://blog.csdn.net/weixin_34221773/article/details/91459109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99478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https://blog.csdn.net/weixin_34221773/article/details/91459109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08753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773106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https://blog.csdn.net/mluoya/article/details/87902361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009927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56306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https://blog.csdn.net/mluoya/article/details/87902361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47339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70390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1127715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https://blog.csdn.net/mluoya/article/details/87902361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835589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7984055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753666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171759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2701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/>
              <a:t>4</a:t>
            </a:r>
            <a:r>
              <a:rPr lang="zh-CN" altLang="en-US"/>
              <a:t>、 课程目标</a:t>
            </a:r>
          </a:p>
        </p:txBody>
      </p:sp>
    </p:spTree>
    <p:extLst>
      <p:ext uri="{BB962C8B-B14F-4D97-AF65-F5344CB8AC3E}">
        <p14:creationId xmlns:p14="http://schemas.microsoft.com/office/powerpoint/2010/main" val="166156712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036833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544644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0814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473822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3DDE23D-E1A6-4E23-893A-432587B374F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50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940102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3DDE23D-E1A6-4E23-893A-432587B374F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51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0826265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3854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  <a:t>53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19904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  <a:t>54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13220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DDE23D-E1A6-4E23-893A-432587B374FC}" type="slidenum">
              <a:rPr lang="zh-CN" altLang="en-US" smtClean="0"/>
              <a:t>55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3702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3DDE23D-E1A6-4E23-893A-432587B374F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5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5632289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69906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C3DDE23D-E1A6-4E23-893A-432587B374FC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6</a:t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272439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5565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https://baijiahao.baidu.com/s?id=1609373471994487281&amp;wfr=spider&amp;for=pc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02460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hlinkClick r:id="rId3"/>
              </a:rPr>
              <a:t>https://www.cnblogs.com/wanpengcoder/articles/5306688.html</a:t>
            </a:r>
            <a:endParaRPr lang="en-US" altLang="zh-CN" dirty="0" smtClean="0"/>
          </a:p>
          <a:p>
            <a:r>
              <a:rPr lang="en-US" altLang="zh-CN" dirty="0" smtClean="0">
                <a:hlinkClick r:id="rId4"/>
              </a:rPr>
              <a:t>https://blog.csdn.net/qq_36675830/article/details/79283113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4326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2020/5/26 Tuesday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628">
        <p14:conveyor dir="l"/>
      </p:transition>
    </mc:Choice>
    <mc:Fallback xmlns="">
      <p:transition spd="slow" advTm="4628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1263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629101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正文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2" y="301329"/>
            <a:ext cx="92669" cy="60270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  <p:sp>
        <p:nvSpPr>
          <p:cNvPr id="11" name="标题占位符 1"/>
          <p:cNvSpPr>
            <a:spLocks noGrp="1"/>
          </p:cNvSpPr>
          <p:nvPr>
            <p:ph type="title"/>
          </p:nvPr>
        </p:nvSpPr>
        <p:spPr>
          <a:xfrm>
            <a:off x="223039" y="282618"/>
            <a:ext cx="12055205" cy="6144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349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5" name="矩形 4"/>
          <p:cNvSpPr/>
          <p:nvPr userDrawn="1"/>
        </p:nvSpPr>
        <p:spPr>
          <a:xfrm>
            <a:off x="118960" y="303957"/>
            <a:ext cx="45719" cy="60008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/>
          </a:p>
        </p:txBody>
      </p:sp>
    </p:spTree>
    <p:extLst>
      <p:ext uri="{BB962C8B-B14F-4D97-AF65-F5344CB8AC3E}">
        <p14:creationId xmlns:p14="http://schemas.microsoft.com/office/powerpoint/2010/main" val="184598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077959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6037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5576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07629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1861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2020/5/26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461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628">
        <p14:conveyor dir="l"/>
      </p:transition>
    </mc:Choice>
    <mc:Fallback xmlns="">
      <p:transition spd="slow" advTm="4628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2020/5/26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71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628">
        <p14:conveyor dir="l"/>
      </p:transition>
    </mc:Choice>
    <mc:Fallback xmlns="">
      <p:transition spd="slow" advTm="4628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2020/5/26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1934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628">
        <p14:conveyor dir="l"/>
      </p:transition>
    </mc:Choice>
    <mc:Fallback xmlns="">
      <p:transition spd="slow" advTm="4628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2020/5/26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080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628">
        <p14:conveyor dir="l"/>
      </p:transition>
    </mc:Choice>
    <mc:Fallback xmlns="">
      <p:transition spd="slow" advTm="4628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2020/5/26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6649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628">
        <p14:conveyor dir="l"/>
      </p:transition>
    </mc:Choice>
    <mc:Fallback xmlns="">
      <p:transition spd="slow" advTm="4628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2020/5/26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867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628">
        <p14:conveyor dir="l"/>
      </p:transition>
    </mc:Choice>
    <mc:Fallback xmlns="">
      <p:transition spd="slow" advTm="4628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2020/5/26 Tuesday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9957767" y="678467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Calibri"/>
                <a:ea typeface="宋体"/>
              </a:rPr>
              <a:t>字体下</a:t>
            </a:r>
            <a:r>
              <a:rPr lang="zh-CN" altLang="en-US" sz="100" dirty="0" smtClean="0">
                <a:solidFill>
                  <a:prstClr val="black"/>
                </a:solidFill>
                <a:latin typeface="Calibri"/>
                <a:ea typeface="宋体"/>
              </a:rPr>
              <a:t>载：</a:t>
            </a:r>
            <a:r>
              <a:rPr lang="en-US" altLang="zh-CN" sz="100" dirty="0" smtClean="0">
                <a:solidFill>
                  <a:prstClr val="black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black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black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56708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4628">
        <p14:conveyor dir="l"/>
      </p:transition>
    </mc:Choice>
    <mc:Fallback xmlns="">
      <p:transition spd="slow" advTm="4628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4558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2020/5/26 Tuesday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48" r:id="rId2"/>
    <p:sldLayoutId id="2147483949" r:id="rId3"/>
    <p:sldLayoutId id="2147483950" r:id="rId4"/>
    <p:sldLayoutId id="2147483951" r:id="rId5"/>
    <p:sldLayoutId id="2147483952" r:id="rId6"/>
    <p:sldLayoutId id="2147483953" r:id="rId7"/>
    <p:sldLayoutId id="2147483954" r:id="rId8"/>
    <p:sldLayoutId id="2147483967" r:id="rId9"/>
    <p:sldLayoutId id="2147483968" r:id="rId10"/>
    <p:sldLayoutId id="2147483969" r:id="rId11"/>
    <p:sldLayoutId id="2147483970" r:id="rId12"/>
    <p:sldLayoutId id="2147483979" r:id="rId13"/>
    <p:sldLayoutId id="2147483980" r:id="rId14"/>
    <p:sldLayoutId id="2147483981" r:id="rId15"/>
    <p:sldLayoutId id="2147483982" r:id="rId16"/>
    <p:sldLayoutId id="2147483983" r:id="rId17"/>
  </p:sldLayoutIdLst>
  <mc:AlternateContent xmlns:mc="http://schemas.openxmlformats.org/markup-compatibility/2006" xmlns:p14="http://schemas.microsoft.com/office/powerpoint/2010/main">
    <mc:Choice Requires="p14">
      <p:transition spd="slow" p14:dur="1600" advTm="4628">
        <p14:conveyor dir="l"/>
      </p:transition>
    </mc:Choice>
    <mc:Fallback xmlns="">
      <p:transition spd="slow" advTm="4628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f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Relationship Id="rId4" Type="http://schemas.openxmlformats.org/officeDocument/2006/relationships/comments" Target="../comments/commen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3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5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49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LYING IMPRESSION FID FEIZHAO    qq:1964271550"/>
          <p:cNvSpPr/>
          <p:nvPr/>
        </p:nvSpPr>
        <p:spPr bwMode="auto">
          <a:xfrm>
            <a:off x="10443865" y="194"/>
            <a:ext cx="2414188" cy="247963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/>
          </a:p>
        </p:txBody>
      </p:sp>
      <p:sp>
        <p:nvSpPr>
          <p:cNvPr id="62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3385798" y="2406931"/>
            <a:ext cx="7832272" cy="871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506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zh-CN" sz="5063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</a:t>
            </a:r>
            <a:r>
              <a:rPr lang="zh-CN" altLang="zh-CN" sz="5063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  <a:r>
              <a:rPr lang="zh-CN" altLang="en-US" sz="5063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正式课</a:t>
            </a:r>
            <a:endParaRPr lang="zh-CN" altLang="zh-CN" sz="5063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8534098" y="3282169"/>
            <a:ext cx="2211197" cy="288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6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116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</a:t>
            </a:r>
            <a:r>
              <a:rPr lang="zh-CN" altLang="en-US" sz="116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用代码码出牛逼人生</a:t>
            </a:r>
            <a:endParaRPr lang="en-US" altLang="zh-CN" sz="116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6847" y="1816125"/>
            <a:ext cx="1967443" cy="1967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56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 tmFilter="0,0; .5, 1; 1, 1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62" grpId="0"/>
      <p:bldP spid="6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36687" y="309953"/>
            <a:ext cx="12055205" cy="614405"/>
          </a:xfrm>
        </p:spPr>
        <p:txBody>
          <a:bodyPr/>
          <a:lstStyle/>
          <a:p>
            <a:r>
              <a:rPr lang="zh-CN" altLang="en-US" dirty="0" smtClean="0"/>
              <a:t>为什么会有内核空间和用户空间</a:t>
            </a:r>
            <a:endParaRPr lang="zh-CN" altLang="en-US" sz="1800" dirty="0"/>
          </a:p>
        </p:txBody>
      </p:sp>
      <p:sp>
        <p:nvSpPr>
          <p:cNvPr id="4" name="矩形 3"/>
          <p:cNvSpPr/>
          <p:nvPr/>
        </p:nvSpPr>
        <p:spPr>
          <a:xfrm>
            <a:off x="236543" y="2968253"/>
            <a:ext cx="792088" cy="20882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程序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540943" y="2968253"/>
            <a:ext cx="792088" cy="2088232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进程</a:t>
            </a:r>
            <a:r>
              <a:rPr lang="en-US" altLang="zh-CN" dirty="0" smtClean="0"/>
              <a:t>1</a:t>
            </a:r>
            <a:r>
              <a:rPr lang="zh-CN" altLang="en-US" dirty="0" smtClean="0"/>
              <a:t>虚拟地址空间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5457123" y="2086515"/>
            <a:ext cx="756084" cy="3988276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cxnSp>
        <p:nvCxnSpPr>
          <p:cNvPr id="7" name="直接箭头连接符 6"/>
          <p:cNvCxnSpPr>
            <a:stCxn id="4" idx="3"/>
          </p:cNvCxnSpPr>
          <p:nvPr/>
        </p:nvCxnSpPr>
        <p:spPr>
          <a:xfrm>
            <a:off x="1028631" y="4012369"/>
            <a:ext cx="136829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1"/>
          <p:cNvCxnSpPr/>
          <p:nvPr/>
        </p:nvCxnSpPr>
        <p:spPr>
          <a:xfrm>
            <a:off x="3621063" y="4012369"/>
            <a:ext cx="1368296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1256451" y="3522029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运行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85487" y="6262979"/>
            <a:ext cx="143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物理内存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63709" y="3538272"/>
            <a:ext cx="774086" cy="841088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进程</a:t>
            </a:r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7" name="文本框 16"/>
          <p:cNvSpPr txBox="1"/>
          <p:nvPr/>
        </p:nvSpPr>
        <p:spPr>
          <a:xfrm>
            <a:off x="3845615" y="3642600"/>
            <a:ext cx="1439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内存映射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19127" y="623475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虚拟内存</a:t>
            </a:r>
            <a:r>
              <a:rPr lang="en-US" altLang="zh-CN" dirty="0" smtClean="0">
                <a:solidFill>
                  <a:schemeClr val="bg1"/>
                </a:solidFill>
              </a:rPr>
              <a:t>-</a:t>
            </a:r>
            <a:r>
              <a:rPr lang="zh-CN" altLang="en-US" dirty="0" smtClean="0">
                <a:solidFill>
                  <a:schemeClr val="bg1"/>
                </a:solidFill>
              </a:rPr>
              <a:t>磁盘</a:t>
            </a:r>
            <a:endParaRPr lang="zh-CN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5713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380703" y="1240061"/>
            <a:ext cx="3570587" cy="5123040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硬盘</a:t>
            </a:r>
            <a:r>
              <a:rPr lang="zh-CN" altLang="en-US" sz="1600" dirty="0">
                <a:solidFill>
                  <a:schemeClr val="bg1"/>
                </a:solidFill>
              </a:rPr>
              <a:t>的写入单位是</a:t>
            </a:r>
            <a:r>
              <a:rPr lang="zh-CN" altLang="en-US" sz="1600" dirty="0" smtClean="0">
                <a:solidFill>
                  <a:schemeClr val="bg1"/>
                </a:solidFill>
              </a:rPr>
              <a:t>页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大小</a:t>
            </a:r>
            <a:r>
              <a:rPr lang="zh-CN" altLang="en-US" sz="1600" dirty="0">
                <a:solidFill>
                  <a:schemeClr val="bg1"/>
                </a:solidFill>
              </a:rPr>
              <a:t>是</a:t>
            </a:r>
            <a:r>
              <a:rPr lang="en-US" altLang="zh-CN" sz="1600" dirty="0">
                <a:solidFill>
                  <a:schemeClr val="bg1"/>
                </a:solidFill>
              </a:rPr>
              <a:t>4K</a:t>
            </a:r>
            <a:r>
              <a:rPr lang="zh-CN" altLang="en-US" sz="1600" dirty="0">
                <a:solidFill>
                  <a:schemeClr val="bg1"/>
                </a:solidFill>
              </a:rPr>
              <a:t>，所以如果数据小于</a:t>
            </a:r>
            <a:r>
              <a:rPr lang="en-US" altLang="zh-CN" sz="1600" dirty="0" smtClean="0">
                <a:solidFill>
                  <a:schemeClr val="bg1"/>
                </a:solidFill>
              </a:rPr>
              <a:t>4</a:t>
            </a: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那么</a:t>
            </a:r>
            <a:r>
              <a:rPr lang="zh-CN" altLang="en-US" sz="1600" dirty="0">
                <a:solidFill>
                  <a:schemeClr val="bg1"/>
                </a:solidFill>
              </a:rPr>
              <a:t>会把多个数据放在缓存</a:t>
            </a:r>
            <a:r>
              <a:rPr lang="zh-CN" altLang="en-US" sz="1600" dirty="0" smtClean="0">
                <a:solidFill>
                  <a:schemeClr val="bg1"/>
                </a:solidFill>
              </a:rPr>
              <a:t>中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等到</a:t>
            </a:r>
            <a:r>
              <a:rPr lang="zh-CN" altLang="en-US" sz="1600" dirty="0">
                <a:solidFill>
                  <a:schemeClr val="bg1"/>
                </a:solidFill>
              </a:rPr>
              <a:t>足够</a:t>
            </a:r>
            <a:r>
              <a:rPr lang="en-US" altLang="zh-CN" sz="1600" dirty="0">
                <a:solidFill>
                  <a:schemeClr val="bg1"/>
                </a:solidFill>
              </a:rPr>
              <a:t>4K</a:t>
            </a:r>
            <a:r>
              <a:rPr lang="zh-CN" altLang="en-US" sz="1600" dirty="0">
                <a:solidFill>
                  <a:schemeClr val="bg1"/>
                </a:solidFill>
              </a:rPr>
              <a:t>的时候，在一起写到闪存中。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err="1" smtClean="0"/>
              <a:t>mmap</a:t>
            </a:r>
            <a:r>
              <a:rPr lang="zh-CN" altLang="en-US" dirty="0" smtClean="0"/>
              <a:t>操作原理</a:t>
            </a:r>
            <a:r>
              <a:rPr lang="en-US" altLang="zh-CN" sz="2000" dirty="0"/>
              <a:t>(</a:t>
            </a:r>
            <a:r>
              <a:rPr lang="zh-CN" altLang="en-US" sz="2000" dirty="0"/>
              <a:t>后续驱动讲解</a:t>
            </a:r>
            <a:r>
              <a:rPr lang="en-US" altLang="zh-CN" sz="2000" dirty="0"/>
              <a:t>)</a:t>
            </a:r>
            <a:endParaRPr lang="zh-CN" altLang="en-US" sz="2000" dirty="0"/>
          </a:p>
        </p:txBody>
      </p:sp>
      <p:sp>
        <p:nvSpPr>
          <p:cNvPr id="2" name="圆角矩形 1"/>
          <p:cNvSpPr/>
          <p:nvPr/>
        </p:nvSpPr>
        <p:spPr>
          <a:xfrm>
            <a:off x="159030" y="1072322"/>
            <a:ext cx="3960439" cy="5454966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1383" y="1744117"/>
            <a:ext cx="5080000" cy="3594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9556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36687" y="309953"/>
            <a:ext cx="12055205" cy="614405"/>
          </a:xfrm>
        </p:spPr>
        <p:txBody>
          <a:bodyPr/>
          <a:lstStyle/>
          <a:p>
            <a:r>
              <a:rPr lang="zh-CN" altLang="en-US" dirty="0" smtClean="0"/>
              <a:t>为什么会有内核空间和用户空间</a:t>
            </a:r>
            <a:endParaRPr lang="zh-CN" altLang="en-US" sz="1800" dirty="0"/>
          </a:p>
        </p:txBody>
      </p:sp>
      <p:sp>
        <p:nvSpPr>
          <p:cNvPr id="8" name="内容占位符 2"/>
          <p:cNvSpPr txBox="1"/>
          <p:nvPr/>
        </p:nvSpPr>
        <p:spPr>
          <a:xfrm>
            <a:off x="1100783" y="1888133"/>
            <a:ext cx="3456384" cy="3240361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见预习资料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596727" y="1456085"/>
            <a:ext cx="4104456" cy="4806894"/>
          </a:xfrm>
          <a:prstGeom prst="roundRect">
            <a:avLst>
              <a:gd name="adj" fmla="val 5169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826642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36687" y="309953"/>
            <a:ext cx="12055205" cy="614405"/>
          </a:xfrm>
        </p:spPr>
        <p:txBody>
          <a:bodyPr/>
          <a:lstStyle/>
          <a:p>
            <a:r>
              <a:rPr lang="zh-CN" altLang="en-US" dirty="0" smtClean="0"/>
              <a:t>什么是用户空间</a:t>
            </a:r>
            <a:r>
              <a:rPr lang="en-US" altLang="zh-CN" sz="1800" dirty="0" smtClean="0"/>
              <a:t>(</a:t>
            </a:r>
            <a:r>
              <a:rPr lang="zh-CN" altLang="en-US" sz="1800" dirty="0" smtClean="0"/>
              <a:t>很多人也称之为本地空间或逻辑空间</a:t>
            </a:r>
            <a:r>
              <a:rPr lang="en-US" altLang="zh-CN" sz="1800" dirty="0" smtClean="0"/>
              <a:t>)</a:t>
            </a:r>
            <a:endParaRPr lang="zh-CN" altLang="en-US" sz="18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1303" y="1406691"/>
            <a:ext cx="6346690" cy="3600400"/>
          </a:xfrm>
          <a:prstGeom prst="rect">
            <a:avLst/>
          </a:prstGeom>
        </p:spPr>
      </p:pic>
      <p:sp>
        <p:nvSpPr>
          <p:cNvPr id="8" name="内容占位符 2"/>
          <p:cNvSpPr txBox="1"/>
          <p:nvPr/>
        </p:nvSpPr>
        <p:spPr>
          <a:xfrm>
            <a:off x="1244800" y="1384076"/>
            <a:ext cx="3456384" cy="3240361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进程寻址空间</a:t>
            </a:r>
            <a:r>
              <a:rPr lang="en-US" altLang="zh-CN" sz="1600" dirty="0" smtClean="0">
                <a:solidFill>
                  <a:schemeClr val="bg1"/>
                </a:solidFill>
              </a:rPr>
              <a:t>0~4G</a:t>
            </a:r>
          </a:p>
          <a:p>
            <a:pPr marL="0" indent="0" algn="just">
              <a:buNone/>
            </a:pP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进程在用户态只能访问</a:t>
            </a:r>
            <a:r>
              <a:rPr lang="en-US" altLang="zh-CN" sz="1600" dirty="0">
                <a:solidFill>
                  <a:schemeClr val="bg1"/>
                </a:solidFill>
              </a:rPr>
              <a:t>0~3G</a:t>
            </a:r>
            <a:r>
              <a:rPr lang="zh-CN" altLang="en-US" sz="1600" dirty="0">
                <a:solidFill>
                  <a:schemeClr val="bg1"/>
                </a:solidFill>
              </a:rPr>
              <a:t>，只有进入内核态才能访问</a:t>
            </a:r>
            <a:r>
              <a:rPr lang="en-US" altLang="zh-CN" sz="1600" dirty="0">
                <a:solidFill>
                  <a:schemeClr val="bg1"/>
                </a:solidFill>
              </a:rPr>
              <a:t>3G~4G  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进程通过系统调用进入内核</a:t>
            </a:r>
            <a:r>
              <a:rPr lang="zh-CN" altLang="en-US" sz="1600" dirty="0" smtClean="0">
                <a:solidFill>
                  <a:schemeClr val="bg1"/>
                </a:solidFill>
              </a:rPr>
              <a:t>态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zh-CN" altLang="en-US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每个进程虚拟空间的</a:t>
            </a:r>
            <a:r>
              <a:rPr lang="en-US" altLang="zh-CN" sz="1600" dirty="0">
                <a:solidFill>
                  <a:schemeClr val="bg1"/>
                </a:solidFill>
              </a:rPr>
              <a:t>3G~4G</a:t>
            </a:r>
            <a:r>
              <a:rPr lang="zh-CN" altLang="en-US" sz="1600" dirty="0">
                <a:solidFill>
                  <a:schemeClr val="bg1"/>
                </a:solidFill>
              </a:rPr>
              <a:t>部分是相同的 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9" name="圆角矩形 8"/>
          <p:cNvSpPr/>
          <p:nvPr/>
        </p:nvSpPr>
        <p:spPr>
          <a:xfrm>
            <a:off x="956767" y="969671"/>
            <a:ext cx="4104456" cy="480689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80451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173981" y="1201120"/>
            <a:ext cx="9891393" cy="687013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进程间，</a:t>
            </a:r>
            <a:r>
              <a:rPr lang="zh-CN" altLang="en-US" sz="1600" dirty="0">
                <a:solidFill>
                  <a:srgbClr val="FFFF00"/>
                </a:solidFill>
              </a:rPr>
              <a:t>用户空间</a:t>
            </a:r>
            <a:r>
              <a:rPr lang="zh-CN" altLang="en-US" sz="1600" dirty="0">
                <a:solidFill>
                  <a:schemeClr val="bg1"/>
                </a:solidFill>
              </a:rPr>
              <a:t>的数据不可共享（本地邮局是男孩或女孩独有），所以用户空间相当于私有</a:t>
            </a:r>
            <a:r>
              <a:rPr lang="zh-CN" altLang="en-US" sz="1600" dirty="0" smtClean="0">
                <a:solidFill>
                  <a:schemeClr val="bg1"/>
                </a:solidFill>
              </a:rPr>
              <a:t>空间</a:t>
            </a:r>
            <a:endParaRPr lang="zh-CN" altLang="en-US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进程间，</a:t>
            </a:r>
            <a:r>
              <a:rPr lang="zh-CN" altLang="en-US" sz="1600" dirty="0">
                <a:solidFill>
                  <a:srgbClr val="FFFF00"/>
                </a:solidFill>
              </a:rPr>
              <a:t>内核空间</a:t>
            </a:r>
            <a:r>
              <a:rPr lang="zh-CN" altLang="en-US" sz="1600" dirty="0">
                <a:solidFill>
                  <a:schemeClr val="bg1"/>
                </a:solidFill>
              </a:rPr>
              <a:t>的数据可共享（全国邮局是所有人共有），所以内核空间 相当于公共空间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zh-CN" altLang="en-US" dirty="0"/>
              <a:t>普通</a:t>
            </a:r>
            <a:r>
              <a:rPr lang="en-US" altLang="zh-CN" dirty="0" err="1"/>
              <a:t>linux</a:t>
            </a:r>
            <a:r>
              <a:rPr lang="zh-CN" altLang="en-US" dirty="0"/>
              <a:t>进程通信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956767" y="969671"/>
            <a:ext cx="10108607" cy="101893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2831" y="2220059"/>
            <a:ext cx="8279467" cy="4249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123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2551" y="268999"/>
            <a:ext cx="12053898" cy="614405"/>
          </a:xfrm>
        </p:spPr>
        <p:txBody>
          <a:bodyPr/>
          <a:lstStyle/>
          <a:p>
            <a:r>
              <a:rPr lang="zh-CN" altLang="en-US" dirty="0" smtClean="0"/>
              <a:t>传统</a:t>
            </a:r>
            <a:r>
              <a:rPr lang="en-US" altLang="zh-CN" dirty="0" smtClean="0"/>
              <a:t>I/O</a:t>
            </a:r>
            <a:r>
              <a:rPr lang="zh-CN" altLang="en-US" dirty="0" smtClean="0"/>
              <a:t>成</a:t>
            </a:r>
          </a:p>
        </p:txBody>
      </p:sp>
      <p:sp>
        <p:nvSpPr>
          <p:cNvPr id="4" name="标题 1"/>
          <p:cNvSpPr txBox="1">
            <a:spLocks/>
          </p:cNvSpPr>
          <p:nvPr/>
        </p:nvSpPr>
        <p:spPr>
          <a:xfrm>
            <a:off x="1244799" y="1249288"/>
            <a:ext cx="9865096" cy="207900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49" kern="1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US" altLang="zh-CN" sz="2000" dirty="0" smtClean="0"/>
              <a:t>Android</a:t>
            </a:r>
            <a:r>
              <a:rPr lang="zh-CN" altLang="en-US" sz="2000" dirty="0" smtClean="0"/>
              <a:t>访问</a:t>
            </a:r>
            <a:r>
              <a:rPr lang="zh-CN" altLang="en-US" sz="2000" dirty="0"/>
              <a:t>文件的传统方法是用</a:t>
            </a:r>
            <a:r>
              <a:rPr lang="en-US" altLang="zh-CN" sz="2000" dirty="0"/>
              <a:t>open</a:t>
            </a:r>
            <a:r>
              <a:rPr lang="zh-CN" altLang="en-US" sz="2000" dirty="0"/>
              <a:t>打开它们</a:t>
            </a:r>
            <a:r>
              <a:rPr lang="en-US" altLang="zh-CN" sz="2000" dirty="0"/>
              <a:t>, </a:t>
            </a:r>
            <a:r>
              <a:rPr lang="zh-CN" altLang="en-US" sz="2000" dirty="0"/>
              <a:t>如果有多个进程访问同一个文件</a:t>
            </a:r>
            <a:r>
              <a:rPr lang="en-US" altLang="zh-CN" sz="2000" dirty="0" smtClean="0"/>
              <a:t>,</a:t>
            </a:r>
          </a:p>
          <a:p>
            <a:pPr fontAlgn="auto">
              <a:spcAft>
                <a:spcPts val="0"/>
              </a:spcAft>
            </a:pPr>
            <a:endParaRPr lang="en-US" altLang="zh-CN" sz="2000" dirty="0"/>
          </a:p>
          <a:p>
            <a:pPr fontAlgn="auto">
              <a:spcAft>
                <a:spcPts val="0"/>
              </a:spcAft>
            </a:pPr>
            <a:r>
              <a:rPr lang="zh-CN" altLang="en-US" sz="2000" dirty="0" smtClean="0"/>
              <a:t>在</a:t>
            </a:r>
            <a:r>
              <a:rPr lang="en-US" altLang="zh-CN" sz="2000" dirty="0" err="1" smtClean="0"/>
              <a:t>linux</a:t>
            </a:r>
            <a:r>
              <a:rPr lang="zh-CN" altLang="en-US" sz="2000" dirty="0" smtClean="0"/>
              <a:t>层为每</a:t>
            </a:r>
            <a:r>
              <a:rPr lang="zh-CN" altLang="en-US" sz="2000" dirty="0"/>
              <a:t>一个</a:t>
            </a:r>
            <a:r>
              <a:rPr lang="zh-CN" altLang="en-US" sz="2000" dirty="0" smtClean="0"/>
              <a:t>进程都分配了一个该文件</a:t>
            </a:r>
            <a:r>
              <a:rPr lang="zh-CN" altLang="en-US" sz="2000" dirty="0"/>
              <a:t>的副本</a:t>
            </a:r>
            <a:r>
              <a:rPr lang="en-US" altLang="zh-CN" sz="2000" dirty="0"/>
              <a:t>,</a:t>
            </a:r>
            <a:r>
              <a:rPr lang="zh-CN" altLang="en-US" sz="2000" dirty="0"/>
              <a:t>这不必要地浪费了</a:t>
            </a:r>
            <a:r>
              <a:rPr lang="zh-CN" altLang="en-US" sz="2000" dirty="0" smtClean="0"/>
              <a:t>存储空间和时间</a:t>
            </a:r>
            <a:endParaRPr lang="en-US" altLang="zh-CN" sz="2000" dirty="0" smtClean="0"/>
          </a:p>
          <a:p>
            <a:pPr fontAlgn="auto">
              <a:spcAft>
                <a:spcPts val="0"/>
              </a:spcAft>
            </a:pPr>
            <a:endParaRPr lang="en-US" altLang="zh-CN" sz="2000" dirty="0"/>
          </a:p>
          <a:p>
            <a:pPr fontAlgn="auto">
              <a:spcAft>
                <a:spcPts val="0"/>
              </a:spcAft>
            </a:pPr>
            <a:r>
              <a:rPr lang="zh-CN" altLang="en-US" sz="2000" dirty="0" smtClean="0"/>
              <a:t>进程</a:t>
            </a:r>
            <a:r>
              <a:rPr lang="en-US" altLang="zh-CN" sz="2000" dirty="0" smtClean="0"/>
              <a:t>A </a:t>
            </a:r>
            <a:r>
              <a:rPr lang="zh-CN" altLang="en-US" sz="2000" dirty="0" smtClean="0"/>
              <a:t>与进程</a:t>
            </a:r>
            <a:r>
              <a:rPr lang="en-US" altLang="zh-CN" sz="2000" dirty="0" smtClean="0"/>
              <a:t>B </a:t>
            </a:r>
            <a:r>
              <a:rPr lang="zh-CN" altLang="en-US" sz="2000" dirty="0" smtClean="0"/>
              <a:t>在通信时 会发生两次拷贝。</a:t>
            </a:r>
            <a:endParaRPr lang="en-US" altLang="zh-CN" sz="2000" dirty="0" smtClean="0"/>
          </a:p>
          <a:p>
            <a:pPr fontAlgn="auto">
              <a:spcAft>
                <a:spcPts val="0"/>
              </a:spcAft>
            </a:pPr>
            <a:r>
              <a:rPr lang="en-US" altLang="zh-CN" sz="2000" dirty="0" smtClean="0"/>
              <a:t> </a:t>
            </a:r>
          </a:p>
          <a:p>
            <a:pPr fontAlgn="auto">
              <a:spcAft>
                <a:spcPts val="0"/>
              </a:spcAft>
            </a:pPr>
            <a:endParaRPr lang="zh-CN" altLang="en-US" sz="2000" dirty="0" smtClean="0"/>
          </a:p>
        </p:txBody>
      </p:sp>
      <p:pic>
        <p:nvPicPr>
          <p:cNvPr id="4098" name="Picture 2" descr="https://img-blog.csdn.net/2014101316205935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807" y="3328293"/>
            <a:ext cx="7343775" cy="3286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7819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8695" y="303957"/>
            <a:ext cx="12053898" cy="614405"/>
          </a:xfrm>
        </p:spPr>
        <p:txBody>
          <a:bodyPr/>
          <a:lstStyle/>
          <a:p>
            <a:r>
              <a:rPr lang="en-US" altLang="zh-CN" b="1" dirty="0" err="1" smtClean="0"/>
              <a:t>Mmap</a:t>
            </a:r>
            <a:r>
              <a:rPr lang="zh-CN" altLang="en-US" b="1" dirty="0" smtClean="0"/>
              <a:t>方式</a:t>
            </a:r>
            <a:endParaRPr lang="zh-CN" altLang="en-US" dirty="0" smtClean="0"/>
          </a:p>
        </p:txBody>
      </p:sp>
      <p:pic>
        <p:nvPicPr>
          <p:cNvPr id="5122" name="Picture 2" descr="https://img-blog.csdn.net/201410131623513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4799" y="2896245"/>
            <a:ext cx="882117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标题 1"/>
          <p:cNvSpPr txBox="1">
            <a:spLocks/>
          </p:cNvSpPr>
          <p:nvPr/>
        </p:nvSpPr>
        <p:spPr>
          <a:xfrm>
            <a:off x="1244799" y="795793"/>
            <a:ext cx="9865096" cy="222302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49" kern="120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zh-CN" altLang="en-US" sz="2000" dirty="0" smtClean="0"/>
              <a:t>进程</a:t>
            </a:r>
            <a:r>
              <a:rPr lang="en-US" altLang="zh-CN" sz="2000" dirty="0"/>
              <a:t>A</a:t>
            </a:r>
            <a:r>
              <a:rPr lang="zh-CN" altLang="en-US" sz="2000" dirty="0"/>
              <a:t>和进程</a:t>
            </a:r>
            <a:r>
              <a:rPr lang="en-US" altLang="zh-CN" sz="2000" dirty="0"/>
              <a:t>B</a:t>
            </a:r>
            <a:r>
              <a:rPr lang="zh-CN" altLang="en-US" sz="2000" dirty="0"/>
              <a:t>都将该页映射到自己的地址空间</a:t>
            </a:r>
            <a:r>
              <a:rPr lang="en-US" altLang="zh-CN" sz="2000" dirty="0"/>
              <a:t>, </a:t>
            </a:r>
            <a:r>
              <a:rPr lang="zh-CN" altLang="en-US" sz="2000" dirty="0"/>
              <a:t>当进程</a:t>
            </a:r>
            <a:r>
              <a:rPr lang="en-US" altLang="zh-CN" sz="2000" dirty="0"/>
              <a:t>A</a:t>
            </a:r>
            <a:r>
              <a:rPr lang="zh-CN" altLang="en-US" sz="2000" dirty="0"/>
              <a:t>第一次访问该页中的数据时</a:t>
            </a:r>
            <a:r>
              <a:rPr lang="en-US" altLang="zh-CN" sz="2000" dirty="0"/>
              <a:t>, </a:t>
            </a:r>
            <a:r>
              <a:rPr lang="zh-CN" altLang="en-US" sz="2000" dirty="0"/>
              <a:t>它生成一个缺页中断</a:t>
            </a:r>
            <a:r>
              <a:rPr lang="en-US" altLang="zh-CN" sz="2000" dirty="0"/>
              <a:t>. </a:t>
            </a:r>
            <a:r>
              <a:rPr lang="zh-CN" altLang="en-US" sz="2000" dirty="0"/>
              <a:t>内核此时读入这一页到内存并更新页表使之指向它</a:t>
            </a:r>
            <a:r>
              <a:rPr lang="en-US" altLang="zh-CN" sz="2000" dirty="0"/>
              <a:t>.</a:t>
            </a:r>
            <a:r>
              <a:rPr lang="zh-CN" altLang="en-US" sz="2000" dirty="0"/>
              <a:t>以后</a:t>
            </a:r>
            <a:r>
              <a:rPr lang="en-US" altLang="zh-CN" sz="2000" dirty="0"/>
              <a:t>, </a:t>
            </a:r>
            <a:r>
              <a:rPr lang="zh-CN" altLang="en-US" sz="2000" dirty="0"/>
              <a:t>当进程</a:t>
            </a:r>
            <a:r>
              <a:rPr lang="en-US" altLang="zh-CN" sz="2000" dirty="0"/>
              <a:t>B</a:t>
            </a:r>
            <a:r>
              <a:rPr lang="zh-CN" altLang="en-US" sz="2000" dirty="0"/>
              <a:t>访问同一页面而出现缺页中断时</a:t>
            </a:r>
            <a:r>
              <a:rPr lang="en-US" altLang="zh-CN" sz="2000" dirty="0"/>
              <a:t>, </a:t>
            </a:r>
            <a:r>
              <a:rPr lang="zh-CN" altLang="en-US" sz="2000" dirty="0"/>
              <a:t>该页已经在内存</a:t>
            </a:r>
            <a:r>
              <a:rPr lang="en-US" altLang="zh-CN" sz="2000" dirty="0"/>
              <a:t>, </a:t>
            </a:r>
            <a:endParaRPr lang="en-US" altLang="zh-CN" sz="2000" dirty="0" smtClean="0"/>
          </a:p>
          <a:p>
            <a:pPr fontAlgn="auto">
              <a:spcAft>
                <a:spcPts val="0"/>
              </a:spcAft>
            </a:pPr>
            <a:r>
              <a:rPr lang="zh-CN" altLang="en-US" sz="2000" dirty="0" smtClean="0"/>
              <a:t>内核</a:t>
            </a:r>
            <a:r>
              <a:rPr lang="zh-CN" altLang="en-US" sz="2000" dirty="0"/>
              <a:t>只需要将进程</a:t>
            </a:r>
            <a:r>
              <a:rPr lang="en-US" altLang="zh-CN" sz="2000" dirty="0"/>
              <a:t>B</a:t>
            </a:r>
            <a:r>
              <a:rPr lang="zh-CN" altLang="en-US" sz="2000" dirty="0"/>
              <a:t>的页表登记项指向次页即</a:t>
            </a:r>
            <a:r>
              <a:rPr lang="zh-CN" altLang="en-US" sz="2000" dirty="0" smtClean="0"/>
              <a:t>可</a:t>
            </a:r>
            <a:endParaRPr lang="zh-CN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129936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02551" y="268999"/>
            <a:ext cx="12053898" cy="614405"/>
          </a:xfrm>
        </p:spPr>
        <p:txBody>
          <a:bodyPr/>
          <a:lstStyle/>
          <a:p>
            <a:r>
              <a:rPr lang="zh-CN" altLang="en-US" dirty="0" smtClean="0"/>
              <a:t>传统</a:t>
            </a:r>
            <a:r>
              <a:rPr lang="en-US" altLang="zh-CN" dirty="0" smtClean="0"/>
              <a:t>I/O</a:t>
            </a:r>
            <a:r>
              <a:rPr lang="zh-CN" altLang="en-US" dirty="0" smtClean="0"/>
              <a:t>成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0823" y="1888133"/>
            <a:ext cx="9069095" cy="4033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3984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173981" y="1201120"/>
            <a:ext cx="9891393" cy="687013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男孩写好信之后，发送信件给本地邮局 ，  相当于</a:t>
            </a:r>
            <a:r>
              <a:rPr lang="zh-CN" altLang="en-US" sz="1600" dirty="0">
                <a:solidFill>
                  <a:srgbClr val="E8DE41"/>
                </a:solidFill>
              </a:rPr>
              <a:t>一次拷贝 </a:t>
            </a:r>
            <a:r>
              <a:rPr lang="zh-CN" altLang="en-US" sz="1600" dirty="0">
                <a:solidFill>
                  <a:schemeClr val="bg1"/>
                </a:solidFill>
              </a:rPr>
              <a:t>我们把这个过程称为</a:t>
            </a:r>
            <a:r>
              <a:rPr lang="en-US" altLang="zh-CN" sz="1600" dirty="0" smtClean="0">
                <a:solidFill>
                  <a:schemeClr val="bg1"/>
                </a:solidFill>
              </a:rPr>
              <a:t>(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copy_from_user</a:t>
            </a:r>
            <a:r>
              <a:rPr lang="en-US" altLang="zh-CN" sz="1600" dirty="0" smtClean="0">
                <a:solidFill>
                  <a:schemeClr val="bg1"/>
                </a:solidFill>
              </a:rPr>
              <a:t>)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女孩收到当地邮局通知，需要从本地邮局取信。相当于</a:t>
            </a:r>
            <a:r>
              <a:rPr lang="zh-CN" altLang="en-US" sz="1600" dirty="0">
                <a:solidFill>
                  <a:srgbClr val="E8DE41"/>
                </a:solidFill>
              </a:rPr>
              <a:t>第二次拷贝</a:t>
            </a:r>
            <a:r>
              <a:rPr lang="zh-CN" altLang="en-US" sz="1600" dirty="0">
                <a:solidFill>
                  <a:schemeClr val="bg1"/>
                </a:solidFill>
              </a:rPr>
              <a:t>，我们把这个过程称为</a:t>
            </a:r>
            <a:r>
              <a:rPr lang="en-US" altLang="zh-CN" sz="1600" dirty="0" smtClean="0">
                <a:solidFill>
                  <a:schemeClr val="bg1"/>
                </a:solidFill>
              </a:rPr>
              <a:t>(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copy_to_user</a:t>
            </a:r>
            <a:r>
              <a:rPr lang="en-US" altLang="zh-CN" sz="1600" dirty="0" smtClean="0">
                <a:solidFill>
                  <a:schemeClr val="bg1"/>
                </a:solidFill>
              </a:rPr>
              <a:t>)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zh-CN" altLang="en-US" dirty="0"/>
              <a:t>普通</a:t>
            </a:r>
            <a:r>
              <a:rPr lang="en-US" altLang="zh-CN" dirty="0" err="1"/>
              <a:t>linux</a:t>
            </a:r>
            <a:r>
              <a:rPr lang="zh-CN" altLang="en-US" dirty="0"/>
              <a:t>进程通信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956767" y="969671"/>
            <a:ext cx="10108607" cy="101893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75" y="2752229"/>
            <a:ext cx="4939372" cy="3112269"/>
          </a:xfrm>
          <a:prstGeom prst="rect">
            <a:avLst/>
          </a:prstGeom>
        </p:spPr>
      </p:pic>
      <p:sp>
        <p:nvSpPr>
          <p:cNvPr id="7" name="内容占位符 2"/>
          <p:cNvSpPr txBox="1"/>
          <p:nvPr/>
        </p:nvSpPr>
        <p:spPr>
          <a:xfrm>
            <a:off x="3477047" y="6284610"/>
            <a:ext cx="9891393" cy="687013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两次拷贝究竟性能</a:t>
            </a:r>
            <a:r>
              <a:rPr lang="zh-CN" altLang="en-US" sz="1600" dirty="0" smtClean="0">
                <a:solidFill>
                  <a:schemeClr val="bg1"/>
                </a:solidFill>
              </a:rPr>
              <a:t>怎么样</a:t>
            </a:r>
            <a:r>
              <a:rPr lang="en-US" altLang="zh-CN" sz="1600" dirty="0" smtClean="0">
                <a:solidFill>
                  <a:schemeClr val="bg1"/>
                </a:solidFill>
              </a:rPr>
              <a:t>,Binder</a:t>
            </a:r>
            <a:r>
              <a:rPr lang="zh-CN" altLang="en-US" sz="1600" dirty="0" smtClean="0">
                <a:solidFill>
                  <a:schemeClr val="bg1"/>
                </a:solidFill>
              </a:rPr>
              <a:t>是如何做到的呢？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8859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7" grpId="0"/>
      <p:bldP spid="7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173981" y="1201120"/>
            <a:ext cx="9935914" cy="1407093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每个用户都需要打开 </a:t>
            </a:r>
            <a:r>
              <a:rPr lang="en-US" altLang="zh-CN" sz="1600" dirty="0" smtClean="0">
                <a:solidFill>
                  <a:schemeClr val="bg1"/>
                </a:solidFill>
              </a:rPr>
              <a:t>binder</a:t>
            </a:r>
            <a:r>
              <a:rPr lang="zh-CN" altLang="en-US" sz="1600" dirty="0" smtClean="0">
                <a:solidFill>
                  <a:schemeClr val="bg1"/>
                </a:solidFill>
              </a:rPr>
              <a:t>驱动，做好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mmap</a:t>
            </a:r>
            <a:r>
              <a:rPr lang="zh-CN" altLang="en-US" sz="1600" dirty="0" smtClean="0">
                <a:solidFill>
                  <a:schemeClr val="bg1"/>
                </a:solidFill>
              </a:rPr>
              <a:t>映射才能实现进程通信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就像我们开宽带电信账户，必须到电信营业厅申请，每个进程 类似于电信账户，</a:t>
            </a:r>
            <a:r>
              <a:rPr lang="en-US" altLang="zh-CN" sz="1600" dirty="0" smtClean="0">
                <a:solidFill>
                  <a:schemeClr val="bg1"/>
                </a:solidFill>
              </a:rPr>
              <a:t>Binder</a:t>
            </a:r>
            <a:r>
              <a:rPr lang="zh-CN" altLang="en-US" sz="1600" dirty="0" smtClean="0">
                <a:solidFill>
                  <a:schemeClr val="bg1"/>
                </a:solidFill>
              </a:rPr>
              <a:t>驱动类似电信管理的网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络， 如果需要向其他账户发送邮件 调用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ioctl</a:t>
            </a:r>
            <a:r>
              <a:rPr lang="zh-CN" altLang="en-US" sz="1600" dirty="0" smtClean="0">
                <a:solidFill>
                  <a:schemeClr val="bg1"/>
                </a:solidFill>
              </a:rPr>
              <a:t>函数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通信（最初）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956767" y="969671"/>
            <a:ext cx="10297144" cy="163854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75" y="2851302"/>
            <a:ext cx="6887939" cy="4158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8253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流程图: 过程 15"/>
          <p:cNvSpPr/>
          <p:nvPr/>
        </p:nvSpPr>
        <p:spPr>
          <a:xfrm>
            <a:off x="697" y="5725938"/>
            <a:ext cx="12857401" cy="1506712"/>
          </a:xfrm>
          <a:prstGeom prst="flowChartProcess">
            <a:avLst/>
          </a:prstGeom>
          <a:solidFill>
            <a:srgbClr val="87A89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06990" y="1115397"/>
            <a:ext cx="12631683" cy="1108022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pPr algn="ctr">
              <a:lnSpc>
                <a:spcPct val="105000"/>
              </a:lnSpc>
            </a:pPr>
            <a:r>
              <a:rPr lang="zh-CN" altLang="en-US" sz="3683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详解</a:t>
            </a:r>
            <a:r>
              <a:rPr lang="en-US" altLang="zh-CN" sz="3683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Binder</a:t>
            </a:r>
            <a:r>
              <a:rPr lang="zh-CN" altLang="en-US" sz="3683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进程通信框架，手写</a:t>
            </a:r>
            <a:r>
              <a:rPr lang="en-US" altLang="zh-CN" sz="3683" b="1" dirty="0" err="1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mmap</a:t>
            </a:r>
            <a:r>
              <a:rPr lang="zh-CN" altLang="en-US" sz="3683" b="1" dirty="0">
                <a:solidFill>
                  <a:srgbClr val="00B05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函数解决存储优化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972991" y="2504088"/>
            <a:ext cx="8538315" cy="2918378"/>
          </a:xfrm>
          <a:prstGeom prst="rect">
            <a:avLst/>
          </a:prstGeom>
        </p:spPr>
        <p:txBody>
          <a:bodyPr vert="horz" wrap="square" lIns="51029" tIns="25514" rIns="51029" bIns="25514" rtlCol="0">
            <a:noAutofit/>
          </a:bodyPr>
          <a:lstStyle/>
          <a:p>
            <a:pPr>
              <a:lnSpc>
                <a:spcPct val="105000"/>
              </a:lnSpc>
            </a:pPr>
            <a:r>
              <a:rPr lang="en-US" altLang="zh-CN" dirty="0" smtClean="0">
                <a:solidFill>
                  <a:schemeClr val="bg1"/>
                </a:solidFill>
              </a:rPr>
              <a:t>              1  </a:t>
            </a:r>
            <a:r>
              <a:rPr lang="zh-CN" altLang="en-US" dirty="0">
                <a:solidFill>
                  <a:schemeClr val="bg1"/>
                </a:solidFill>
              </a:rPr>
              <a:t>揭开虚拟内存与物理内存调度的真相</a:t>
            </a:r>
          </a:p>
          <a:p>
            <a:pPr>
              <a:lnSpc>
                <a:spcPct val="105000"/>
              </a:lnSpc>
            </a:pPr>
            <a:r>
              <a:rPr lang="zh-CN" altLang="en-US" dirty="0">
                <a:solidFill>
                  <a:schemeClr val="bg1"/>
                </a:solidFill>
              </a:rPr>
              <a:t>              </a:t>
            </a:r>
            <a:r>
              <a:rPr lang="en-US" altLang="zh-CN" dirty="0">
                <a:solidFill>
                  <a:schemeClr val="bg1"/>
                </a:solidFill>
              </a:rPr>
              <a:t>2  App</a:t>
            </a:r>
            <a:r>
              <a:rPr lang="zh-CN" altLang="en-US" dirty="0">
                <a:solidFill>
                  <a:schemeClr val="bg1"/>
                </a:solidFill>
              </a:rPr>
              <a:t>的内存是物理内存吗</a:t>
            </a:r>
          </a:p>
          <a:p>
            <a:pPr>
              <a:lnSpc>
                <a:spcPct val="105000"/>
              </a:lnSpc>
            </a:pPr>
            <a:r>
              <a:rPr lang="zh-CN" altLang="en-US" dirty="0">
                <a:solidFill>
                  <a:schemeClr val="bg1"/>
                </a:solidFill>
              </a:rPr>
              <a:t>              </a:t>
            </a:r>
            <a:r>
              <a:rPr lang="en-US" altLang="zh-CN" dirty="0">
                <a:solidFill>
                  <a:schemeClr val="bg1"/>
                </a:solidFill>
              </a:rPr>
              <a:t>3  </a:t>
            </a:r>
            <a:r>
              <a:rPr lang="en-US" altLang="zh-CN" dirty="0" err="1">
                <a:solidFill>
                  <a:schemeClr val="bg1"/>
                </a:solidFill>
              </a:rPr>
              <a:t>mmap</a:t>
            </a:r>
            <a:r>
              <a:rPr lang="zh-CN" altLang="en-US" dirty="0">
                <a:solidFill>
                  <a:schemeClr val="bg1"/>
                </a:solidFill>
              </a:rPr>
              <a:t>函数映射原理</a:t>
            </a:r>
          </a:p>
          <a:p>
            <a:pPr>
              <a:lnSpc>
                <a:spcPct val="105000"/>
              </a:lnSpc>
            </a:pPr>
            <a:r>
              <a:rPr lang="zh-CN" altLang="en-US" dirty="0">
                <a:solidFill>
                  <a:schemeClr val="bg1"/>
                </a:solidFill>
              </a:rPr>
              <a:t>              </a:t>
            </a:r>
            <a:r>
              <a:rPr lang="en-US" altLang="zh-CN" dirty="0">
                <a:solidFill>
                  <a:schemeClr val="bg1"/>
                </a:solidFill>
              </a:rPr>
              <a:t>4  </a:t>
            </a:r>
            <a:r>
              <a:rPr lang="zh-CN" altLang="en-US" dirty="0">
                <a:solidFill>
                  <a:schemeClr val="bg1"/>
                </a:solidFill>
              </a:rPr>
              <a:t>一次拷贝技术是怎么实现的</a:t>
            </a:r>
            <a:endParaRPr lang="en-US" altLang="zh-CN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>
              <a:lnSpc>
                <a:spcPct val="105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             </a:t>
            </a:r>
          </a:p>
          <a:p>
            <a:pPr>
              <a:lnSpc>
                <a:spcPct val="105000"/>
              </a:lnSpc>
            </a:pPr>
            <a:r>
              <a:rPr lang="en-US" altLang="zh-CN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 </a:t>
            </a:r>
            <a:r>
              <a:rPr lang="en-US" altLang="zh-CN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            20:05</a:t>
            </a:r>
            <a:r>
              <a:rPr lang="zh-CN" altLang="en-US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开车</a:t>
            </a:r>
            <a:endParaRPr lang="en-US" altLang="zh-CN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  <a:p>
            <a:pPr>
              <a:lnSpc>
                <a:spcPct val="105000"/>
              </a:lnSpc>
            </a:pPr>
            <a:r>
              <a:rPr lang="en-US" altLang="zh-CN" dirty="0" smtClean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  <a:cs typeface="Source Han Sans CN Normal" charset="-122"/>
              </a:rPr>
              <a:t>		</a:t>
            </a:r>
            <a:endParaRPr lang="zh-CN" altLang="en-US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0974772" y="1044970"/>
            <a:ext cx="1295547" cy="212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781" b="1"/>
              <a:t>视频资料加雪儿老师微信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756967" y="2515489"/>
            <a:ext cx="968185" cy="412623"/>
          </a:xfrm>
          <a:prstGeom prst="rect">
            <a:avLst/>
          </a:prstGeom>
        </p:spPr>
        <p:txBody>
          <a:bodyPr vert="horz" wrap="square" lIns="51029" tIns="25514" rIns="51029" bIns="25514" rtlCol="0">
            <a:noAutofit/>
          </a:bodyPr>
          <a:lstStyle/>
          <a:p>
            <a:pPr>
              <a:lnSpc>
                <a:spcPct val="105000"/>
              </a:lnSpc>
            </a:pPr>
            <a:r>
              <a:rPr lang="zh-CN" altLang="en-US" dirty="0" smtClean="0">
                <a:solidFill>
                  <a:schemeClr val="bg1"/>
                </a:solidFill>
              </a:rPr>
              <a:t>技术点</a:t>
            </a:r>
            <a:r>
              <a:rPr lang="en-US" altLang="zh-CN" dirty="0" smtClean="0">
                <a:solidFill>
                  <a:schemeClr val="bg1"/>
                </a:solidFill>
              </a:rPr>
              <a:t>:</a:t>
            </a:r>
            <a:endParaRPr lang="zh-CN" altLang="en-US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  <a:cs typeface="Source Han Sans CN Normal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4948" y="3971306"/>
            <a:ext cx="3133725" cy="3038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3507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596727" y="1528093"/>
            <a:ext cx="2978625" cy="4824536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Binder</a:t>
            </a:r>
            <a:r>
              <a:rPr lang="zh-CN" altLang="en-US" sz="1600" dirty="0" smtClean="0">
                <a:solidFill>
                  <a:schemeClr val="bg1"/>
                </a:solidFill>
              </a:rPr>
              <a:t>分为</a:t>
            </a:r>
            <a:r>
              <a:rPr lang="en-US" altLang="zh-CN" sz="1600" dirty="0" smtClean="0">
                <a:solidFill>
                  <a:schemeClr val="bg1"/>
                </a:solidFill>
              </a:rPr>
              <a:t>4</a:t>
            </a:r>
            <a:r>
              <a:rPr lang="zh-CN" altLang="en-US" sz="1600" dirty="0" smtClean="0">
                <a:solidFill>
                  <a:schemeClr val="bg1"/>
                </a:solidFill>
              </a:rPr>
              <a:t>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E8DE41"/>
                </a:solidFill>
              </a:rPr>
              <a:t>Binder Java</a:t>
            </a:r>
            <a:r>
              <a:rPr lang="zh-CN" altLang="en-US" sz="1600" dirty="0" smtClean="0">
                <a:solidFill>
                  <a:srgbClr val="E8DE41"/>
                </a:solidFill>
              </a:rPr>
              <a:t>层</a:t>
            </a:r>
            <a:r>
              <a:rPr lang="zh-CN" altLang="en-US" sz="1600" dirty="0" smtClean="0">
                <a:solidFill>
                  <a:schemeClr val="bg1"/>
                </a:solidFill>
              </a:rPr>
              <a:t>，开发者接触最多的一层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E8DE41"/>
                </a:solidFill>
              </a:rPr>
              <a:t>Binder C++</a:t>
            </a:r>
            <a:r>
              <a:rPr lang="zh-CN" altLang="en-US" sz="1600" dirty="0" smtClean="0">
                <a:solidFill>
                  <a:srgbClr val="E8DE41"/>
                </a:solidFill>
              </a:rPr>
              <a:t>实现层</a:t>
            </a:r>
            <a:r>
              <a:rPr lang="zh-CN" altLang="en-US" sz="1600" dirty="0" smtClean="0">
                <a:solidFill>
                  <a:schemeClr val="bg1"/>
                </a:solidFill>
              </a:rPr>
              <a:t>，提供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jni</a:t>
            </a:r>
            <a:r>
              <a:rPr lang="zh-CN" altLang="en-US" sz="1600" dirty="0" smtClean="0">
                <a:solidFill>
                  <a:schemeClr val="bg1"/>
                </a:solidFill>
              </a:rPr>
              <a:t>回调，在系统源码中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E8DE41"/>
                </a:solidFill>
              </a:rPr>
              <a:t>Binder</a:t>
            </a:r>
            <a:r>
              <a:rPr lang="zh-CN" altLang="en-US" sz="1600" dirty="0" smtClean="0">
                <a:solidFill>
                  <a:srgbClr val="E8DE41"/>
                </a:solidFill>
              </a:rPr>
              <a:t>框架层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binder.c</a:t>
            </a:r>
            <a:r>
              <a:rPr lang="en-US" altLang="zh-CN" sz="1600" dirty="0" smtClean="0">
                <a:solidFill>
                  <a:schemeClr val="bg1"/>
                </a:solidFill>
              </a:rPr>
              <a:t> </a:t>
            </a:r>
            <a:r>
              <a:rPr lang="en-US" altLang="zh-CN" sz="1600" dirty="0" err="1" smtClean="0">
                <a:solidFill>
                  <a:schemeClr val="bg1"/>
                </a:solidFill>
              </a:rPr>
              <a:t>servermanager.c</a:t>
            </a:r>
            <a:r>
              <a:rPr lang="zh-CN" altLang="en-US" sz="1600" dirty="0" smtClean="0">
                <a:solidFill>
                  <a:schemeClr val="bg1"/>
                </a:solidFill>
              </a:rPr>
              <a:t>都在这一层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E8DE41"/>
                </a:solidFill>
              </a:rPr>
              <a:t>Binder</a:t>
            </a:r>
            <a:r>
              <a:rPr lang="zh-CN" altLang="en-US" sz="1600" dirty="0" smtClean="0">
                <a:solidFill>
                  <a:srgbClr val="E8DE41"/>
                </a:solidFill>
              </a:rPr>
              <a:t>驱动层 </a:t>
            </a:r>
            <a:r>
              <a:rPr lang="zh-CN" altLang="en-US" sz="1600" dirty="0" smtClean="0">
                <a:solidFill>
                  <a:schemeClr val="bg1"/>
                </a:solidFill>
              </a:rPr>
              <a:t>， 在最底层的驱动中，驱动被编译成了一个文件，名字叫</a:t>
            </a:r>
            <a:r>
              <a:rPr lang="en-US" altLang="zh-CN" sz="1600" dirty="0" smtClean="0">
                <a:solidFill>
                  <a:schemeClr val="bg1"/>
                </a:solidFill>
              </a:rPr>
              <a:t>binder</a:t>
            </a:r>
          </a:p>
          <a:p>
            <a:pPr marL="0" indent="0" algn="just">
              <a:buNone/>
            </a:pP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36687" y="231949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handle</a:t>
            </a:r>
            <a:r>
              <a:rPr lang="zh-CN" altLang="en-US" dirty="0" smtClean="0"/>
              <a:t>含义</a:t>
            </a:r>
            <a:endParaRPr lang="zh-CN" altLang="en-US" dirty="0"/>
          </a:p>
        </p:txBody>
      </p:sp>
      <p:pic>
        <p:nvPicPr>
          <p:cNvPr id="4098" name="Picture 2" descr="https://img-blog.csdnimg.cn/20190603161309282.png?x-oss-process=image/watermark,type_ZmFuZ3poZW5naGVpdGk,shadow_10,text_aHR0cHM6Ly9ibG9nLmNzZG4ubmV0L3Z2aWNjYw==,size_16,color_FFFFFF,t_7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3271" y="25028"/>
            <a:ext cx="7151464" cy="7373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7027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17207" y="1312069"/>
            <a:ext cx="2762327" cy="2506189"/>
            <a:chOff x="5049076" y="1413062"/>
            <a:chExt cx="2762327" cy="2506189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5241598" y="1413062"/>
              <a:ext cx="2378954" cy="238899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5124413" y="2596679"/>
              <a:ext cx="2613333" cy="1322572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7664079" y="2509621"/>
              <a:ext cx="147324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5049076" y="2509621"/>
              <a:ext cx="145651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5477854" y="1799178"/>
              <a:ext cx="1903085" cy="1715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48" dirty="0" smtClean="0">
                  <a:solidFill>
                    <a:srgbClr val="F8F8F8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03</a:t>
              </a:r>
              <a:endParaRPr lang="zh-CN" altLang="en-US" sz="10548" dirty="0">
                <a:solidFill>
                  <a:srgbClr val="F8F8F8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316333" y="4336108"/>
            <a:ext cx="6226129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4773191" y="4414428"/>
            <a:ext cx="7209902" cy="470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56" dirty="0" err="1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mmap</a:t>
            </a:r>
            <a:r>
              <a:rPr lang="zh-CN" altLang="en-US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映射实现原理</a:t>
            </a:r>
            <a:endParaRPr lang="en-US" altLang="zh-CN" sz="2456" dirty="0" smtClean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236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202604" y="1301597"/>
            <a:ext cx="9547251" cy="2818784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>
                <a:solidFill>
                  <a:srgbClr val="FFFF00"/>
                </a:solidFill>
              </a:rPr>
              <a:t>内存</a:t>
            </a:r>
            <a:r>
              <a:rPr lang="zh-CN" altLang="en-US" sz="1600" dirty="0" smtClean="0">
                <a:solidFill>
                  <a:srgbClr val="FFFF00"/>
                </a:solidFill>
              </a:rPr>
              <a:t>映射</a:t>
            </a:r>
            <a:r>
              <a:rPr lang="en-US" altLang="zh-CN" sz="1600" dirty="0" smtClean="0">
                <a:solidFill>
                  <a:schemeClr val="bg1"/>
                </a:solidFill>
              </a:rPr>
              <a:t>: </a:t>
            </a:r>
            <a:r>
              <a:rPr lang="zh-CN" altLang="en-US" sz="1600" dirty="0" smtClean="0">
                <a:solidFill>
                  <a:schemeClr val="bg1"/>
                </a:solidFill>
              </a:rPr>
              <a:t>将</a:t>
            </a:r>
            <a:r>
              <a:rPr lang="zh-CN" altLang="en-US" sz="1600" dirty="0">
                <a:solidFill>
                  <a:schemeClr val="bg1"/>
                </a:solidFill>
              </a:rPr>
              <a:t>用户空间的一段内存区域映射到内核空间，映射成功后，用户对这段内存区域的修改可以</a:t>
            </a:r>
            <a:r>
              <a:rPr lang="zh-CN" altLang="en-US" sz="1600" dirty="0" smtClean="0">
                <a:solidFill>
                  <a:schemeClr val="bg1"/>
                </a:solidFill>
              </a:rPr>
              <a:t>直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接</a:t>
            </a:r>
            <a:r>
              <a:rPr lang="zh-CN" altLang="en-US" sz="1600" dirty="0">
                <a:solidFill>
                  <a:schemeClr val="bg1"/>
                </a:solidFill>
              </a:rPr>
              <a:t>反映到内核空间，同样，内核空间对这段区域的修改也直接反映用户空间。那么对于内核空间</a:t>
            </a:r>
            <a:r>
              <a:rPr lang="en-US" altLang="zh-CN" sz="1600" dirty="0">
                <a:solidFill>
                  <a:schemeClr val="bg1"/>
                </a:solidFill>
              </a:rPr>
              <a:t>&lt;----&gt;</a:t>
            </a:r>
            <a:r>
              <a:rPr lang="zh-CN" altLang="en-US" sz="1600" dirty="0" smtClean="0">
                <a:solidFill>
                  <a:schemeClr val="bg1"/>
                </a:solidFill>
              </a:rPr>
              <a:t>用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户</a:t>
            </a:r>
            <a:r>
              <a:rPr lang="zh-CN" altLang="en-US" sz="1600" dirty="0">
                <a:solidFill>
                  <a:schemeClr val="bg1"/>
                </a:solidFill>
              </a:rPr>
              <a:t>空间两者之间需要大量数据传输等操作的话效率是非常高的。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zh-CN" altLang="en-US" dirty="0"/>
              <a:t>内存</a:t>
            </a:r>
            <a:r>
              <a:rPr lang="zh-CN" altLang="en-US" dirty="0" smtClean="0"/>
              <a:t>映射</a:t>
            </a:r>
            <a:r>
              <a:rPr lang="en-US" altLang="zh-CN" dirty="0" err="1" smtClean="0"/>
              <a:t>mmap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956768" y="969671"/>
            <a:ext cx="9865095" cy="3366734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69620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17207" y="1312069"/>
            <a:ext cx="2762327" cy="2506189"/>
            <a:chOff x="5049076" y="1413062"/>
            <a:chExt cx="2762327" cy="2506189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5241598" y="1413062"/>
              <a:ext cx="2378954" cy="238899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5124413" y="2596679"/>
              <a:ext cx="2613333" cy="1322572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7664079" y="2509621"/>
              <a:ext cx="147324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5049076" y="2509621"/>
              <a:ext cx="145651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5477854" y="1799178"/>
              <a:ext cx="1903085" cy="1715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48" dirty="0" smtClean="0">
                  <a:solidFill>
                    <a:srgbClr val="F8F8F8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03</a:t>
              </a:r>
              <a:endParaRPr lang="zh-CN" altLang="en-US" sz="10548" dirty="0">
                <a:solidFill>
                  <a:srgbClr val="F8F8F8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316333" y="4336108"/>
            <a:ext cx="6226129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4773191" y="4414428"/>
            <a:ext cx="7209902" cy="470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原有的读取文件操作</a:t>
            </a:r>
            <a:endParaRPr lang="en-US" altLang="zh-CN" sz="2456" dirty="0" smtClean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24085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339662" y="1312069"/>
            <a:ext cx="9891393" cy="1512168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>
                <a:solidFill>
                  <a:srgbClr val="FFFF00"/>
                </a:solidFill>
              </a:rPr>
              <a:t>数据从内核空间拷贝到用户空间似乎多余，为什么不直接让磁盘把数据送到用户空间的缓冲区呢</a:t>
            </a:r>
            <a:r>
              <a:rPr lang="zh-CN" altLang="en-US" sz="1600" dirty="0" smtClean="0">
                <a:solidFill>
                  <a:srgbClr val="FFFF00"/>
                </a:solidFill>
              </a:rPr>
              <a:t>？</a:t>
            </a:r>
            <a:endParaRPr lang="en-US" altLang="zh-CN" sz="1600" dirty="0" smtClean="0">
              <a:solidFill>
                <a:srgbClr val="FFFF00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36687" y="309953"/>
            <a:ext cx="12055205" cy="614405"/>
          </a:xfrm>
        </p:spPr>
        <p:txBody>
          <a:bodyPr/>
          <a:lstStyle/>
          <a:p>
            <a:r>
              <a:rPr lang="zh-CN" altLang="en-US" dirty="0" smtClean="0"/>
              <a:t>思考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956767" y="969671"/>
            <a:ext cx="10657184" cy="264665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959" y="3685443"/>
            <a:ext cx="4939372" cy="3112269"/>
          </a:xfrm>
          <a:prstGeom prst="rect">
            <a:avLst/>
          </a:prstGeom>
        </p:spPr>
      </p:pic>
      <p:sp>
        <p:nvSpPr>
          <p:cNvPr id="6" name="内容占位符 2"/>
          <p:cNvSpPr txBox="1"/>
          <p:nvPr/>
        </p:nvSpPr>
        <p:spPr>
          <a:xfrm>
            <a:off x="1310061" y="1960141"/>
            <a:ext cx="9891393" cy="1512168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algn="just">
              <a:buFont typeface="+mj-lt"/>
              <a:buAutoNum type="arabicPeriod"/>
            </a:pPr>
            <a:r>
              <a:rPr lang="zh-CN" altLang="en-US" sz="1600" dirty="0" smtClean="0">
                <a:solidFill>
                  <a:schemeClr val="bg1"/>
                </a:solidFill>
              </a:rPr>
              <a:t>硬盘</a:t>
            </a:r>
            <a:r>
              <a:rPr lang="zh-CN" altLang="en-US" sz="1600" dirty="0">
                <a:solidFill>
                  <a:schemeClr val="bg1"/>
                </a:solidFill>
              </a:rPr>
              <a:t>通常不能直接访问用户空间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zh-CN" altLang="en-US" sz="1600" dirty="0">
                <a:solidFill>
                  <a:schemeClr val="bg1"/>
                </a:solidFill>
              </a:rPr>
              <a:t>磁盘基于块存储的硬件设备操作的固定大小的数据块，用户进程请求的可能是任意大小或者非对齐的数据块，在这两者数据交互过程中内核负责数据的分解、再组合工作，起到一个中间人的角色。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7185" y="1741227"/>
            <a:ext cx="10297144" cy="1515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7680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6" grpId="0"/>
      <p:bldP spid="6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151693" y="1169854"/>
            <a:ext cx="3570587" cy="5123040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1600" dirty="0">
                <a:solidFill>
                  <a:srgbClr val="FFFF00"/>
                </a:solidFill>
              </a:rPr>
              <a:t> </a:t>
            </a:r>
            <a:r>
              <a:rPr lang="en-US" altLang="zh-CN" sz="1600" dirty="0" err="1">
                <a:solidFill>
                  <a:srgbClr val="FFFF00"/>
                </a:solidFill>
              </a:rPr>
              <a:t>mmap</a:t>
            </a:r>
            <a:r>
              <a:rPr lang="zh-CN" altLang="en-US" sz="1600" dirty="0" smtClean="0">
                <a:solidFill>
                  <a:srgbClr val="FFFF00"/>
                </a:solidFill>
              </a:rPr>
              <a:t>函数是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linux</a:t>
            </a:r>
            <a:r>
              <a:rPr lang="zh-CN" altLang="en-US" sz="1600" dirty="0">
                <a:solidFill>
                  <a:srgbClr val="FFFF00"/>
                </a:solidFill>
              </a:rPr>
              <a:t>下的系统</a:t>
            </a:r>
            <a:r>
              <a:rPr lang="zh-CN" altLang="en-US" sz="1600" dirty="0" smtClean="0">
                <a:solidFill>
                  <a:srgbClr val="FFFF00"/>
                </a:solidFill>
              </a:rPr>
              <a:t>调用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err="1" smtClean="0">
                <a:solidFill>
                  <a:schemeClr val="bg1"/>
                </a:solidFill>
              </a:rPr>
              <a:t>mmap</a:t>
            </a:r>
            <a:r>
              <a:rPr lang="zh-CN" altLang="en-US" sz="1600" dirty="0" smtClean="0">
                <a:solidFill>
                  <a:schemeClr val="bg1"/>
                </a:solidFill>
              </a:rPr>
              <a:t>提供</a:t>
            </a:r>
            <a:r>
              <a:rPr lang="zh-CN" altLang="en-US" sz="1600" dirty="0">
                <a:solidFill>
                  <a:schemeClr val="bg1"/>
                </a:solidFill>
              </a:rPr>
              <a:t>了不同于一般对普通文件的访问方式，进程可以像读写内存一样对普通文件的</a:t>
            </a:r>
            <a:r>
              <a:rPr lang="zh-CN" altLang="en-US" sz="1600" dirty="0" smtClean="0">
                <a:solidFill>
                  <a:schemeClr val="bg1"/>
                </a:solidFill>
              </a:rPr>
              <a:t>操作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普通</a:t>
            </a:r>
            <a:r>
              <a:rPr lang="zh-CN" altLang="en-US" sz="1600" dirty="0">
                <a:solidFill>
                  <a:schemeClr val="bg1"/>
                </a:solidFill>
              </a:rPr>
              <a:t>文件被映射到进程地址空间后，进程可以像访问普通内存一样对文件进行访问，不必再调用</a:t>
            </a:r>
            <a:r>
              <a:rPr lang="en-US" altLang="zh-CN" sz="1600" dirty="0">
                <a:solidFill>
                  <a:schemeClr val="bg1"/>
                </a:solidFill>
              </a:rPr>
              <a:t>read()</a:t>
            </a:r>
            <a:r>
              <a:rPr lang="zh-CN" altLang="en-US" sz="1600" dirty="0">
                <a:solidFill>
                  <a:schemeClr val="bg1"/>
                </a:solidFill>
              </a:rPr>
              <a:t>，</a:t>
            </a:r>
            <a:r>
              <a:rPr lang="en-US" altLang="zh-CN" sz="1600" dirty="0">
                <a:solidFill>
                  <a:schemeClr val="bg1"/>
                </a:solidFill>
              </a:rPr>
              <a:t>write</a:t>
            </a:r>
            <a:r>
              <a:rPr lang="zh-CN" altLang="en-US" sz="1600" dirty="0">
                <a:solidFill>
                  <a:schemeClr val="bg1"/>
                </a:solidFill>
              </a:rPr>
              <a:t>（）等操作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err="1" smtClean="0">
                <a:solidFill>
                  <a:schemeClr val="bg1"/>
                </a:solidFill>
              </a:rPr>
              <a:t>mmap</a:t>
            </a:r>
            <a:r>
              <a:rPr lang="zh-CN" altLang="en-US" sz="1600" dirty="0">
                <a:solidFill>
                  <a:schemeClr val="bg1"/>
                </a:solidFill>
              </a:rPr>
              <a:t>并不分配空间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zh-CN" altLang="en-US" sz="1600" dirty="0">
                <a:solidFill>
                  <a:schemeClr val="bg1"/>
                </a:solidFill>
              </a:rPr>
              <a:t>只是将文件映射到调用进程的地址空间里（但是会占掉你的 </a:t>
            </a:r>
            <a:r>
              <a:rPr lang="en-US" altLang="zh-CN" sz="1600" dirty="0" err="1">
                <a:solidFill>
                  <a:schemeClr val="bg1"/>
                </a:solidFill>
              </a:rPr>
              <a:t>virutal</a:t>
            </a:r>
            <a:r>
              <a:rPr lang="en-US" altLang="zh-CN" sz="1600" dirty="0">
                <a:solidFill>
                  <a:schemeClr val="bg1"/>
                </a:solidFill>
              </a:rPr>
              <a:t> memory</a:t>
            </a:r>
            <a:r>
              <a:rPr lang="zh-CN" altLang="en-US" sz="1600" dirty="0">
                <a:solidFill>
                  <a:schemeClr val="bg1"/>
                </a:solidFill>
              </a:rPr>
              <a:t>）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zh-CN" altLang="en-US" sz="1600" dirty="0">
                <a:solidFill>
                  <a:schemeClr val="bg1"/>
                </a:solidFill>
              </a:rPr>
              <a:t>然后你就可以用</a:t>
            </a:r>
            <a:r>
              <a:rPr lang="en-US" altLang="zh-CN" sz="1600" dirty="0" err="1">
                <a:solidFill>
                  <a:schemeClr val="bg1"/>
                </a:solidFill>
              </a:rPr>
              <a:t>memcpy</a:t>
            </a:r>
            <a:r>
              <a:rPr lang="zh-CN" altLang="en-US" sz="1600" dirty="0">
                <a:solidFill>
                  <a:schemeClr val="bg1"/>
                </a:solidFill>
              </a:rPr>
              <a:t>等操作写文件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zh-CN" altLang="en-US" sz="1600" dirty="0">
                <a:solidFill>
                  <a:schemeClr val="bg1"/>
                </a:solidFill>
              </a:rPr>
              <a:t>而不用</a:t>
            </a:r>
            <a:r>
              <a:rPr lang="en-US" altLang="zh-CN" sz="1600" dirty="0">
                <a:solidFill>
                  <a:schemeClr val="bg1"/>
                </a:solidFill>
              </a:rPr>
              <a:t>write()</a:t>
            </a:r>
            <a:r>
              <a:rPr lang="zh-CN" altLang="en-US" sz="1600" dirty="0">
                <a:solidFill>
                  <a:schemeClr val="bg1"/>
                </a:solidFill>
              </a:rPr>
              <a:t>了</a:t>
            </a:r>
            <a:r>
              <a:rPr lang="en-US" altLang="zh-CN" sz="1600" dirty="0">
                <a:solidFill>
                  <a:schemeClr val="bg1"/>
                </a:solidFill>
              </a:rPr>
              <a:t>.</a:t>
            </a:r>
            <a:r>
              <a:rPr lang="zh-CN" altLang="en-US" sz="1600" dirty="0">
                <a:solidFill>
                  <a:schemeClr val="bg1"/>
                </a:solidFill>
              </a:rPr>
              <a:t>写完后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内存</a:t>
            </a:r>
            <a:r>
              <a:rPr lang="zh-CN" altLang="en-US" sz="1600" dirty="0">
                <a:solidFill>
                  <a:schemeClr val="bg1"/>
                </a:solidFill>
              </a:rPr>
              <a:t>中的内容并不会立即更新到文件中，而是有一段时间的延迟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err="1" smtClean="0"/>
              <a:t>mmap</a:t>
            </a:r>
            <a:r>
              <a:rPr lang="zh-CN" altLang="en-US" dirty="0" smtClean="0"/>
              <a:t>函数映射原理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956768" y="969671"/>
            <a:ext cx="3960439" cy="5454966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5319" y="1916709"/>
            <a:ext cx="6816907" cy="3560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06592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151693" y="1169854"/>
            <a:ext cx="3570587" cy="5123040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Android</a:t>
            </a:r>
            <a:r>
              <a:rPr lang="zh-CN" altLang="en-US" sz="1600" dirty="0" smtClean="0">
                <a:solidFill>
                  <a:schemeClr val="bg1"/>
                </a:solidFill>
              </a:rPr>
              <a:t>内核</a:t>
            </a:r>
            <a:r>
              <a:rPr lang="zh-CN" altLang="en-US" sz="1600" dirty="0">
                <a:solidFill>
                  <a:schemeClr val="bg1"/>
                </a:solidFill>
              </a:rPr>
              <a:t>使用</a:t>
            </a:r>
            <a:r>
              <a:rPr lang="en-US" altLang="zh-CN" sz="1600" dirty="0" err="1">
                <a:solidFill>
                  <a:schemeClr val="bg1"/>
                </a:solidFill>
              </a:rPr>
              <a:t>vm_area_struct</a:t>
            </a:r>
            <a:r>
              <a:rPr lang="zh-CN" altLang="en-US" sz="1600" dirty="0">
                <a:solidFill>
                  <a:schemeClr val="bg1"/>
                </a:solidFill>
              </a:rPr>
              <a:t>结构来表示一个独立的</a:t>
            </a:r>
            <a:r>
              <a:rPr lang="zh-CN" altLang="en-US" sz="1600" dirty="0">
                <a:solidFill>
                  <a:srgbClr val="FFFF00"/>
                </a:solidFill>
              </a:rPr>
              <a:t>虚拟内存</a:t>
            </a:r>
            <a:r>
              <a:rPr lang="zh-CN" altLang="en-US" sz="1600" dirty="0" smtClean="0">
                <a:solidFill>
                  <a:srgbClr val="FFFF00"/>
                </a:solidFill>
              </a:rPr>
              <a:t>区域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由于</a:t>
            </a:r>
            <a:r>
              <a:rPr lang="zh-CN" altLang="en-US" sz="1600" dirty="0">
                <a:solidFill>
                  <a:schemeClr val="bg1"/>
                </a:solidFill>
              </a:rPr>
              <a:t>每个不同质的虚拟内存区域功能和内部机制都不同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因此</a:t>
            </a:r>
            <a:r>
              <a:rPr lang="zh-CN" altLang="en-US" sz="1600" dirty="0">
                <a:solidFill>
                  <a:schemeClr val="bg1"/>
                </a:solidFill>
              </a:rPr>
              <a:t>一个进程使用多个</a:t>
            </a:r>
            <a:r>
              <a:rPr lang="en-US" altLang="zh-CN" sz="1600" dirty="0" err="1">
                <a:solidFill>
                  <a:schemeClr val="bg1"/>
                </a:solidFill>
              </a:rPr>
              <a:t>vm_area_struct</a:t>
            </a:r>
            <a:r>
              <a:rPr lang="zh-CN" altLang="en-US" sz="1600" dirty="0">
                <a:solidFill>
                  <a:schemeClr val="bg1"/>
                </a:solidFill>
              </a:rPr>
              <a:t>结构来分别表示不同类型的虚拟内存区域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各个</a:t>
            </a:r>
            <a:r>
              <a:rPr lang="en-US" altLang="zh-CN" sz="1600" dirty="0" err="1">
                <a:solidFill>
                  <a:schemeClr val="bg1"/>
                </a:solidFill>
              </a:rPr>
              <a:t>vm_area_struct</a:t>
            </a:r>
            <a:r>
              <a:rPr lang="zh-CN" altLang="en-US" sz="1600" dirty="0">
                <a:solidFill>
                  <a:schemeClr val="bg1"/>
                </a:solidFill>
              </a:rPr>
              <a:t>结构使用链表或者树形结构链接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方便</a:t>
            </a:r>
            <a:r>
              <a:rPr lang="zh-CN" altLang="en-US" sz="1600" dirty="0">
                <a:solidFill>
                  <a:schemeClr val="bg1"/>
                </a:solidFill>
              </a:rPr>
              <a:t>进程快速访问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sz="2400" dirty="0" err="1"/>
              <a:t>vm_area_struct</a:t>
            </a:r>
            <a:r>
              <a:rPr lang="zh-CN" altLang="en-US" sz="2400" dirty="0" smtClean="0"/>
              <a:t>映射结构体</a:t>
            </a:r>
            <a:r>
              <a:rPr lang="en-US" altLang="zh-CN" sz="1400" dirty="0" smtClean="0"/>
              <a:t>(</a:t>
            </a:r>
            <a:r>
              <a:rPr lang="zh-CN" altLang="en-US" sz="1400" dirty="0" smtClean="0"/>
              <a:t>后续驱动讲解</a:t>
            </a:r>
            <a:r>
              <a:rPr lang="en-US" altLang="zh-CN" sz="1400" dirty="0" smtClean="0"/>
              <a:t>)</a:t>
            </a:r>
            <a:endParaRPr lang="zh-CN" altLang="en-US" sz="1400" dirty="0"/>
          </a:p>
        </p:txBody>
      </p:sp>
      <p:sp>
        <p:nvSpPr>
          <p:cNvPr id="2" name="圆角矩形 1"/>
          <p:cNvSpPr/>
          <p:nvPr/>
        </p:nvSpPr>
        <p:spPr>
          <a:xfrm>
            <a:off x="956768" y="969671"/>
            <a:ext cx="3960439" cy="5454966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4216" y="1107661"/>
            <a:ext cx="7234534" cy="4988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0920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380703" y="1240061"/>
            <a:ext cx="3570587" cy="5123040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1600" dirty="0">
                <a:solidFill>
                  <a:srgbClr val="FFFF00"/>
                </a:solidFill>
              </a:rPr>
              <a:t> </a:t>
            </a:r>
            <a:r>
              <a:rPr lang="en-US" altLang="zh-CN" sz="1600" dirty="0" err="1">
                <a:solidFill>
                  <a:srgbClr val="FFFF00"/>
                </a:solidFill>
              </a:rPr>
              <a:t>mmap</a:t>
            </a:r>
            <a:r>
              <a:rPr lang="zh-CN" altLang="en-US" sz="1600" dirty="0" smtClean="0">
                <a:solidFill>
                  <a:srgbClr val="FFFF00"/>
                </a:solidFill>
              </a:rPr>
              <a:t>函数是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linux</a:t>
            </a:r>
            <a:r>
              <a:rPr lang="zh-CN" altLang="en-US" sz="1600" dirty="0">
                <a:solidFill>
                  <a:srgbClr val="FFFF00"/>
                </a:solidFill>
              </a:rPr>
              <a:t>下的系统</a:t>
            </a:r>
            <a:r>
              <a:rPr lang="zh-CN" altLang="en-US" sz="1600" dirty="0" smtClean="0">
                <a:solidFill>
                  <a:srgbClr val="FFFF00"/>
                </a:solidFill>
              </a:rPr>
              <a:t>调用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err="1" smtClean="0">
                <a:solidFill>
                  <a:schemeClr val="bg1"/>
                </a:solidFill>
              </a:rPr>
              <a:t>mmap</a:t>
            </a:r>
            <a:r>
              <a:rPr lang="zh-CN" altLang="en-US" sz="1600" dirty="0" smtClean="0">
                <a:solidFill>
                  <a:schemeClr val="bg1"/>
                </a:solidFill>
              </a:rPr>
              <a:t>提供</a:t>
            </a:r>
            <a:r>
              <a:rPr lang="zh-CN" altLang="en-US" sz="1600" dirty="0">
                <a:solidFill>
                  <a:schemeClr val="bg1"/>
                </a:solidFill>
              </a:rPr>
              <a:t>了不同于一般对普通文件的访问方式，进程可以像读写内存一样对普通文件的</a:t>
            </a:r>
            <a:r>
              <a:rPr lang="zh-CN" altLang="en-US" sz="1600" dirty="0" smtClean="0">
                <a:solidFill>
                  <a:schemeClr val="bg1"/>
                </a:solidFill>
              </a:rPr>
              <a:t>操作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普通</a:t>
            </a:r>
            <a:r>
              <a:rPr lang="zh-CN" altLang="en-US" sz="1600" dirty="0">
                <a:solidFill>
                  <a:schemeClr val="bg1"/>
                </a:solidFill>
              </a:rPr>
              <a:t>文件被映射到进程地址空间后，进程可以像访问普通内存一样对文件进行访问，不必再调用</a:t>
            </a:r>
            <a:r>
              <a:rPr lang="en-US" altLang="zh-CN" sz="1600" dirty="0">
                <a:solidFill>
                  <a:schemeClr val="bg1"/>
                </a:solidFill>
              </a:rPr>
              <a:t>read()</a:t>
            </a:r>
            <a:r>
              <a:rPr lang="zh-CN" altLang="en-US" sz="1600" dirty="0">
                <a:solidFill>
                  <a:schemeClr val="bg1"/>
                </a:solidFill>
              </a:rPr>
              <a:t>，</a:t>
            </a:r>
            <a:r>
              <a:rPr lang="en-US" altLang="zh-CN" sz="1600" dirty="0">
                <a:solidFill>
                  <a:schemeClr val="bg1"/>
                </a:solidFill>
              </a:rPr>
              <a:t>write</a:t>
            </a:r>
            <a:r>
              <a:rPr lang="zh-CN" altLang="en-US" sz="1600" dirty="0">
                <a:solidFill>
                  <a:schemeClr val="bg1"/>
                </a:solidFill>
              </a:rPr>
              <a:t>（）等操作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err="1" smtClean="0">
                <a:solidFill>
                  <a:schemeClr val="bg1"/>
                </a:solidFill>
              </a:rPr>
              <a:t>mmap</a:t>
            </a:r>
            <a:r>
              <a:rPr lang="zh-CN" altLang="en-US" sz="1600" dirty="0">
                <a:solidFill>
                  <a:schemeClr val="bg1"/>
                </a:solidFill>
              </a:rPr>
              <a:t>并不分配空间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zh-CN" altLang="en-US" sz="1600" dirty="0">
                <a:solidFill>
                  <a:schemeClr val="bg1"/>
                </a:solidFill>
              </a:rPr>
              <a:t>只是将文件映射到调用进程的地址空间里（但是会占掉</a:t>
            </a:r>
            <a:r>
              <a:rPr lang="zh-CN" altLang="en-US" sz="1600" dirty="0" smtClean="0">
                <a:solidFill>
                  <a:schemeClr val="bg1"/>
                </a:solidFill>
              </a:rPr>
              <a:t>你虚拟内存）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zh-CN" altLang="en-US" sz="1600" dirty="0">
                <a:solidFill>
                  <a:schemeClr val="bg1"/>
                </a:solidFill>
              </a:rPr>
              <a:t>然后你就可以用</a:t>
            </a:r>
            <a:r>
              <a:rPr lang="en-US" altLang="zh-CN" sz="1600" dirty="0" err="1">
                <a:solidFill>
                  <a:schemeClr val="bg1"/>
                </a:solidFill>
              </a:rPr>
              <a:t>memcpy</a:t>
            </a:r>
            <a:r>
              <a:rPr lang="zh-CN" altLang="en-US" sz="1600" dirty="0">
                <a:solidFill>
                  <a:schemeClr val="bg1"/>
                </a:solidFill>
              </a:rPr>
              <a:t>等操作写文件</a:t>
            </a:r>
            <a:r>
              <a:rPr lang="en-US" altLang="zh-CN" sz="1600" dirty="0">
                <a:solidFill>
                  <a:schemeClr val="bg1"/>
                </a:solidFill>
              </a:rPr>
              <a:t>, </a:t>
            </a:r>
            <a:r>
              <a:rPr lang="zh-CN" altLang="en-US" sz="1600" dirty="0">
                <a:solidFill>
                  <a:schemeClr val="bg1"/>
                </a:solidFill>
              </a:rPr>
              <a:t>而不用</a:t>
            </a:r>
            <a:r>
              <a:rPr lang="en-US" altLang="zh-CN" sz="1600" dirty="0">
                <a:solidFill>
                  <a:schemeClr val="bg1"/>
                </a:solidFill>
              </a:rPr>
              <a:t>write</a:t>
            </a:r>
            <a:r>
              <a:rPr lang="en-US" altLang="zh-CN" sz="1600" dirty="0" smtClean="0">
                <a:solidFill>
                  <a:schemeClr val="bg1"/>
                </a:solidFill>
              </a:rPr>
              <a:t>()</a:t>
            </a: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写</a:t>
            </a:r>
            <a:r>
              <a:rPr lang="zh-CN" altLang="en-US" sz="1600" dirty="0">
                <a:solidFill>
                  <a:schemeClr val="bg1"/>
                </a:solidFill>
              </a:rPr>
              <a:t>完后</a:t>
            </a:r>
            <a:r>
              <a:rPr lang="zh-CN" altLang="en-US" sz="1600" dirty="0" smtClean="0">
                <a:solidFill>
                  <a:schemeClr val="bg1"/>
                </a:solidFill>
              </a:rPr>
              <a:t>，内存</a:t>
            </a:r>
            <a:r>
              <a:rPr lang="zh-CN" altLang="en-US" sz="1600" dirty="0">
                <a:solidFill>
                  <a:schemeClr val="bg1"/>
                </a:solidFill>
              </a:rPr>
              <a:t>中的内容并不会立即更新到文件中，而是有一段时间的延迟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err="1" smtClean="0"/>
              <a:t>mmap</a:t>
            </a:r>
            <a:r>
              <a:rPr lang="zh-CN" altLang="en-US" dirty="0" smtClean="0"/>
              <a:t>操作原理</a:t>
            </a:r>
            <a:r>
              <a:rPr lang="en-US" altLang="zh-CN" sz="2000" dirty="0"/>
              <a:t>(</a:t>
            </a:r>
            <a:r>
              <a:rPr lang="zh-CN" altLang="en-US" sz="2000" dirty="0"/>
              <a:t>后续驱动讲解</a:t>
            </a:r>
            <a:r>
              <a:rPr lang="en-US" altLang="zh-CN" sz="2000" dirty="0"/>
              <a:t>)</a:t>
            </a:r>
            <a:endParaRPr lang="zh-CN" altLang="en-US" sz="2000" dirty="0"/>
          </a:p>
        </p:txBody>
      </p:sp>
      <p:sp>
        <p:nvSpPr>
          <p:cNvPr id="2" name="圆角矩形 1"/>
          <p:cNvSpPr/>
          <p:nvPr/>
        </p:nvSpPr>
        <p:spPr>
          <a:xfrm>
            <a:off x="159030" y="1072322"/>
            <a:ext cx="3960439" cy="5454966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0966" y="1072322"/>
            <a:ext cx="8647784" cy="5524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58148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17207" y="1312069"/>
            <a:ext cx="2762327" cy="2506189"/>
            <a:chOff x="5049076" y="1413062"/>
            <a:chExt cx="2762327" cy="2506189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5241598" y="1413062"/>
              <a:ext cx="2378954" cy="238899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5124413" y="2596679"/>
              <a:ext cx="2613333" cy="1322572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7664079" y="2509621"/>
              <a:ext cx="147324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5049076" y="2509621"/>
              <a:ext cx="145651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5477854" y="1799178"/>
              <a:ext cx="1903085" cy="1715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48" dirty="0" smtClean="0">
                  <a:solidFill>
                    <a:srgbClr val="F8F8F8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04</a:t>
              </a:r>
              <a:endParaRPr lang="zh-CN" altLang="en-US" sz="10548" dirty="0">
                <a:solidFill>
                  <a:srgbClr val="F8F8F8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316333" y="4336108"/>
            <a:ext cx="6226129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3549055" y="4410602"/>
            <a:ext cx="7209902" cy="470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简单看下整个</a:t>
            </a:r>
            <a:r>
              <a:rPr lang="en-US" altLang="zh-CN" sz="2456" dirty="0" err="1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Bidner</a:t>
            </a:r>
            <a:r>
              <a:rPr lang="zh-CN" altLang="en-US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的调用图 心中有个印象</a:t>
            </a:r>
            <a:endParaRPr lang="en-US" altLang="zh-CN" sz="2456" dirty="0" smtClean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7110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Binder</a:t>
            </a:r>
            <a:r>
              <a:rPr lang="zh-CN" altLang="en-US" sz="1600" dirty="0" smtClean="0">
                <a:solidFill>
                  <a:schemeClr val="bg1"/>
                </a:solidFill>
              </a:rPr>
              <a:t>架构分为四层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FFFF00"/>
                </a:solidFill>
              </a:rPr>
              <a:t>Framework</a:t>
            </a:r>
            <a:r>
              <a:rPr lang="zh-CN" altLang="en-US" sz="1600" dirty="0" smtClean="0">
                <a:solidFill>
                  <a:srgbClr val="FFFF00"/>
                </a:solidFill>
              </a:rPr>
              <a:t>层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FFFF00"/>
                </a:solidFill>
              </a:rPr>
              <a:t>JNI</a:t>
            </a:r>
            <a:r>
              <a:rPr lang="zh-CN" altLang="en-US" sz="1600" dirty="0" smtClean="0">
                <a:solidFill>
                  <a:srgbClr val="FFFF00"/>
                </a:solidFill>
              </a:rPr>
              <a:t>层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FFFF00"/>
                </a:solidFill>
              </a:rPr>
              <a:t>Native</a:t>
            </a:r>
            <a:r>
              <a:rPr lang="zh-CN" altLang="en-US" sz="1600" dirty="0" smtClean="0">
                <a:solidFill>
                  <a:srgbClr val="FFFF00"/>
                </a:solidFill>
              </a:rPr>
              <a:t>层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FFFF00"/>
                </a:solidFill>
              </a:rPr>
              <a:t>Kernel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146" name="Picture 2" descr="在这里插入图片描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002" y="0"/>
            <a:ext cx="7999748" cy="72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215356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FLYING IMPRESSION FID FEIZHAO    qq:1964271550"/>
          <p:cNvSpPr txBox="1"/>
          <p:nvPr/>
        </p:nvSpPr>
        <p:spPr>
          <a:xfrm>
            <a:off x="167454" y="159941"/>
            <a:ext cx="56636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码牛学院</a:t>
            </a:r>
            <a:r>
              <a:rPr lang="en-US" altLang="zh-CN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sz="3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讲师介绍</a:t>
            </a:r>
          </a:p>
        </p:txBody>
      </p:sp>
      <p:pic>
        <p:nvPicPr>
          <p:cNvPr id="2" name="图片 1" descr="david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8775" y="1540109"/>
            <a:ext cx="2019850" cy="1716176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978855" y="3302928"/>
            <a:ext cx="2119689" cy="3703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altLang="zh-CN" sz="1688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  David </a:t>
            </a:r>
            <a:r>
              <a:rPr lang="en-US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复旦大学工程硕士，</a:t>
            </a:r>
            <a:r>
              <a:rPr lang="zh-CN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原</a:t>
            </a:r>
            <a:r>
              <a:rPr lang="en-US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Oppo</a:t>
            </a:r>
            <a:r>
              <a:rPr lang="zh-CN" altLang="en-US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资深研发工程师，网易特邀</a:t>
            </a:r>
            <a:r>
              <a:rPr lang="en-US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Android</a:t>
            </a:r>
            <a:r>
              <a:rPr lang="zh-CN" altLang="en-US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讲师，</a:t>
            </a:r>
            <a:r>
              <a:rPr lang="en-US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专注技术十年，产品控、代码控，拥有丰富的项目经验，主持研发了多个成功上线的大型互联网项目。热爱互联网，热衷于各种Android底层技术，精通NDK  架构和前端开发，擅长移动互联网高并发、可维护性架构设计，有丰富的实战经验。愿意和他人分享自己对技术的理解和感悟，讲课逻辑清晰，生动幽默</a:t>
            </a:r>
            <a:r>
              <a:rPr lang="zh-CN" altLang="en-US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。</a:t>
            </a:r>
            <a:endParaRPr lang="en-US" altLang="zh-CN" sz="1266" dirty="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  <a:p>
            <a:pPr algn="l"/>
            <a:endParaRPr lang="en-US" altLang="zh-CN" sz="1688" dirty="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  <a:p>
            <a:pPr algn="l"/>
            <a:endParaRPr lang="en-US" altLang="zh-CN" sz="1688" dirty="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165679" y="3415344"/>
            <a:ext cx="2100925" cy="2891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altLang="zh-CN" sz="1688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  River</a:t>
            </a:r>
            <a:r>
              <a:rPr lang="en-US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《Android开发入门与实战第二版》作者之一</a:t>
            </a:r>
            <a:r>
              <a:rPr lang="zh-CN" altLang="en-US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，《NFC：Arduino、Android与PhoneGap近场通信》译者，国内首批</a:t>
            </a:r>
            <a:r>
              <a:rPr lang="en-US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Android</a:t>
            </a:r>
            <a:r>
              <a:rPr lang="zh-CN" altLang="en-US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开发，曾任职于银联，华夏幸福等知名公司，擅长项目重构，架构，以及性能优化，拥有多年的项目开发以及管理经验，原网易特邀</a:t>
            </a:r>
            <a:r>
              <a:rPr lang="en-US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Android</a:t>
            </a:r>
            <a:r>
              <a:rPr lang="zh-CN" altLang="en-US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讲师。授课风格幽默风趣，有激情，注重站在学员的角度考虑问题。</a:t>
            </a:r>
            <a:endParaRPr lang="en-US" altLang="zh-CN" sz="1055" dirty="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  <a:p>
            <a:pPr algn="l"/>
            <a:endParaRPr lang="en-US" altLang="zh-CN" sz="1055" dirty="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</p:txBody>
      </p:sp>
      <p:pic>
        <p:nvPicPr>
          <p:cNvPr id="9" name="图片 8" descr="river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5679" y="1491820"/>
            <a:ext cx="2265836" cy="169827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4827262" y="3481534"/>
            <a:ext cx="2007588" cy="2534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40000"/>
              </a:lnSpc>
            </a:pPr>
            <a:r>
              <a:rPr lang="en-US" altLang="zh-CN" sz="1688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  Zee </a:t>
            </a:r>
            <a:r>
              <a:rPr lang="en-US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中南大学计算机信息专业毕业，前新浪架构师，58同城项目负责人。8年Android行业从业经验，</a:t>
            </a:r>
            <a:r>
              <a:rPr lang="zh-CN" altLang="en-US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丰富的项目研发以及管理经验，原</a:t>
            </a:r>
            <a:r>
              <a:rPr lang="en-US" altLang="zh-CN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网易特邀Android讲师，对架构方面有深入的研究。</a:t>
            </a:r>
            <a:r>
              <a:rPr lang="zh-CN" altLang="en-US" sz="1055" dirty="0">
                <a:solidFill>
                  <a:schemeClr val="bg1"/>
                </a:solidFill>
                <a:latin typeface="思源黑体 CN Normal" panose="020B0400000000000000" charset="-122"/>
                <a:ea typeface="思源黑体 CN Normal" panose="020B0400000000000000" charset="-122"/>
                <a:sym typeface="方正姚体" panose="02010601030101010101" pitchFamily="2" charset="-122"/>
              </a:rPr>
              <a:t>授课激情有活力，能耐心帮助学员解决项目中遇到的问题。</a:t>
            </a:r>
            <a:endParaRPr lang="en-US" altLang="zh-CN" sz="1266" dirty="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  <a:p>
            <a:pPr algn="l"/>
            <a:endParaRPr lang="en-US" altLang="zh-CN" sz="1688" dirty="0">
              <a:solidFill>
                <a:schemeClr val="bg1"/>
              </a:solidFill>
              <a:latin typeface="思源黑体 CN Normal" panose="020B0400000000000000" charset="-122"/>
              <a:ea typeface="思源黑体 CN Normal" panose="020B0400000000000000" charset="-122"/>
              <a:sym typeface="方正姚体" panose="02010601030101010101" pitchFamily="2" charset="-122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17207" y="1491820"/>
            <a:ext cx="1917642" cy="176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66874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17207" y="1312069"/>
            <a:ext cx="2762327" cy="2506189"/>
            <a:chOff x="5049076" y="1413062"/>
            <a:chExt cx="2762327" cy="2506189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5241598" y="1413062"/>
              <a:ext cx="2378954" cy="238899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5124413" y="2596679"/>
              <a:ext cx="2613333" cy="1322572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7664079" y="2509621"/>
              <a:ext cx="147324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5049076" y="2509621"/>
              <a:ext cx="145651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5477854" y="1799178"/>
              <a:ext cx="1903085" cy="1715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48" dirty="0" smtClean="0">
                  <a:solidFill>
                    <a:srgbClr val="F8F8F8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03</a:t>
              </a:r>
              <a:endParaRPr lang="zh-CN" altLang="en-US" sz="10548" dirty="0">
                <a:solidFill>
                  <a:srgbClr val="F8F8F8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316333" y="4336108"/>
            <a:ext cx="6226129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3549055" y="4410602"/>
            <a:ext cx="7209902" cy="470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系统服务如何获取的，</a:t>
            </a:r>
            <a:r>
              <a:rPr lang="en-US" altLang="zh-CN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Client</a:t>
            </a:r>
            <a:r>
              <a:rPr lang="zh-CN" altLang="en-US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端如何获取</a:t>
            </a:r>
            <a:r>
              <a:rPr lang="en-US" altLang="zh-CN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Binder</a:t>
            </a:r>
          </a:p>
        </p:txBody>
      </p:sp>
    </p:spTree>
    <p:extLst>
      <p:ext uri="{BB962C8B-B14F-4D97-AF65-F5344CB8AC3E}">
        <p14:creationId xmlns:p14="http://schemas.microsoft.com/office/powerpoint/2010/main" val="342733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Client</a:t>
            </a:r>
            <a:r>
              <a:rPr lang="zh-CN" altLang="en-US" dirty="0" smtClean="0"/>
              <a:t>端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554286" y="1199238"/>
            <a:ext cx="2088232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err="1"/>
              <a:t>startService</a:t>
            </a:r>
            <a:endParaRPr lang="zh-CN" altLang="en-US" sz="1400" dirty="0"/>
          </a:p>
        </p:txBody>
      </p:sp>
      <p:sp>
        <p:nvSpPr>
          <p:cNvPr id="9" name="圆角矩形 8"/>
          <p:cNvSpPr/>
          <p:nvPr/>
        </p:nvSpPr>
        <p:spPr>
          <a:xfrm>
            <a:off x="9453711" y="2387696"/>
            <a:ext cx="2880320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/>
              <a:t>ServiceManager</a:t>
            </a:r>
            <a:endParaRPr lang="zh-CN" altLang="en-US" sz="1200" dirty="0"/>
          </a:p>
        </p:txBody>
      </p:sp>
      <p:sp>
        <p:nvSpPr>
          <p:cNvPr id="10" name="圆角矩形 9"/>
          <p:cNvSpPr/>
          <p:nvPr/>
        </p:nvSpPr>
        <p:spPr>
          <a:xfrm>
            <a:off x="4917207" y="1199238"/>
            <a:ext cx="2808312" cy="4728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David</a:t>
            </a:r>
            <a:r>
              <a:rPr lang="zh-CN" altLang="en-US" sz="1400" dirty="0" smtClean="0"/>
              <a:t>老师启动</a:t>
            </a:r>
            <a:r>
              <a:rPr lang="en-US" altLang="zh-CN" sz="1400" dirty="0" smtClean="0"/>
              <a:t>99</a:t>
            </a:r>
            <a:r>
              <a:rPr lang="zh-CN" altLang="en-US" sz="1400" dirty="0" smtClean="0"/>
              <a:t>号技师过来按摩</a:t>
            </a:r>
            <a:endParaRPr lang="zh-CN" altLang="en-US" sz="1400" dirty="0"/>
          </a:p>
        </p:txBody>
      </p:sp>
      <p:sp>
        <p:nvSpPr>
          <p:cNvPr id="11" name="圆角矩形 10"/>
          <p:cNvSpPr/>
          <p:nvPr/>
        </p:nvSpPr>
        <p:spPr>
          <a:xfrm>
            <a:off x="4938909" y="2285692"/>
            <a:ext cx="3002633" cy="4728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大唐经理</a:t>
            </a:r>
            <a:endParaRPr lang="zh-CN" altLang="en-US" sz="1400" dirty="0"/>
          </a:p>
        </p:txBody>
      </p:sp>
      <p:sp>
        <p:nvSpPr>
          <p:cNvPr id="12" name="圆角矩形 11"/>
          <p:cNvSpPr/>
          <p:nvPr/>
        </p:nvSpPr>
        <p:spPr>
          <a:xfrm>
            <a:off x="4938909" y="3256285"/>
            <a:ext cx="3196956" cy="4674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隔壁按摩场所</a:t>
            </a:r>
            <a:endParaRPr lang="zh-CN" altLang="en-US" sz="1400" dirty="0"/>
          </a:p>
        </p:txBody>
      </p:sp>
      <p:sp>
        <p:nvSpPr>
          <p:cNvPr id="13" name="圆角矩形 12"/>
          <p:cNvSpPr/>
          <p:nvPr/>
        </p:nvSpPr>
        <p:spPr>
          <a:xfrm>
            <a:off x="4845199" y="4387155"/>
            <a:ext cx="3290666" cy="4826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招聘经理</a:t>
            </a:r>
            <a:endParaRPr lang="zh-CN" altLang="en-US" sz="1400" dirty="0"/>
          </a:p>
        </p:txBody>
      </p:sp>
      <p:sp>
        <p:nvSpPr>
          <p:cNvPr id="14" name="圆角矩形 13"/>
          <p:cNvSpPr/>
          <p:nvPr/>
        </p:nvSpPr>
        <p:spPr>
          <a:xfrm>
            <a:off x="9453711" y="3352913"/>
            <a:ext cx="2880320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/>
              <a:t>ServiceManagerNative</a:t>
            </a:r>
            <a:endParaRPr lang="zh-CN" altLang="en-US" sz="1200" dirty="0"/>
          </a:p>
        </p:txBody>
      </p:sp>
      <p:sp>
        <p:nvSpPr>
          <p:cNvPr id="16" name="圆角矩形 15"/>
          <p:cNvSpPr/>
          <p:nvPr/>
        </p:nvSpPr>
        <p:spPr>
          <a:xfrm>
            <a:off x="9428510" y="4432509"/>
            <a:ext cx="2880320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>
                <a:solidFill>
                  <a:srgbClr val="FFFFFF"/>
                </a:solidFill>
                <a:latin typeface="Calibri" panose="020F0502020204030204" pitchFamily="34" charset="0"/>
              </a:rPr>
              <a:t>BinderProxy</a:t>
            </a:r>
            <a:r>
              <a:rPr lang="zh-CN" altLang="en-US" sz="1200" dirty="0">
                <a:solidFill>
                  <a:srgbClr val="FFFFFF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4938909" y="5606663"/>
            <a:ext cx="7560840" cy="3900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招聘系统（</a:t>
            </a:r>
            <a:r>
              <a:rPr lang="en-US" altLang="zh-CN" dirty="0" smtClean="0"/>
              <a:t>Binder</a:t>
            </a:r>
            <a:r>
              <a:rPr lang="zh-CN" altLang="en-US" dirty="0" smtClean="0"/>
              <a:t>底层）</a:t>
            </a:r>
            <a:endParaRPr lang="zh-CN" altLang="en-US" dirty="0"/>
          </a:p>
        </p:txBody>
      </p:sp>
      <p:cxnSp>
        <p:nvCxnSpPr>
          <p:cNvPr id="8" name="直接箭头连接符 7"/>
          <p:cNvCxnSpPr>
            <a:stCxn id="10" idx="2"/>
          </p:cNvCxnSpPr>
          <p:nvPr/>
        </p:nvCxnSpPr>
        <p:spPr>
          <a:xfrm>
            <a:off x="6321363" y="1672109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6321363" y="2758563"/>
            <a:ext cx="0" cy="482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6321363" y="3815141"/>
            <a:ext cx="0" cy="396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10677847" y="1672109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10681598" y="2844549"/>
            <a:ext cx="0" cy="479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10703637" y="3786211"/>
            <a:ext cx="0" cy="424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6324222" y="5043322"/>
            <a:ext cx="0" cy="2647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10703637" y="4869800"/>
            <a:ext cx="0" cy="570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36"/>
          <p:cNvSpPr txBox="1"/>
          <p:nvPr/>
        </p:nvSpPr>
        <p:spPr>
          <a:xfrm>
            <a:off x="6429375" y="2844549"/>
            <a:ext cx="25202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技师房间没</a:t>
            </a:r>
            <a:r>
              <a:rPr lang="en-US" altLang="zh-CN" sz="1100" dirty="0">
                <a:solidFill>
                  <a:schemeClr val="bg1"/>
                </a:solidFill>
              </a:rPr>
              <a:t>99</a:t>
            </a:r>
            <a:r>
              <a:rPr lang="zh-CN" altLang="en-US" sz="1100" dirty="0">
                <a:solidFill>
                  <a:schemeClr val="bg1"/>
                </a:solidFill>
              </a:rPr>
              <a:t>号，去隔壁按摩场所借</a:t>
            </a:r>
          </a:p>
          <a:p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429375" y="1846732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大唐经理赶紧到</a:t>
            </a:r>
            <a:r>
              <a:rPr lang="zh-CN" altLang="en-US" sz="1100" dirty="0">
                <a:solidFill>
                  <a:srgbClr val="FFFF00"/>
                </a:solidFill>
              </a:rPr>
              <a:t>技师房间</a:t>
            </a:r>
            <a:r>
              <a:rPr lang="zh-CN" altLang="en-US" sz="1100" dirty="0">
                <a:solidFill>
                  <a:schemeClr val="bg1"/>
                </a:solidFill>
              </a:rPr>
              <a:t>找到</a:t>
            </a:r>
            <a:r>
              <a:rPr lang="en-US" altLang="zh-CN" sz="1100" dirty="0">
                <a:solidFill>
                  <a:schemeClr val="bg1"/>
                </a:solidFill>
              </a:rPr>
              <a:t>99</a:t>
            </a:r>
            <a:r>
              <a:rPr lang="zh-CN" altLang="en-US" sz="1100" dirty="0">
                <a:solidFill>
                  <a:schemeClr val="bg1"/>
                </a:solidFill>
              </a:rPr>
              <a:t>号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429375" y="3920073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>
                <a:solidFill>
                  <a:schemeClr val="bg1"/>
                </a:solidFill>
              </a:rPr>
              <a:t>隔壁场所也没</a:t>
            </a:r>
            <a:r>
              <a:rPr lang="en-US" altLang="zh-CN" sz="1100" dirty="0">
                <a:solidFill>
                  <a:schemeClr val="bg1"/>
                </a:solidFill>
              </a:rPr>
              <a:t>99</a:t>
            </a:r>
            <a:r>
              <a:rPr lang="zh-CN" altLang="en-US" sz="1100" dirty="0">
                <a:solidFill>
                  <a:schemeClr val="bg1"/>
                </a:solidFill>
              </a:rPr>
              <a:t>号，打出招聘启事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6109037" y="5048396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>
                <a:solidFill>
                  <a:schemeClr val="bg1"/>
                </a:solidFill>
              </a:rPr>
              <a:t>招聘接了招聘</a:t>
            </a:r>
            <a:r>
              <a:rPr lang="en-US" altLang="zh-CN" sz="1100" dirty="0">
                <a:solidFill>
                  <a:schemeClr val="bg1"/>
                </a:solidFill>
              </a:rPr>
              <a:t>99</a:t>
            </a:r>
            <a:r>
              <a:rPr lang="zh-CN" altLang="en-US" sz="1100" dirty="0">
                <a:solidFill>
                  <a:schemeClr val="bg1"/>
                </a:solidFill>
              </a:rPr>
              <a:t>号技师的活</a:t>
            </a:r>
          </a:p>
        </p:txBody>
      </p:sp>
    </p:spTree>
    <p:extLst>
      <p:ext uri="{BB962C8B-B14F-4D97-AF65-F5344CB8AC3E}">
        <p14:creationId xmlns:p14="http://schemas.microsoft.com/office/powerpoint/2010/main" val="167687681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55575" y="307925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Client</a:t>
            </a:r>
            <a:r>
              <a:rPr lang="zh-CN" altLang="en-US" dirty="0" smtClean="0"/>
              <a:t>端获取服务回调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674312" y="2027042"/>
            <a:ext cx="2088232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Binder</a:t>
            </a:r>
            <a:endParaRPr lang="zh-CN" altLang="en-US" sz="1400" dirty="0"/>
          </a:p>
        </p:txBody>
      </p:sp>
      <p:sp>
        <p:nvSpPr>
          <p:cNvPr id="9" name="圆角矩形 8"/>
          <p:cNvSpPr/>
          <p:nvPr/>
        </p:nvSpPr>
        <p:spPr>
          <a:xfrm>
            <a:off x="9453711" y="3215500"/>
            <a:ext cx="2880320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 smtClean="0"/>
              <a:t>BinderProxy</a:t>
            </a:r>
            <a:endParaRPr lang="zh-CN" altLang="en-US" sz="1200" dirty="0"/>
          </a:p>
        </p:txBody>
      </p:sp>
      <p:sp>
        <p:nvSpPr>
          <p:cNvPr id="10" name="圆角矩形 9"/>
          <p:cNvSpPr/>
          <p:nvPr/>
        </p:nvSpPr>
        <p:spPr>
          <a:xfrm>
            <a:off x="4917207" y="2027042"/>
            <a:ext cx="2808312" cy="4728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招聘大</a:t>
            </a:r>
            <a:r>
              <a:rPr lang="en-US" altLang="zh-CN" sz="1400" dirty="0" smtClean="0"/>
              <a:t>Boss</a:t>
            </a:r>
            <a:endParaRPr lang="zh-CN" altLang="en-US" sz="1400" dirty="0"/>
          </a:p>
        </p:txBody>
      </p:sp>
      <p:sp>
        <p:nvSpPr>
          <p:cNvPr id="11" name="圆角矩形 10"/>
          <p:cNvSpPr/>
          <p:nvPr/>
        </p:nvSpPr>
        <p:spPr>
          <a:xfrm>
            <a:off x="4924062" y="3095064"/>
            <a:ext cx="3002633" cy="4728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招聘经理</a:t>
            </a:r>
            <a:endParaRPr lang="zh-CN" altLang="en-US" sz="1400" dirty="0"/>
          </a:p>
        </p:txBody>
      </p:sp>
      <p:sp>
        <p:nvSpPr>
          <p:cNvPr id="12" name="圆角矩形 11"/>
          <p:cNvSpPr/>
          <p:nvPr/>
        </p:nvSpPr>
        <p:spPr>
          <a:xfrm>
            <a:off x="4938909" y="4084089"/>
            <a:ext cx="3196956" cy="467496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隔壁按摩场所</a:t>
            </a:r>
            <a:endParaRPr lang="zh-CN" altLang="en-US" sz="1400" dirty="0"/>
          </a:p>
        </p:txBody>
      </p:sp>
      <p:sp>
        <p:nvSpPr>
          <p:cNvPr id="13" name="圆角矩形 12"/>
          <p:cNvSpPr/>
          <p:nvPr/>
        </p:nvSpPr>
        <p:spPr>
          <a:xfrm>
            <a:off x="4892054" y="5214801"/>
            <a:ext cx="3290666" cy="4826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要不要把人真正带过来呢？</a:t>
            </a:r>
            <a:endParaRPr lang="zh-CN" altLang="en-US" sz="1400" dirty="0"/>
          </a:p>
        </p:txBody>
      </p:sp>
      <p:sp>
        <p:nvSpPr>
          <p:cNvPr id="14" name="圆角矩形 13"/>
          <p:cNvSpPr/>
          <p:nvPr/>
        </p:nvSpPr>
        <p:spPr>
          <a:xfrm>
            <a:off x="9453711" y="4180717"/>
            <a:ext cx="2880320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err="1"/>
              <a:t>ServiceManagerNative</a:t>
            </a:r>
            <a:endParaRPr lang="zh-CN" altLang="en-US" sz="1200" dirty="0"/>
          </a:p>
        </p:txBody>
      </p:sp>
      <p:sp>
        <p:nvSpPr>
          <p:cNvPr id="6" name="圆角矩形 5"/>
          <p:cNvSpPr/>
          <p:nvPr/>
        </p:nvSpPr>
        <p:spPr>
          <a:xfrm>
            <a:off x="4747990" y="968304"/>
            <a:ext cx="7560840" cy="39008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招聘系统（</a:t>
            </a:r>
            <a:r>
              <a:rPr lang="en-US" altLang="zh-CN" dirty="0" smtClean="0"/>
              <a:t>Binder</a:t>
            </a:r>
            <a:r>
              <a:rPr lang="zh-CN" altLang="en-US" dirty="0" smtClean="0"/>
              <a:t>底层）</a:t>
            </a:r>
            <a:endParaRPr lang="zh-CN" altLang="en-US" dirty="0"/>
          </a:p>
        </p:txBody>
      </p:sp>
      <p:cxnSp>
        <p:nvCxnSpPr>
          <p:cNvPr id="8" name="直接箭头连接符 7"/>
          <p:cNvCxnSpPr>
            <a:stCxn id="10" idx="2"/>
          </p:cNvCxnSpPr>
          <p:nvPr/>
        </p:nvCxnSpPr>
        <p:spPr>
          <a:xfrm>
            <a:off x="6321363" y="2499913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6321363" y="3586367"/>
            <a:ext cx="0" cy="482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6321363" y="4642945"/>
            <a:ext cx="0" cy="396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10677847" y="2499913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10681598" y="3672353"/>
            <a:ext cx="0" cy="4792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10703637" y="4614015"/>
            <a:ext cx="0" cy="424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6284598" y="1403646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10718428" y="1601421"/>
            <a:ext cx="11521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err="1">
                <a:solidFill>
                  <a:schemeClr val="bg1"/>
                </a:solidFill>
              </a:rPr>
              <a:t>execTransact</a:t>
            </a:r>
            <a:endParaRPr lang="zh-CN" altLang="en-US" sz="1200" dirty="0">
              <a:solidFill>
                <a:schemeClr val="bg1"/>
              </a:solidFill>
            </a:endParaRPr>
          </a:p>
        </p:txBody>
      </p:sp>
      <p:cxnSp>
        <p:nvCxnSpPr>
          <p:cNvPr id="31" name="直接箭头连接符 30"/>
          <p:cNvCxnSpPr/>
          <p:nvPr/>
        </p:nvCxnSpPr>
        <p:spPr>
          <a:xfrm>
            <a:off x="10677847" y="1451888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/>
          <p:cNvSpPr txBox="1"/>
          <p:nvPr/>
        </p:nvSpPr>
        <p:spPr>
          <a:xfrm>
            <a:off x="6378156" y="2644415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</a:rPr>
              <a:t>丢给业务员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6346817" y="1609116"/>
            <a:ext cx="37335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</a:rPr>
              <a:t>大</a:t>
            </a:r>
            <a:r>
              <a:rPr lang="en-US" altLang="zh-CN" sz="1100" dirty="0" smtClean="0">
                <a:solidFill>
                  <a:schemeClr val="bg1"/>
                </a:solidFill>
              </a:rPr>
              <a:t>boss </a:t>
            </a:r>
            <a:r>
              <a:rPr lang="zh-CN" altLang="en-US" sz="1100" dirty="0" smtClean="0">
                <a:solidFill>
                  <a:schemeClr val="bg1"/>
                </a:solidFill>
              </a:rPr>
              <a:t>业务能力强，很快招到</a:t>
            </a:r>
            <a:r>
              <a:rPr lang="en-US" altLang="zh-CN" sz="1100" dirty="0" smtClean="0">
                <a:solidFill>
                  <a:schemeClr val="bg1"/>
                </a:solidFill>
              </a:rPr>
              <a:t>David</a:t>
            </a:r>
            <a:r>
              <a:rPr lang="zh-CN" altLang="en-US" sz="1100" dirty="0" smtClean="0">
                <a:solidFill>
                  <a:schemeClr val="bg1"/>
                </a:solidFill>
              </a:rPr>
              <a:t>老师要的</a:t>
            </a:r>
            <a:r>
              <a:rPr lang="en-US" altLang="zh-CN" sz="1100" dirty="0" smtClean="0">
                <a:solidFill>
                  <a:schemeClr val="bg1"/>
                </a:solidFill>
              </a:rPr>
              <a:t>99</a:t>
            </a:r>
            <a:r>
              <a:rPr lang="zh-CN" altLang="en-US" sz="1100" dirty="0" smtClean="0">
                <a:solidFill>
                  <a:schemeClr val="bg1"/>
                </a:solidFill>
              </a:rPr>
              <a:t>号技师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6346817" y="3672861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</a:rPr>
              <a:t>将</a:t>
            </a:r>
            <a:r>
              <a:rPr lang="en-US" altLang="zh-CN" sz="1100" dirty="0" smtClean="0">
                <a:solidFill>
                  <a:schemeClr val="bg1"/>
                </a:solidFill>
              </a:rPr>
              <a:t>99</a:t>
            </a:r>
            <a:r>
              <a:rPr lang="zh-CN" altLang="en-US" sz="1100" dirty="0" smtClean="0">
                <a:solidFill>
                  <a:schemeClr val="bg1"/>
                </a:solidFill>
              </a:rPr>
              <a:t>号技师，带到了隔壁场所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440225" y="4696087"/>
            <a:ext cx="252028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00" dirty="0" smtClean="0">
                <a:solidFill>
                  <a:schemeClr val="bg1"/>
                </a:solidFill>
              </a:rPr>
              <a:t>通知大堂经理，人已经找来了</a:t>
            </a:r>
            <a:endParaRPr lang="zh-CN" altLang="en-US" sz="1100" dirty="0">
              <a:solidFill>
                <a:schemeClr val="bg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7646" y="5021690"/>
            <a:ext cx="1721564" cy="108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750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202604" y="1301597"/>
            <a:ext cx="9891393" cy="687013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在任何</a:t>
            </a:r>
            <a:r>
              <a:rPr lang="en-US" altLang="zh-CN" sz="1600" dirty="0">
                <a:solidFill>
                  <a:schemeClr val="bg1"/>
                </a:solidFill>
              </a:rPr>
              <a:t>IPC</a:t>
            </a:r>
            <a:r>
              <a:rPr lang="zh-CN" altLang="en-US" sz="1600" dirty="0">
                <a:solidFill>
                  <a:schemeClr val="bg1"/>
                </a:solidFill>
              </a:rPr>
              <a:t>进程通信框架中分为，</a:t>
            </a:r>
            <a:r>
              <a:rPr lang="zh-CN" altLang="en-US" sz="1600" dirty="0">
                <a:solidFill>
                  <a:srgbClr val="FFFF00"/>
                </a:solidFill>
              </a:rPr>
              <a:t>服务注册，服务获取，服务调用</a:t>
            </a: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>
                <a:solidFill>
                  <a:schemeClr val="bg1"/>
                </a:solidFill>
              </a:rPr>
              <a:t>而服务获取是不需要服务端返回任何对象和信息过来，只需要告诉我，服务是不是</a:t>
            </a:r>
            <a:r>
              <a:rPr lang="zh-CN" altLang="en-US" sz="1600" dirty="0" smtClean="0">
                <a:solidFill>
                  <a:schemeClr val="bg1"/>
                </a:solidFill>
              </a:rPr>
              <a:t>存在？准备好没有？</a:t>
            </a:r>
            <a:endParaRPr lang="en-US" altLang="zh-CN" sz="1600" dirty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IPC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956768" y="969671"/>
            <a:ext cx="9865095" cy="3366734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92184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Binder</a:t>
            </a:r>
            <a:r>
              <a:rPr lang="zh-CN" altLang="en-US" sz="1600" dirty="0" smtClean="0">
                <a:solidFill>
                  <a:schemeClr val="bg1"/>
                </a:solidFill>
              </a:rPr>
              <a:t>架构分为四层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FFFF00"/>
                </a:solidFill>
              </a:rPr>
              <a:t>Framework</a:t>
            </a:r>
            <a:r>
              <a:rPr lang="zh-CN" altLang="en-US" sz="1600" dirty="0" smtClean="0">
                <a:solidFill>
                  <a:srgbClr val="FFFF00"/>
                </a:solidFill>
              </a:rPr>
              <a:t>层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FFFF00"/>
                </a:solidFill>
              </a:rPr>
              <a:t> 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146" name="Picture 2" descr="在这里插入图片描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002" y="0"/>
            <a:ext cx="7999748" cy="72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9002" y="1672109"/>
            <a:ext cx="7999748" cy="5560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724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17207" y="1312069"/>
            <a:ext cx="2762327" cy="2506189"/>
            <a:chOff x="5049076" y="1413062"/>
            <a:chExt cx="2762327" cy="2506189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5241598" y="1413062"/>
              <a:ext cx="2378954" cy="238899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5124413" y="2596679"/>
              <a:ext cx="2613333" cy="1322572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7664079" y="2509621"/>
              <a:ext cx="147324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5049076" y="2509621"/>
              <a:ext cx="145651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5477854" y="1799178"/>
              <a:ext cx="1903085" cy="1715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48" dirty="0" smtClean="0">
                  <a:solidFill>
                    <a:srgbClr val="F8F8F8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04</a:t>
              </a:r>
              <a:endParaRPr lang="zh-CN" altLang="en-US" sz="10548" dirty="0">
                <a:solidFill>
                  <a:srgbClr val="F8F8F8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316333" y="4336108"/>
            <a:ext cx="6226129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3549055" y="4410602"/>
            <a:ext cx="7209902" cy="470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系统服务是怎么注册的，例如</a:t>
            </a:r>
            <a:r>
              <a:rPr lang="en-US" altLang="zh-CN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AMS</a:t>
            </a:r>
            <a:r>
              <a:rPr lang="zh-CN" altLang="en-US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，</a:t>
            </a:r>
            <a:r>
              <a:rPr lang="en-US" altLang="zh-CN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PMS</a:t>
            </a:r>
          </a:p>
        </p:txBody>
      </p:sp>
    </p:spTree>
    <p:extLst>
      <p:ext uri="{BB962C8B-B14F-4D97-AF65-F5344CB8AC3E}">
        <p14:creationId xmlns:p14="http://schemas.microsoft.com/office/powerpoint/2010/main" val="744329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36687" y="309953"/>
            <a:ext cx="12055205" cy="614405"/>
          </a:xfrm>
        </p:spPr>
        <p:txBody>
          <a:bodyPr/>
          <a:lstStyle/>
          <a:p>
            <a:r>
              <a:rPr lang="zh-CN" altLang="en-US" dirty="0" smtClean="0"/>
              <a:t>思考</a:t>
            </a:r>
            <a:endParaRPr lang="zh-CN" altLang="en-US" dirty="0"/>
          </a:p>
        </p:txBody>
      </p:sp>
      <p:grpSp>
        <p:nvGrpSpPr>
          <p:cNvPr id="4" name="组合 3"/>
          <p:cNvGrpSpPr/>
          <p:nvPr/>
        </p:nvGrpSpPr>
        <p:grpSpPr>
          <a:xfrm>
            <a:off x="3477047" y="2104157"/>
            <a:ext cx="4939372" cy="3616325"/>
            <a:chOff x="3477047" y="2392189"/>
            <a:chExt cx="4939372" cy="3616325"/>
          </a:xfrm>
        </p:grpSpPr>
        <p:sp>
          <p:nvSpPr>
            <p:cNvPr id="15" name="内容占位符 2"/>
            <p:cNvSpPr txBox="1"/>
            <p:nvPr/>
          </p:nvSpPr>
          <p:spPr>
            <a:xfrm>
              <a:off x="5154645" y="2392189"/>
              <a:ext cx="3122641" cy="504056"/>
            </a:xfrm>
            <a:prstGeom prst="rect">
              <a:avLst/>
            </a:prstGeom>
          </p:spPr>
          <p:txBody>
            <a:bodyPr/>
            <a:lstStyle>
              <a:lvl1pPr marL="431800" indent="-431800" algn="l" defTabSz="1727835" rtl="0" eaLnBrk="1" latinLnBrk="0" hangingPunct="1">
                <a:lnSpc>
                  <a:spcPct val="90000"/>
                </a:lnSpc>
                <a:spcBef>
                  <a:spcPts val="1890"/>
                </a:spcBef>
                <a:buFont typeface="Arial" panose="020B0604020202020204" pitchFamily="34" charset="0"/>
                <a:buChar char="•"/>
                <a:defRPr sz="529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1296035" indent="-431800" algn="l" defTabSz="1727835" rtl="0" eaLnBrk="1" latinLnBrk="0" hangingPunct="1">
                <a:lnSpc>
                  <a:spcPct val="90000"/>
                </a:lnSpc>
                <a:spcBef>
                  <a:spcPts val="945"/>
                </a:spcBef>
                <a:buFont typeface="Arial" panose="020B0604020202020204" pitchFamily="34" charset="0"/>
                <a:buChar char="•"/>
                <a:defRPr sz="453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2159635" indent="-431800" algn="l" defTabSz="1727835" rtl="0" eaLnBrk="1" latinLnBrk="0" hangingPunct="1">
                <a:lnSpc>
                  <a:spcPct val="90000"/>
                </a:lnSpc>
                <a:spcBef>
                  <a:spcPts val="945"/>
                </a:spcBef>
                <a:buFont typeface="Arial" panose="020B0604020202020204" pitchFamily="34" charset="0"/>
                <a:buChar char="•"/>
                <a:defRPr sz="378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3023870" indent="-431800" algn="l" defTabSz="1727835" rtl="0" eaLnBrk="1" latinLnBrk="0" hangingPunct="1">
                <a:lnSpc>
                  <a:spcPct val="90000"/>
                </a:lnSpc>
                <a:spcBef>
                  <a:spcPts val="945"/>
                </a:spcBef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3888105" indent="-431800" algn="l" defTabSz="1727835" rtl="0" eaLnBrk="1" latinLnBrk="0" hangingPunct="1">
                <a:lnSpc>
                  <a:spcPct val="90000"/>
                </a:lnSpc>
                <a:spcBef>
                  <a:spcPts val="945"/>
                </a:spcBef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4751705" indent="-431800" algn="l" defTabSz="1727835" rtl="0" eaLnBrk="1" latinLnBrk="0" hangingPunct="1">
                <a:lnSpc>
                  <a:spcPct val="90000"/>
                </a:lnSpc>
                <a:spcBef>
                  <a:spcPts val="945"/>
                </a:spcBef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5615940" indent="-431800" algn="l" defTabSz="1727835" rtl="0" eaLnBrk="1" latinLnBrk="0" hangingPunct="1">
                <a:lnSpc>
                  <a:spcPct val="90000"/>
                </a:lnSpc>
                <a:spcBef>
                  <a:spcPts val="945"/>
                </a:spcBef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6479540" indent="-431800" algn="l" defTabSz="1727835" rtl="0" eaLnBrk="1" latinLnBrk="0" hangingPunct="1">
                <a:lnSpc>
                  <a:spcPct val="90000"/>
                </a:lnSpc>
                <a:spcBef>
                  <a:spcPts val="945"/>
                </a:spcBef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7343775" indent="-431800" algn="l" defTabSz="1727835" rtl="0" eaLnBrk="1" latinLnBrk="0" hangingPunct="1">
                <a:lnSpc>
                  <a:spcPct val="90000"/>
                </a:lnSpc>
                <a:spcBef>
                  <a:spcPts val="945"/>
                </a:spcBef>
                <a:buFont typeface="Arial" panose="020B0604020202020204" pitchFamily="34" charset="0"/>
                <a:buChar char="•"/>
                <a:defRPr sz="3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buNone/>
              </a:pPr>
              <a:r>
                <a:rPr lang="zh-CN" altLang="en-US" sz="1600" dirty="0" smtClean="0">
                  <a:solidFill>
                    <a:schemeClr val="bg1"/>
                  </a:solidFill>
                </a:rPr>
                <a:t>谁提供服务呢？</a:t>
              </a:r>
              <a:endParaRPr lang="en-US" altLang="zh-CN" sz="1600" dirty="0" smtClean="0">
                <a:solidFill>
                  <a:schemeClr val="bg1"/>
                </a:solidFill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77047" y="2896245"/>
              <a:ext cx="4939372" cy="31122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7905880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9554286" y="1199238"/>
            <a:ext cx="2088232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err="1" smtClean="0"/>
              <a:t>context.getSystemService</a:t>
            </a:r>
            <a:endParaRPr lang="zh-CN" altLang="en-US" sz="1400" dirty="0"/>
          </a:p>
        </p:txBody>
      </p:sp>
      <p:sp>
        <p:nvSpPr>
          <p:cNvPr id="9" name="圆角矩形 8"/>
          <p:cNvSpPr/>
          <p:nvPr/>
        </p:nvSpPr>
        <p:spPr>
          <a:xfrm>
            <a:off x="9453711" y="2680221"/>
            <a:ext cx="2880320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Map</a:t>
            </a:r>
            <a:r>
              <a:rPr lang="zh-CN" altLang="en-US" sz="1200" dirty="0" smtClean="0"/>
              <a:t>集合</a:t>
            </a:r>
            <a:r>
              <a:rPr lang="en-US" altLang="zh-CN" sz="1200" dirty="0" smtClean="0"/>
              <a:t>  SYSTEM_SERVICE_FETCHERS</a:t>
            </a:r>
            <a:endParaRPr lang="zh-CN" altLang="en-US" sz="1200" dirty="0"/>
          </a:p>
        </p:txBody>
      </p:sp>
      <p:sp>
        <p:nvSpPr>
          <p:cNvPr id="10" name="圆角矩形 9"/>
          <p:cNvSpPr/>
          <p:nvPr/>
        </p:nvSpPr>
        <p:spPr>
          <a:xfrm>
            <a:off x="4917207" y="1199238"/>
            <a:ext cx="2808312" cy="4728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David</a:t>
            </a:r>
            <a:r>
              <a:rPr lang="zh-CN" altLang="en-US" sz="1400" dirty="0" smtClean="0"/>
              <a:t>老师说给我拿</a:t>
            </a:r>
            <a:r>
              <a:rPr lang="en-US" altLang="zh-CN" sz="1400" dirty="0" smtClean="0"/>
              <a:t>99</a:t>
            </a:r>
            <a:r>
              <a:rPr lang="zh-CN" altLang="en-US" sz="1400" dirty="0" smtClean="0"/>
              <a:t>号技师过来</a:t>
            </a:r>
            <a:endParaRPr lang="zh-CN" altLang="en-US" sz="1400" dirty="0"/>
          </a:p>
        </p:txBody>
      </p:sp>
      <p:sp>
        <p:nvSpPr>
          <p:cNvPr id="11" name="圆角矩形 10"/>
          <p:cNvSpPr/>
          <p:nvPr/>
        </p:nvSpPr>
        <p:spPr>
          <a:xfrm>
            <a:off x="4938909" y="2578217"/>
            <a:ext cx="3002633" cy="4728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大唐经理赶紧到</a:t>
            </a:r>
            <a:r>
              <a:rPr lang="zh-CN" altLang="en-US" sz="1400" dirty="0" smtClean="0">
                <a:solidFill>
                  <a:srgbClr val="FFC000"/>
                </a:solidFill>
              </a:rPr>
              <a:t>技师房间</a:t>
            </a:r>
            <a:r>
              <a:rPr lang="zh-CN" altLang="en-US" sz="1400" dirty="0" smtClean="0"/>
              <a:t>找到</a:t>
            </a:r>
            <a:r>
              <a:rPr lang="en-US" altLang="zh-CN" sz="1400" dirty="0" smtClean="0"/>
              <a:t>99</a:t>
            </a:r>
            <a:r>
              <a:rPr lang="zh-CN" altLang="en-US" sz="1400" dirty="0" smtClean="0"/>
              <a:t>号</a:t>
            </a:r>
            <a:endParaRPr lang="zh-CN" altLang="en-US" sz="1400" dirty="0"/>
          </a:p>
        </p:txBody>
      </p:sp>
      <p:sp>
        <p:nvSpPr>
          <p:cNvPr id="12" name="圆角矩形 11"/>
          <p:cNvSpPr/>
          <p:nvPr/>
        </p:nvSpPr>
        <p:spPr>
          <a:xfrm>
            <a:off x="4938909" y="3929162"/>
            <a:ext cx="3002633" cy="47287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/>
              <a:t>99</a:t>
            </a:r>
            <a:r>
              <a:rPr lang="zh-CN" altLang="en-US" sz="1400" dirty="0" smtClean="0"/>
              <a:t>号技师是怎么联系上天之道的？</a:t>
            </a:r>
            <a:endParaRPr lang="zh-CN" altLang="en-US" sz="1400" dirty="0"/>
          </a:p>
        </p:txBody>
      </p:sp>
      <p:sp>
        <p:nvSpPr>
          <p:cNvPr id="13" name="圆角矩形 12"/>
          <p:cNvSpPr/>
          <p:nvPr/>
        </p:nvSpPr>
        <p:spPr>
          <a:xfrm>
            <a:off x="4845199" y="5280107"/>
            <a:ext cx="3290666" cy="482645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当</a:t>
            </a:r>
            <a:r>
              <a:rPr lang="en-US" altLang="zh-CN" sz="1400" dirty="0" smtClean="0"/>
              <a:t>99</a:t>
            </a:r>
            <a:r>
              <a:rPr lang="zh-CN" altLang="en-US" sz="1400" dirty="0" smtClean="0"/>
              <a:t>号技师还比较单纯，刚踏入社会时</a:t>
            </a:r>
            <a:endParaRPr lang="zh-CN" altLang="en-US" sz="1400" dirty="0"/>
          </a:p>
        </p:txBody>
      </p:sp>
      <p:sp>
        <p:nvSpPr>
          <p:cNvPr id="14" name="圆角矩形 13"/>
          <p:cNvSpPr/>
          <p:nvPr/>
        </p:nvSpPr>
        <p:spPr>
          <a:xfrm>
            <a:off x="9453711" y="4025791"/>
            <a:ext cx="2880320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/>
              <a:t>服务怎么注册的，才能理解服务于</a:t>
            </a:r>
            <a:r>
              <a:rPr lang="en-US" altLang="zh-CN" sz="1200" dirty="0" smtClean="0"/>
              <a:t>Binder</a:t>
            </a:r>
            <a:r>
              <a:rPr lang="zh-CN" altLang="en-US" sz="1200" dirty="0" smtClean="0"/>
              <a:t>之间映射原理</a:t>
            </a:r>
            <a:endParaRPr lang="zh-CN" altLang="en-US" sz="1200" dirty="0"/>
          </a:p>
        </p:txBody>
      </p:sp>
      <p:sp>
        <p:nvSpPr>
          <p:cNvPr id="16" name="圆角矩形 15"/>
          <p:cNvSpPr/>
          <p:nvPr/>
        </p:nvSpPr>
        <p:spPr>
          <a:xfrm>
            <a:off x="9453711" y="5280107"/>
            <a:ext cx="2880320" cy="37086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 dirty="0" smtClean="0"/>
              <a:t>Static</a:t>
            </a:r>
            <a:r>
              <a:rPr lang="zh-CN" altLang="en-US" sz="1200" dirty="0" smtClean="0"/>
              <a:t>静态代码块 注册</a:t>
            </a:r>
            <a:r>
              <a:rPr lang="en-US" altLang="zh-CN" sz="1200" dirty="0" err="1"/>
              <a:t>registerService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42223553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917207" y="1312069"/>
            <a:ext cx="2762327" cy="2506189"/>
            <a:chOff x="5049076" y="1413062"/>
            <a:chExt cx="2762327" cy="2506189"/>
          </a:xfrm>
        </p:grpSpPr>
        <p:sp>
          <p:nvSpPr>
            <p:cNvPr id="4" name="Oval 5"/>
            <p:cNvSpPr>
              <a:spLocks noChangeArrowheads="1"/>
            </p:cNvSpPr>
            <p:nvPr/>
          </p:nvSpPr>
          <p:spPr bwMode="auto">
            <a:xfrm>
              <a:off x="5241598" y="1413062"/>
              <a:ext cx="2378954" cy="2388999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solidFill>
                  <a:srgbClr val="1475B2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5124413" y="2596679"/>
              <a:ext cx="2613333" cy="1322572"/>
            </a:xfrm>
            <a:custGeom>
              <a:avLst/>
              <a:gdLst>
                <a:gd name="T0" fmla="*/ 3963 w 3963"/>
                <a:gd name="T1" fmla="*/ 0 h 1997"/>
                <a:gd name="T2" fmla="*/ 3963 w 3963"/>
                <a:gd name="T3" fmla="*/ 16 h 1997"/>
                <a:gd name="T4" fmla="*/ 1982 w 3963"/>
                <a:gd name="T5" fmla="*/ 1997 h 1997"/>
                <a:gd name="T6" fmla="*/ 0 w 3963"/>
                <a:gd name="T7" fmla="*/ 16 h 1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63" h="1997">
                  <a:moveTo>
                    <a:pt x="3963" y="0"/>
                  </a:moveTo>
                  <a:cubicBezTo>
                    <a:pt x="3963" y="5"/>
                    <a:pt x="3963" y="11"/>
                    <a:pt x="3963" y="16"/>
                  </a:cubicBezTo>
                  <a:cubicBezTo>
                    <a:pt x="3963" y="1110"/>
                    <a:pt x="3076" y="1997"/>
                    <a:pt x="1982" y="1997"/>
                  </a:cubicBezTo>
                  <a:cubicBezTo>
                    <a:pt x="888" y="1997"/>
                    <a:pt x="0" y="1110"/>
                    <a:pt x="0" y="16"/>
                  </a:cubicBezTo>
                </a:path>
              </a:pathLst>
            </a:custGeom>
            <a:noFill/>
            <a:ln w="8" cap="flat" cmpd="sng">
              <a:solidFill>
                <a:srgbClr val="4E4B49"/>
              </a:solidFill>
              <a:prstDash val="dash"/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" name="Oval 9"/>
            <p:cNvSpPr>
              <a:spLocks noChangeArrowheads="1"/>
            </p:cNvSpPr>
            <p:nvPr/>
          </p:nvSpPr>
          <p:spPr bwMode="auto">
            <a:xfrm>
              <a:off x="7664079" y="2509621"/>
              <a:ext cx="147324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" name="Oval 10"/>
            <p:cNvSpPr>
              <a:spLocks noChangeArrowheads="1"/>
            </p:cNvSpPr>
            <p:nvPr/>
          </p:nvSpPr>
          <p:spPr bwMode="auto">
            <a:xfrm>
              <a:off x="5049076" y="2509621"/>
              <a:ext cx="145651" cy="147324"/>
            </a:xfrm>
            <a:prstGeom prst="ellipse">
              <a:avLst/>
            </a:prstGeom>
            <a:solidFill>
              <a:srgbClr val="1475B2"/>
            </a:solidFill>
            <a:ln>
              <a:noFill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endParaRPr lang="zh-CN" altLang="en-US" sz="2531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TextBox 13"/>
            <p:cNvSpPr txBox="1">
              <a:spLocks noChangeArrowheads="1"/>
            </p:cNvSpPr>
            <p:nvPr/>
          </p:nvSpPr>
          <p:spPr bwMode="auto">
            <a:xfrm>
              <a:off x="5477854" y="1799178"/>
              <a:ext cx="1903085" cy="17155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10548" dirty="0" smtClean="0">
                  <a:solidFill>
                    <a:srgbClr val="F8F8F8"/>
                  </a:solidFill>
                  <a:latin typeface="思源黑体 CN Medium" panose="020B0600000000000000" pitchFamily="34" charset="-122"/>
                  <a:ea typeface="思源黑体 CN Medium" panose="020B0600000000000000" pitchFamily="34" charset="-122"/>
                </a:rPr>
                <a:t>03</a:t>
              </a:r>
              <a:endParaRPr lang="zh-CN" altLang="en-US" sz="10548" dirty="0">
                <a:solidFill>
                  <a:srgbClr val="F8F8F8"/>
                </a:solidFill>
                <a:latin typeface="思源黑体 CN Medium" panose="020B0600000000000000" pitchFamily="34" charset="-122"/>
                <a:ea typeface="思源黑体 CN Medium" panose="020B0600000000000000" pitchFamily="34" charset="-122"/>
              </a:endParaRPr>
            </a:p>
          </p:txBody>
        </p:sp>
      </p:grpSp>
      <p:cxnSp>
        <p:nvCxnSpPr>
          <p:cNvPr id="9" name="直接连接符 15"/>
          <p:cNvCxnSpPr>
            <a:cxnSpLocks noChangeShapeType="1"/>
          </p:cNvCxnSpPr>
          <p:nvPr/>
        </p:nvCxnSpPr>
        <p:spPr bwMode="auto">
          <a:xfrm>
            <a:off x="3316333" y="4336108"/>
            <a:ext cx="6226129" cy="0"/>
          </a:xfrm>
          <a:prstGeom prst="line">
            <a:avLst/>
          </a:prstGeom>
          <a:noFill/>
          <a:ln w="9525" cmpd="sng">
            <a:solidFill>
              <a:srgbClr val="4E4B49"/>
            </a:solidFill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" name="TextBox 17"/>
          <p:cNvSpPr txBox="1">
            <a:spLocks noChangeArrowheads="1"/>
          </p:cNvSpPr>
          <p:nvPr/>
        </p:nvSpPr>
        <p:spPr bwMode="auto">
          <a:xfrm>
            <a:off x="3549055" y="4410602"/>
            <a:ext cx="7209902" cy="470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en-US" altLang="zh-CN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                    Binder</a:t>
            </a:r>
            <a:r>
              <a:rPr lang="zh-CN" altLang="en-US" sz="2456" dirty="0" smtClean="0">
                <a:solidFill>
                  <a:schemeClr val="bg1"/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rPr>
              <a:t>驱动映射原理</a:t>
            </a:r>
            <a:endParaRPr lang="en-US" altLang="zh-CN" sz="2456" dirty="0" smtClean="0">
              <a:solidFill>
                <a:schemeClr val="bg1"/>
              </a:solidFill>
              <a:latin typeface="思源黑体 CN Bold" panose="020B0800000000000000" pitchFamily="34" charset="-122"/>
              <a:ea typeface="思源黑体 CN Bold" panose="020B08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1528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353955" y="1272505"/>
            <a:ext cx="3570587" cy="5123040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>
                <a:solidFill>
                  <a:srgbClr val="FFFF00"/>
                </a:solidFill>
              </a:rPr>
              <a:t>虚拟进程地址空间</a:t>
            </a:r>
            <a:r>
              <a:rPr lang="en-US" altLang="zh-CN" sz="1600" dirty="0">
                <a:solidFill>
                  <a:schemeClr val="bg1"/>
                </a:solidFill>
              </a:rPr>
              <a:t>(</a:t>
            </a:r>
            <a:r>
              <a:rPr lang="en-US" altLang="zh-CN" sz="1600" dirty="0" err="1">
                <a:solidFill>
                  <a:schemeClr val="bg1"/>
                </a:solidFill>
              </a:rPr>
              <a:t>vm_area_struct</a:t>
            </a:r>
            <a:r>
              <a:rPr lang="en-US" altLang="zh-CN" sz="1600" dirty="0">
                <a:solidFill>
                  <a:schemeClr val="bg1"/>
                </a:solidFill>
              </a:rPr>
              <a:t>)</a:t>
            </a:r>
            <a:r>
              <a:rPr lang="zh-CN" altLang="en-US" sz="1600" dirty="0">
                <a:solidFill>
                  <a:schemeClr val="bg1"/>
                </a:solidFill>
              </a:rPr>
              <a:t>和</a:t>
            </a:r>
            <a:r>
              <a:rPr lang="zh-CN" altLang="en-US" sz="1600" dirty="0">
                <a:solidFill>
                  <a:srgbClr val="FFFF00"/>
                </a:solidFill>
              </a:rPr>
              <a:t>虚拟内核地址空间</a:t>
            </a:r>
            <a:r>
              <a:rPr lang="en-US" altLang="zh-CN" sz="1600" dirty="0">
                <a:solidFill>
                  <a:srgbClr val="FFFF00"/>
                </a:solidFill>
              </a:rPr>
              <a:t>(</a:t>
            </a:r>
            <a:r>
              <a:rPr lang="en-US" altLang="zh-CN" sz="1600" dirty="0" err="1">
                <a:solidFill>
                  <a:srgbClr val="FFFF00"/>
                </a:solidFill>
              </a:rPr>
              <a:t>vm_struct</a:t>
            </a:r>
            <a:r>
              <a:rPr lang="en-US" altLang="zh-CN" sz="1600" dirty="0">
                <a:solidFill>
                  <a:srgbClr val="FFFF00"/>
                </a:solidFill>
              </a:rPr>
              <a:t>)</a:t>
            </a:r>
            <a:r>
              <a:rPr lang="zh-CN" altLang="en-US" sz="1600" dirty="0">
                <a:solidFill>
                  <a:schemeClr val="bg1"/>
                </a:solidFill>
              </a:rPr>
              <a:t>都映射到同一块物理内存空间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当</a:t>
            </a:r>
            <a:r>
              <a:rPr lang="en-US" altLang="zh-CN" sz="1600" dirty="0">
                <a:solidFill>
                  <a:schemeClr val="bg1"/>
                </a:solidFill>
              </a:rPr>
              <a:t>Client</a:t>
            </a:r>
            <a:r>
              <a:rPr lang="zh-CN" altLang="en-US" sz="1600" dirty="0">
                <a:solidFill>
                  <a:schemeClr val="bg1"/>
                </a:solidFill>
              </a:rPr>
              <a:t>端与</a:t>
            </a:r>
            <a:r>
              <a:rPr lang="en-US" altLang="zh-CN" sz="1600" dirty="0">
                <a:solidFill>
                  <a:schemeClr val="bg1"/>
                </a:solidFill>
              </a:rPr>
              <a:t>Server</a:t>
            </a:r>
            <a:r>
              <a:rPr lang="zh-CN" altLang="en-US" sz="1600" dirty="0">
                <a:solidFill>
                  <a:schemeClr val="bg1"/>
                </a:solidFill>
              </a:rPr>
              <a:t>端发送数据</a:t>
            </a:r>
            <a:r>
              <a:rPr lang="zh-CN" altLang="en-US" sz="1600" dirty="0" smtClean="0">
                <a:solidFill>
                  <a:schemeClr val="bg1"/>
                </a:solidFill>
              </a:rPr>
              <a:t>时</a:t>
            </a: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Client</a:t>
            </a:r>
            <a:r>
              <a:rPr lang="zh-CN" altLang="en-US" sz="1600" dirty="0">
                <a:solidFill>
                  <a:schemeClr val="bg1"/>
                </a:solidFill>
              </a:rPr>
              <a:t>（作为数据发送端）先从自己</a:t>
            </a:r>
            <a:r>
              <a:rPr lang="zh-CN" altLang="en-US" sz="1600" dirty="0" smtClean="0">
                <a:solidFill>
                  <a:schemeClr val="bg1"/>
                </a:solidFill>
              </a:rPr>
              <a:t>的进程</a:t>
            </a:r>
            <a:r>
              <a:rPr lang="zh-CN" altLang="en-US" sz="1600" dirty="0">
                <a:solidFill>
                  <a:schemeClr val="bg1"/>
                </a:solidFill>
              </a:rPr>
              <a:t>空间把</a:t>
            </a:r>
            <a:r>
              <a:rPr lang="en-US" altLang="zh-CN" sz="1600" dirty="0">
                <a:solidFill>
                  <a:schemeClr val="bg1"/>
                </a:solidFill>
              </a:rPr>
              <a:t>IPC</a:t>
            </a:r>
            <a:r>
              <a:rPr lang="zh-CN" altLang="en-US" sz="1600" dirty="0">
                <a:solidFill>
                  <a:schemeClr val="bg1"/>
                </a:solidFill>
              </a:rPr>
              <a:t>通信数据</a:t>
            </a:r>
            <a:r>
              <a:rPr lang="en-US" altLang="zh-CN" sz="1600" dirty="0" err="1">
                <a:solidFill>
                  <a:schemeClr val="bg1"/>
                </a:solidFill>
              </a:rPr>
              <a:t>copy_from_user</a:t>
            </a:r>
            <a:r>
              <a:rPr lang="zh-CN" altLang="en-US" sz="1600" dirty="0">
                <a:solidFill>
                  <a:schemeClr val="bg1"/>
                </a:solidFill>
              </a:rPr>
              <a:t>拷贝到内核空间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而</a:t>
            </a:r>
            <a:r>
              <a:rPr lang="en-US" altLang="zh-CN" sz="1600" dirty="0">
                <a:solidFill>
                  <a:schemeClr val="bg1"/>
                </a:solidFill>
              </a:rPr>
              <a:t>Server</a:t>
            </a:r>
            <a:r>
              <a:rPr lang="zh-CN" altLang="en-US" sz="1600" dirty="0">
                <a:solidFill>
                  <a:schemeClr val="bg1"/>
                </a:solidFill>
              </a:rPr>
              <a:t>端（作为数据接收端）与内核共享数据，不再需要拷贝数据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而是</a:t>
            </a:r>
            <a:r>
              <a:rPr lang="zh-CN" altLang="en-US" sz="1600" dirty="0">
                <a:solidFill>
                  <a:schemeClr val="bg1"/>
                </a:solidFill>
              </a:rPr>
              <a:t>通过内存地址空间的偏移量，即可获悉内存地址</a:t>
            </a:r>
            <a:r>
              <a:rPr lang="zh-CN" altLang="en-US" sz="1600" dirty="0" smtClean="0">
                <a:solidFill>
                  <a:schemeClr val="bg1"/>
                </a:solidFill>
              </a:rPr>
              <a:t>，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整个</a:t>
            </a:r>
            <a:r>
              <a:rPr lang="zh-CN" altLang="en-US" sz="1600" dirty="0">
                <a:solidFill>
                  <a:schemeClr val="bg1"/>
                </a:solidFill>
              </a:rPr>
              <a:t>过程只发生一次内存拷贝</a:t>
            </a:r>
            <a:r>
              <a:rPr lang="zh-CN" altLang="en-US" sz="1600" dirty="0" smtClean="0">
                <a:solidFill>
                  <a:schemeClr val="bg1"/>
                </a:solidFill>
              </a:rPr>
              <a:t>。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chemeClr val="bg1"/>
                </a:solidFill>
              </a:rPr>
              <a:t>一般</a:t>
            </a:r>
            <a:r>
              <a:rPr lang="zh-CN" altLang="en-US" sz="1600" dirty="0">
                <a:solidFill>
                  <a:schemeClr val="bg1"/>
                </a:solidFill>
              </a:rPr>
              <a:t>地做法，需要</a:t>
            </a:r>
            <a:r>
              <a:rPr lang="en-US" altLang="zh-CN" sz="1600" dirty="0">
                <a:solidFill>
                  <a:schemeClr val="bg1"/>
                </a:solidFill>
              </a:rPr>
              <a:t>Client</a:t>
            </a:r>
            <a:r>
              <a:rPr lang="zh-CN" altLang="en-US" sz="1600" dirty="0">
                <a:solidFill>
                  <a:schemeClr val="bg1"/>
                </a:solidFill>
              </a:rPr>
              <a:t>端进程空间拷贝到内核空间，再由内核空间拷贝到</a:t>
            </a:r>
            <a:r>
              <a:rPr lang="en-US" altLang="zh-CN" sz="1600" dirty="0">
                <a:solidFill>
                  <a:schemeClr val="bg1"/>
                </a:solidFill>
              </a:rPr>
              <a:t>Server</a:t>
            </a:r>
            <a:r>
              <a:rPr lang="zh-CN" altLang="en-US" sz="1600" dirty="0">
                <a:solidFill>
                  <a:schemeClr val="bg1"/>
                </a:solidFill>
              </a:rPr>
              <a:t>进程空间，会发生两次拷贝。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/>
              <a:t>Binder</a:t>
            </a:r>
            <a:r>
              <a:rPr lang="zh-CN" altLang="en-US" dirty="0"/>
              <a:t>内存机制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59030" y="1072321"/>
            <a:ext cx="3976702" cy="578436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1183" y="447973"/>
            <a:ext cx="6953250" cy="632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49537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íŝlîḑé"/>
          <p:cNvGrpSpPr/>
          <p:nvPr/>
        </p:nvGrpSpPr>
        <p:grpSpPr>
          <a:xfrm>
            <a:off x="710531" y="959250"/>
            <a:ext cx="11437688" cy="681603"/>
            <a:chOff x="673100" y="1228912"/>
            <a:chExt cx="10845800" cy="646331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673100" y="1552077"/>
              <a:ext cx="1084580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îSľïḓè"/>
            <p:cNvSpPr txBox="1"/>
            <p:nvPr/>
          </p:nvSpPr>
          <p:spPr>
            <a:xfrm>
              <a:off x="4563035" y="1228912"/>
              <a:ext cx="3065930" cy="64633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</p:spPr>
          <p:txBody>
            <a:bodyPr wrap="square" lIns="51029" tIns="25514" rIns="51029" bIns="25514" anchor="ctr">
              <a:normAutofit/>
            </a:bodyPr>
            <a:lstStyle/>
            <a:p>
              <a:pPr algn="ctr"/>
              <a:r>
                <a:rPr lang="zh-CN" altLang="en-US" sz="1786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课程安排</a:t>
              </a:r>
              <a:endParaRPr lang="en-US" altLang="zh-CN" sz="1786" b="1" dirty="0">
                <a:solidFill>
                  <a:schemeClr val="tx1">
                    <a:lumMod val="65000"/>
                    <a:lumOff val="3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34978" y="2095718"/>
            <a:ext cx="12240600" cy="3041214"/>
            <a:chOff x="764694" y="5093240"/>
            <a:chExt cx="21934210" cy="5449620"/>
          </a:xfrm>
        </p:grpSpPr>
        <p:grpSp>
          <p:nvGrpSpPr>
            <p:cNvPr id="55" name="组合 54"/>
            <p:cNvGrpSpPr/>
            <p:nvPr/>
          </p:nvGrpSpPr>
          <p:grpSpPr>
            <a:xfrm>
              <a:off x="764694" y="5093240"/>
              <a:ext cx="4890578" cy="5449620"/>
              <a:chOff x="1271967" y="5093240"/>
              <a:chExt cx="4890578" cy="5449620"/>
            </a:xfrm>
          </p:grpSpPr>
          <p:sp>
            <p:nvSpPr>
              <p:cNvPr id="36" name="ïṡļíḑê"/>
              <p:cNvSpPr/>
              <p:nvPr/>
            </p:nvSpPr>
            <p:spPr>
              <a:xfrm>
                <a:off x="1271967" y="5093240"/>
                <a:ext cx="4890578" cy="544962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prstDash val="solid"/>
                <a:round/>
              </a:ln>
              <a:effectLst>
                <a:outerShdw blurRad="63500" dist="254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51029" tIns="25514" rIns="51029" bIns="25514" numCol="1" spcCol="0" rtlCol="0" fromWordArt="0" anchor="ctr" anchorCtr="0" forceAA="0" compatLnSpc="1">
                <a:normAutofit/>
              </a:bodyPr>
              <a:lstStyle/>
              <a:p>
                <a:pPr algn="ctr" defTabSz="509972"/>
                <a:endParaRPr lang="zh-CN" altLang="en-US" sz="1786" b="1" i="1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7" name="îṩľíḋe"/>
              <p:cNvSpPr/>
              <p:nvPr/>
            </p:nvSpPr>
            <p:spPr>
              <a:xfrm>
                <a:off x="3302206" y="5365404"/>
                <a:ext cx="830098" cy="634963"/>
              </a:xfrm>
              <a:custGeom>
                <a:avLst/>
                <a:gdLst>
                  <a:gd name="connsiteX0" fmla="*/ 361794 w 551492"/>
                  <a:gd name="connsiteY0" fmla="*/ 308363 h 421851"/>
                  <a:gd name="connsiteX1" fmla="*/ 530845 w 551492"/>
                  <a:gd name="connsiteY1" fmla="*/ 308363 h 421851"/>
                  <a:gd name="connsiteX2" fmla="*/ 551492 w 551492"/>
                  <a:gd name="connsiteY2" fmla="*/ 329044 h 421851"/>
                  <a:gd name="connsiteX3" fmla="*/ 551492 w 551492"/>
                  <a:gd name="connsiteY3" fmla="*/ 362650 h 421851"/>
                  <a:gd name="connsiteX4" fmla="*/ 530845 w 551492"/>
                  <a:gd name="connsiteY4" fmla="*/ 383331 h 421851"/>
                  <a:gd name="connsiteX5" fmla="*/ 378570 w 551492"/>
                  <a:gd name="connsiteY5" fmla="*/ 383331 h 421851"/>
                  <a:gd name="connsiteX6" fmla="*/ 378570 w 551492"/>
                  <a:gd name="connsiteY6" fmla="*/ 369113 h 421851"/>
                  <a:gd name="connsiteX7" fmla="*/ 361794 w 551492"/>
                  <a:gd name="connsiteY7" fmla="*/ 308363 h 421851"/>
                  <a:gd name="connsiteX8" fmla="*/ 313904 w 551492"/>
                  <a:gd name="connsiteY8" fmla="*/ 172924 h 421851"/>
                  <a:gd name="connsiteX9" fmla="*/ 530832 w 551492"/>
                  <a:gd name="connsiteY9" fmla="*/ 172924 h 421851"/>
                  <a:gd name="connsiteX10" fmla="*/ 551492 w 551492"/>
                  <a:gd name="connsiteY10" fmla="*/ 193548 h 421851"/>
                  <a:gd name="connsiteX11" fmla="*/ 551492 w 551492"/>
                  <a:gd name="connsiteY11" fmla="*/ 225772 h 421851"/>
                  <a:gd name="connsiteX12" fmla="*/ 530832 w 551492"/>
                  <a:gd name="connsiteY12" fmla="*/ 247685 h 421851"/>
                  <a:gd name="connsiteX13" fmla="*/ 271293 w 551492"/>
                  <a:gd name="connsiteY13" fmla="*/ 247685 h 421851"/>
                  <a:gd name="connsiteX14" fmla="*/ 271293 w 551492"/>
                  <a:gd name="connsiteY14" fmla="*/ 227061 h 421851"/>
                  <a:gd name="connsiteX15" fmla="*/ 272584 w 551492"/>
                  <a:gd name="connsiteY15" fmla="*/ 224483 h 421851"/>
                  <a:gd name="connsiteX16" fmla="*/ 313904 w 551492"/>
                  <a:gd name="connsiteY16" fmla="*/ 172924 h 421851"/>
                  <a:gd name="connsiteX17" fmla="*/ 281648 w 551492"/>
                  <a:gd name="connsiteY17" fmla="*/ 36241 h 421851"/>
                  <a:gd name="connsiteX18" fmla="*/ 530834 w 551492"/>
                  <a:gd name="connsiteY18" fmla="*/ 36241 h 421851"/>
                  <a:gd name="connsiteX19" fmla="*/ 551492 w 551492"/>
                  <a:gd name="connsiteY19" fmla="*/ 58154 h 421851"/>
                  <a:gd name="connsiteX20" fmla="*/ 551492 w 551492"/>
                  <a:gd name="connsiteY20" fmla="*/ 90378 h 421851"/>
                  <a:gd name="connsiteX21" fmla="*/ 530834 w 551492"/>
                  <a:gd name="connsiteY21" fmla="*/ 111002 h 421851"/>
                  <a:gd name="connsiteX22" fmla="*/ 308761 w 551492"/>
                  <a:gd name="connsiteY22" fmla="*/ 111002 h 421851"/>
                  <a:gd name="connsiteX23" fmla="*/ 295850 w 551492"/>
                  <a:gd name="connsiteY23" fmla="*/ 96823 h 421851"/>
                  <a:gd name="connsiteX24" fmla="*/ 281648 w 551492"/>
                  <a:gd name="connsiteY24" fmla="*/ 36241 h 421851"/>
                  <a:gd name="connsiteX25" fmla="*/ 176987 w 551492"/>
                  <a:gd name="connsiteY25" fmla="*/ 0 h 421851"/>
                  <a:gd name="connsiteX26" fmla="*/ 271294 w 551492"/>
                  <a:gd name="connsiteY26" fmla="*/ 117396 h 421851"/>
                  <a:gd name="connsiteX27" fmla="*/ 276461 w 551492"/>
                  <a:gd name="connsiteY27" fmla="*/ 117396 h 421851"/>
                  <a:gd name="connsiteX28" fmla="*/ 290672 w 551492"/>
                  <a:gd name="connsiteY28" fmla="*/ 152228 h 421851"/>
                  <a:gd name="connsiteX29" fmla="*/ 262251 w 551492"/>
                  <a:gd name="connsiteY29" fmla="*/ 199960 h 421851"/>
                  <a:gd name="connsiteX30" fmla="*/ 257083 w 551492"/>
                  <a:gd name="connsiteY30" fmla="*/ 197380 h 421851"/>
                  <a:gd name="connsiteX31" fmla="*/ 224786 w 551492"/>
                  <a:gd name="connsiteY31" fmla="*/ 247692 h 421851"/>
                  <a:gd name="connsiteX32" fmla="*/ 219619 w 551492"/>
                  <a:gd name="connsiteY32" fmla="*/ 259303 h 421851"/>
                  <a:gd name="connsiteX33" fmla="*/ 241581 w 551492"/>
                  <a:gd name="connsiteY33" fmla="*/ 279944 h 421851"/>
                  <a:gd name="connsiteX34" fmla="*/ 263543 w 551492"/>
                  <a:gd name="connsiteY34" fmla="*/ 279944 h 421851"/>
                  <a:gd name="connsiteX35" fmla="*/ 352682 w 551492"/>
                  <a:gd name="connsiteY35" fmla="*/ 368958 h 421851"/>
                  <a:gd name="connsiteX36" fmla="*/ 352682 w 551492"/>
                  <a:gd name="connsiteY36" fmla="*/ 393470 h 421851"/>
                  <a:gd name="connsiteX37" fmla="*/ 325553 w 551492"/>
                  <a:gd name="connsiteY37" fmla="*/ 421851 h 421851"/>
                  <a:gd name="connsiteX38" fmla="*/ 28421 w 551492"/>
                  <a:gd name="connsiteY38" fmla="*/ 421851 h 421851"/>
                  <a:gd name="connsiteX39" fmla="*/ 0 w 551492"/>
                  <a:gd name="connsiteY39" fmla="*/ 393470 h 421851"/>
                  <a:gd name="connsiteX40" fmla="*/ 0 w 551492"/>
                  <a:gd name="connsiteY40" fmla="*/ 368958 h 421851"/>
                  <a:gd name="connsiteX41" fmla="*/ 89139 w 551492"/>
                  <a:gd name="connsiteY41" fmla="*/ 279944 h 421851"/>
                  <a:gd name="connsiteX42" fmla="*/ 112393 w 551492"/>
                  <a:gd name="connsiteY42" fmla="*/ 279944 h 421851"/>
                  <a:gd name="connsiteX43" fmla="*/ 133063 w 551492"/>
                  <a:gd name="connsiteY43" fmla="*/ 259303 h 421851"/>
                  <a:gd name="connsiteX44" fmla="*/ 127896 w 551492"/>
                  <a:gd name="connsiteY44" fmla="*/ 247692 h 421851"/>
                  <a:gd name="connsiteX45" fmla="*/ 95599 w 551492"/>
                  <a:gd name="connsiteY45" fmla="*/ 198670 h 421851"/>
                  <a:gd name="connsiteX46" fmla="*/ 91723 w 551492"/>
                  <a:gd name="connsiteY46" fmla="*/ 199960 h 421851"/>
                  <a:gd name="connsiteX47" fmla="*/ 63302 w 551492"/>
                  <a:gd name="connsiteY47" fmla="*/ 152228 h 421851"/>
                  <a:gd name="connsiteX48" fmla="*/ 78804 w 551492"/>
                  <a:gd name="connsiteY48" fmla="*/ 117396 h 421851"/>
                  <a:gd name="connsiteX49" fmla="*/ 81388 w 551492"/>
                  <a:gd name="connsiteY49" fmla="*/ 117396 h 421851"/>
                  <a:gd name="connsiteX50" fmla="*/ 176987 w 551492"/>
                  <a:gd name="connsiteY50" fmla="*/ 0 h 421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51492" h="421851">
                    <a:moveTo>
                      <a:pt x="361794" y="308363"/>
                    </a:moveTo>
                    <a:lnTo>
                      <a:pt x="530845" y="308363"/>
                    </a:lnTo>
                    <a:cubicBezTo>
                      <a:pt x="541168" y="308363"/>
                      <a:pt x="551492" y="317411"/>
                      <a:pt x="551492" y="329044"/>
                    </a:cubicBezTo>
                    <a:lnTo>
                      <a:pt x="551492" y="362650"/>
                    </a:lnTo>
                    <a:cubicBezTo>
                      <a:pt x="551492" y="374283"/>
                      <a:pt x="541168" y="383331"/>
                      <a:pt x="530845" y="383331"/>
                    </a:cubicBezTo>
                    <a:lnTo>
                      <a:pt x="378570" y="383331"/>
                    </a:lnTo>
                    <a:lnTo>
                      <a:pt x="378570" y="369113"/>
                    </a:lnTo>
                    <a:cubicBezTo>
                      <a:pt x="378570" y="347140"/>
                      <a:pt x="372118" y="326459"/>
                      <a:pt x="361794" y="308363"/>
                    </a:cubicBezTo>
                    <a:close/>
                    <a:moveTo>
                      <a:pt x="313904" y="172924"/>
                    </a:moveTo>
                    <a:lnTo>
                      <a:pt x="530832" y="172924"/>
                    </a:lnTo>
                    <a:cubicBezTo>
                      <a:pt x="541162" y="172924"/>
                      <a:pt x="551492" y="181947"/>
                      <a:pt x="551492" y="193548"/>
                    </a:cubicBezTo>
                    <a:lnTo>
                      <a:pt x="551492" y="225772"/>
                    </a:lnTo>
                    <a:cubicBezTo>
                      <a:pt x="551492" y="237373"/>
                      <a:pt x="541162" y="247685"/>
                      <a:pt x="530832" y="247685"/>
                    </a:cubicBezTo>
                    <a:lnTo>
                      <a:pt x="271293" y="247685"/>
                    </a:lnTo>
                    <a:lnTo>
                      <a:pt x="271293" y="227061"/>
                    </a:lnTo>
                    <a:cubicBezTo>
                      <a:pt x="271293" y="225772"/>
                      <a:pt x="272584" y="225772"/>
                      <a:pt x="272584" y="224483"/>
                    </a:cubicBezTo>
                    <a:cubicBezTo>
                      <a:pt x="293244" y="218038"/>
                      <a:pt x="307448" y="194837"/>
                      <a:pt x="313904" y="172924"/>
                    </a:cubicBezTo>
                    <a:close/>
                    <a:moveTo>
                      <a:pt x="281648" y="36241"/>
                    </a:moveTo>
                    <a:lnTo>
                      <a:pt x="530834" y="36241"/>
                    </a:lnTo>
                    <a:cubicBezTo>
                      <a:pt x="541163" y="36241"/>
                      <a:pt x="551492" y="46553"/>
                      <a:pt x="551492" y="58154"/>
                    </a:cubicBezTo>
                    <a:lnTo>
                      <a:pt x="551492" y="90378"/>
                    </a:lnTo>
                    <a:cubicBezTo>
                      <a:pt x="551492" y="101979"/>
                      <a:pt x="541163" y="111002"/>
                      <a:pt x="530834" y="111002"/>
                    </a:cubicBezTo>
                    <a:lnTo>
                      <a:pt x="308761" y="111002"/>
                    </a:lnTo>
                    <a:cubicBezTo>
                      <a:pt x="304888" y="104557"/>
                      <a:pt x="301015" y="99401"/>
                      <a:pt x="295850" y="96823"/>
                    </a:cubicBezTo>
                    <a:cubicBezTo>
                      <a:pt x="293268" y="72333"/>
                      <a:pt x="288104" y="52998"/>
                      <a:pt x="281648" y="36241"/>
                    </a:cubicBezTo>
                    <a:close/>
                    <a:moveTo>
                      <a:pt x="176987" y="0"/>
                    </a:moveTo>
                    <a:cubicBezTo>
                      <a:pt x="257083" y="0"/>
                      <a:pt x="270002" y="64503"/>
                      <a:pt x="271294" y="117396"/>
                    </a:cubicBezTo>
                    <a:cubicBezTo>
                      <a:pt x="272586" y="117396"/>
                      <a:pt x="273878" y="117396"/>
                      <a:pt x="276461" y="117396"/>
                    </a:cubicBezTo>
                    <a:cubicBezTo>
                      <a:pt x="289380" y="117396"/>
                      <a:pt x="290672" y="132877"/>
                      <a:pt x="290672" y="152228"/>
                    </a:cubicBezTo>
                    <a:cubicBezTo>
                      <a:pt x="290672" y="171579"/>
                      <a:pt x="275169" y="199960"/>
                      <a:pt x="262251" y="199960"/>
                    </a:cubicBezTo>
                    <a:cubicBezTo>
                      <a:pt x="260959" y="199960"/>
                      <a:pt x="258375" y="198670"/>
                      <a:pt x="257083" y="197380"/>
                    </a:cubicBezTo>
                    <a:cubicBezTo>
                      <a:pt x="249332" y="216731"/>
                      <a:pt x="237705" y="233502"/>
                      <a:pt x="224786" y="247692"/>
                    </a:cubicBezTo>
                    <a:cubicBezTo>
                      <a:pt x="220911" y="250272"/>
                      <a:pt x="219619" y="254143"/>
                      <a:pt x="219619" y="259303"/>
                    </a:cubicBezTo>
                    <a:cubicBezTo>
                      <a:pt x="219619" y="270913"/>
                      <a:pt x="228662" y="279944"/>
                      <a:pt x="241581" y="279944"/>
                    </a:cubicBezTo>
                    <a:lnTo>
                      <a:pt x="263543" y="279944"/>
                    </a:lnTo>
                    <a:cubicBezTo>
                      <a:pt x="312634" y="279944"/>
                      <a:pt x="352682" y="319936"/>
                      <a:pt x="352682" y="368958"/>
                    </a:cubicBezTo>
                    <a:lnTo>
                      <a:pt x="352682" y="393470"/>
                    </a:lnTo>
                    <a:cubicBezTo>
                      <a:pt x="352682" y="408950"/>
                      <a:pt x="341055" y="421851"/>
                      <a:pt x="325553" y="421851"/>
                    </a:cubicBezTo>
                    <a:lnTo>
                      <a:pt x="28421" y="421851"/>
                    </a:lnTo>
                    <a:cubicBezTo>
                      <a:pt x="12919" y="421851"/>
                      <a:pt x="0" y="408950"/>
                      <a:pt x="0" y="393470"/>
                    </a:cubicBezTo>
                    <a:lnTo>
                      <a:pt x="0" y="368958"/>
                    </a:lnTo>
                    <a:cubicBezTo>
                      <a:pt x="0" y="319936"/>
                      <a:pt x="40048" y="279944"/>
                      <a:pt x="89139" y="279944"/>
                    </a:cubicBezTo>
                    <a:lnTo>
                      <a:pt x="112393" y="279944"/>
                    </a:lnTo>
                    <a:cubicBezTo>
                      <a:pt x="124020" y="279944"/>
                      <a:pt x="133063" y="270913"/>
                      <a:pt x="133063" y="259303"/>
                    </a:cubicBezTo>
                    <a:cubicBezTo>
                      <a:pt x="133063" y="254143"/>
                      <a:pt x="131771" y="250272"/>
                      <a:pt x="127896" y="247692"/>
                    </a:cubicBezTo>
                    <a:cubicBezTo>
                      <a:pt x="114977" y="234792"/>
                      <a:pt x="104642" y="216731"/>
                      <a:pt x="95599" y="198670"/>
                    </a:cubicBezTo>
                    <a:cubicBezTo>
                      <a:pt x="94307" y="199960"/>
                      <a:pt x="93015" y="199960"/>
                      <a:pt x="91723" y="199960"/>
                    </a:cubicBezTo>
                    <a:cubicBezTo>
                      <a:pt x="78804" y="199960"/>
                      <a:pt x="63302" y="171579"/>
                      <a:pt x="63302" y="152228"/>
                    </a:cubicBezTo>
                    <a:cubicBezTo>
                      <a:pt x="63302" y="132877"/>
                      <a:pt x="65886" y="117396"/>
                      <a:pt x="78804" y="117396"/>
                    </a:cubicBezTo>
                    <a:cubicBezTo>
                      <a:pt x="80096" y="117396"/>
                      <a:pt x="80096" y="117396"/>
                      <a:pt x="81388" y="117396"/>
                    </a:cubicBezTo>
                    <a:cubicBezTo>
                      <a:pt x="82680" y="64503"/>
                      <a:pt x="93015" y="0"/>
                      <a:pt x="176987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51029" tIns="25514" rIns="51029" bIns="25514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509972"/>
                <a:endParaRPr lang="zh-CN" altLang="en-US" sz="1786" b="1" i="1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8" name="í$ḷíďê"/>
              <p:cNvSpPr txBox="1"/>
              <p:nvPr/>
            </p:nvSpPr>
            <p:spPr>
              <a:xfrm>
                <a:off x="1547533" y="8403050"/>
                <a:ext cx="4569132" cy="2024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1029" tIns="25514" rIns="51029" bIns="25514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en-US" altLang="zh-CN" sz="1786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9" name="直接连接符 38"/>
              <p:cNvCxnSpPr/>
              <p:nvPr/>
            </p:nvCxnSpPr>
            <p:spPr>
              <a:xfrm>
                <a:off x="1685192" y="8254622"/>
                <a:ext cx="4351002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iṡḻîdè"/>
              <p:cNvSpPr/>
              <p:nvPr/>
            </p:nvSpPr>
            <p:spPr>
              <a:xfrm>
                <a:off x="1961958" y="6307294"/>
                <a:ext cx="3371203" cy="836477"/>
              </a:xfrm>
              <a:prstGeom prst="rect">
                <a:avLst/>
              </a:prstGeom>
            </p:spPr>
            <p:txBody>
              <a:bodyPr wrap="square" lIns="51029" tIns="25514" rIns="51029" bIns="25514" anchor="ctr" anchorCtr="0">
                <a:normAutofit/>
              </a:bodyPr>
              <a:lstStyle/>
              <a:p>
                <a:pPr algn="ctr"/>
                <a:r>
                  <a:rPr lang="en-US" altLang="zh-CN" sz="1786" b="1" i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01</a:t>
                </a:r>
              </a:p>
            </p:txBody>
          </p:sp>
          <p:sp>
            <p:nvSpPr>
              <p:cNvPr id="41" name="ï$1îḓè"/>
              <p:cNvSpPr txBox="1"/>
              <p:nvPr/>
            </p:nvSpPr>
            <p:spPr>
              <a:xfrm>
                <a:off x="1479223" y="7323049"/>
                <a:ext cx="4569132" cy="7214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1029" tIns="25514" rIns="51029" bIns="25514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zh-CN" altLang="en-US" sz="1563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内存调度深度讲解</a:t>
                </a:r>
                <a:endParaRPr lang="zh-CN" altLang="en-US" sz="1563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6414959" y="5093240"/>
              <a:ext cx="4890578" cy="5449620"/>
              <a:chOff x="6414959" y="5093240"/>
              <a:chExt cx="4890578" cy="5449620"/>
            </a:xfrm>
          </p:grpSpPr>
          <p:sp>
            <p:nvSpPr>
              <p:cNvPr id="29" name="ïSḷîḓé"/>
              <p:cNvSpPr/>
              <p:nvPr/>
            </p:nvSpPr>
            <p:spPr>
              <a:xfrm>
                <a:off x="6414959" y="5093240"/>
                <a:ext cx="4890578" cy="544962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prstDash val="solid"/>
                <a:round/>
              </a:ln>
              <a:effectLst>
                <a:outerShdw blurRad="63500" dist="254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51029" tIns="25514" rIns="51029" bIns="25514" numCol="1" spcCol="0" rtlCol="0" fromWordArt="0" anchor="ctr" anchorCtr="0" forceAA="0" compatLnSpc="1">
                <a:normAutofit/>
              </a:bodyPr>
              <a:lstStyle/>
              <a:p>
                <a:pPr algn="ctr" defTabSz="509972"/>
                <a:endParaRPr lang="zh-CN" altLang="en-US" sz="1786" b="1" i="1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1" name="î$ļiḍè"/>
              <p:cNvSpPr/>
              <p:nvPr/>
            </p:nvSpPr>
            <p:spPr>
              <a:xfrm>
                <a:off x="8487553" y="5343050"/>
                <a:ext cx="745390" cy="656127"/>
              </a:xfrm>
              <a:custGeom>
                <a:avLst/>
                <a:gdLst>
                  <a:gd name="connsiteX0" fmla="*/ 18335 w 604256"/>
                  <a:gd name="connsiteY0" fmla="*/ 334272 h 531895"/>
                  <a:gd name="connsiteX1" fmla="*/ 37988 w 604256"/>
                  <a:gd name="connsiteY1" fmla="*/ 336249 h 531895"/>
                  <a:gd name="connsiteX2" fmla="*/ 302130 w 604256"/>
                  <a:gd name="connsiteY2" fmla="*/ 476833 h 531895"/>
                  <a:gd name="connsiteX3" fmla="*/ 566126 w 604256"/>
                  <a:gd name="connsiteY3" fmla="*/ 336249 h 531895"/>
                  <a:gd name="connsiteX4" fmla="*/ 601178 w 604256"/>
                  <a:gd name="connsiteY4" fmla="*/ 346793 h 531895"/>
                  <a:gd name="connsiteX5" fmla="*/ 590619 w 604256"/>
                  <a:gd name="connsiteY5" fmla="*/ 381793 h 531895"/>
                  <a:gd name="connsiteX6" fmla="*/ 314303 w 604256"/>
                  <a:gd name="connsiteY6" fmla="*/ 528820 h 531895"/>
                  <a:gd name="connsiteX7" fmla="*/ 302130 w 604256"/>
                  <a:gd name="connsiteY7" fmla="*/ 531895 h 531895"/>
                  <a:gd name="connsiteX8" fmla="*/ 289957 w 604256"/>
                  <a:gd name="connsiteY8" fmla="*/ 528820 h 531895"/>
                  <a:gd name="connsiteX9" fmla="*/ 13641 w 604256"/>
                  <a:gd name="connsiteY9" fmla="*/ 381793 h 531895"/>
                  <a:gd name="connsiteX10" fmla="*/ 3082 w 604256"/>
                  <a:gd name="connsiteY10" fmla="*/ 346793 h 531895"/>
                  <a:gd name="connsiteX11" fmla="*/ 18335 w 604256"/>
                  <a:gd name="connsiteY11" fmla="*/ 334272 h 531895"/>
                  <a:gd name="connsiteX12" fmla="*/ 18335 w 604256"/>
                  <a:gd name="connsiteY12" fmla="*/ 233364 h 531895"/>
                  <a:gd name="connsiteX13" fmla="*/ 37988 w 604256"/>
                  <a:gd name="connsiteY13" fmla="*/ 235341 h 531895"/>
                  <a:gd name="connsiteX14" fmla="*/ 302130 w 604256"/>
                  <a:gd name="connsiteY14" fmla="*/ 375925 h 531895"/>
                  <a:gd name="connsiteX15" fmla="*/ 566126 w 604256"/>
                  <a:gd name="connsiteY15" fmla="*/ 235341 h 531895"/>
                  <a:gd name="connsiteX16" fmla="*/ 601178 w 604256"/>
                  <a:gd name="connsiteY16" fmla="*/ 245885 h 531895"/>
                  <a:gd name="connsiteX17" fmla="*/ 590619 w 604256"/>
                  <a:gd name="connsiteY17" fmla="*/ 280885 h 531895"/>
                  <a:gd name="connsiteX18" fmla="*/ 314303 w 604256"/>
                  <a:gd name="connsiteY18" fmla="*/ 428058 h 531895"/>
                  <a:gd name="connsiteX19" fmla="*/ 302130 w 604256"/>
                  <a:gd name="connsiteY19" fmla="*/ 430987 h 531895"/>
                  <a:gd name="connsiteX20" fmla="*/ 289957 w 604256"/>
                  <a:gd name="connsiteY20" fmla="*/ 428058 h 531895"/>
                  <a:gd name="connsiteX21" fmla="*/ 13641 w 604256"/>
                  <a:gd name="connsiteY21" fmla="*/ 280885 h 531895"/>
                  <a:gd name="connsiteX22" fmla="*/ 3082 w 604256"/>
                  <a:gd name="connsiteY22" fmla="*/ 245885 h 531895"/>
                  <a:gd name="connsiteX23" fmla="*/ 18335 w 604256"/>
                  <a:gd name="connsiteY23" fmla="*/ 233364 h 531895"/>
                  <a:gd name="connsiteX24" fmla="*/ 291571 w 604256"/>
                  <a:gd name="connsiteY24" fmla="*/ 2196 h 531895"/>
                  <a:gd name="connsiteX25" fmla="*/ 312689 w 604256"/>
                  <a:gd name="connsiteY25" fmla="*/ 2196 h 531895"/>
                  <a:gd name="connsiteX26" fmla="*/ 588846 w 604256"/>
                  <a:gd name="connsiteY26" fmla="*/ 125214 h 531895"/>
                  <a:gd name="connsiteX27" fmla="*/ 604245 w 604256"/>
                  <a:gd name="connsiteY27" fmla="*/ 147914 h 531895"/>
                  <a:gd name="connsiteX28" fmla="*/ 590605 w 604256"/>
                  <a:gd name="connsiteY28" fmla="*/ 171639 h 531895"/>
                  <a:gd name="connsiteX29" fmla="*/ 314303 w 604256"/>
                  <a:gd name="connsiteY29" fmla="*/ 318676 h 531895"/>
                  <a:gd name="connsiteX30" fmla="*/ 302130 w 604256"/>
                  <a:gd name="connsiteY30" fmla="*/ 321751 h 531895"/>
                  <a:gd name="connsiteX31" fmla="*/ 289957 w 604256"/>
                  <a:gd name="connsiteY31" fmla="*/ 318676 h 531895"/>
                  <a:gd name="connsiteX32" fmla="*/ 13654 w 604256"/>
                  <a:gd name="connsiteY32" fmla="*/ 171639 h 531895"/>
                  <a:gd name="connsiteX33" fmla="*/ 15 w 604256"/>
                  <a:gd name="connsiteY33" fmla="*/ 147914 h 531895"/>
                  <a:gd name="connsiteX34" fmla="*/ 15414 w 604256"/>
                  <a:gd name="connsiteY34" fmla="*/ 125214 h 5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04256" h="531895">
                    <a:moveTo>
                      <a:pt x="18335" y="334272"/>
                    </a:moveTo>
                    <a:cubicBezTo>
                      <a:pt x="24642" y="332369"/>
                      <a:pt x="31682" y="332881"/>
                      <a:pt x="37988" y="336249"/>
                    </a:cubicBezTo>
                    <a:lnTo>
                      <a:pt x="302130" y="476833"/>
                    </a:lnTo>
                    <a:lnTo>
                      <a:pt x="566126" y="336249"/>
                    </a:lnTo>
                    <a:cubicBezTo>
                      <a:pt x="578739" y="329513"/>
                      <a:pt x="594432" y="334199"/>
                      <a:pt x="601178" y="346793"/>
                    </a:cubicBezTo>
                    <a:cubicBezTo>
                      <a:pt x="607925" y="359387"/>
                      <a:pt x="603085" y="375056"/>
                      <a:pt x="590619" y="381793"/>
                    </a:cubicBezTo>
                    <a:lnTo>
                      <a:pt x="314303" y="528820"/>
                    </a:lnTo>
                    <a:cubicBezTo>
                      <a:pt x="310490" y="530870"/>
                      <a:pt x="306383" y="531895"/>
                      <a:pt x="302130" y="531895"/>
                    </a:cubicBezTo>
                    <a:cubicBezTo>
                      <a:pt x="297877" y="531895"/>
                      <a:pt x="293770" y="530870"/>
                      <a:pt x="289957" y="528820"/>
                    </a:cubicBezTo>
                    <a:lnTo>
                      <a:pt x="13641" y="381793"/>
                    </a:lnTo>
                    <a:cubicBezTo>
                      <a:pt x="1028" y="375056"/>
                      <a:pt x="-3665" y="359387"/>
                      <a:pt x="3082" y="346793"/>
                    </a:cubicBezTo>
                    <a:cubicBezTo>
                      <a:pt x="6455" y="340496"/>
                      <a:pt x="12028" y="336176"/>
                      <a:pt x="18335" y="334272"/>
                    </a:cubicBezTo>
                    <a:close/>
                    <a:moveTo>
                      <a:pt x="18335" y="233364"/>
                    </a:moveTo>
                    <a:cubicBezTo>
                      <a:pt x="24642" y="231461"/>
                      <a:pt x="31682" y="231973"/>
                      <a:pt x="37988" y="235341"/>
                    </a:cubicBezTo>
                    <a:lnTo>
                      <a:pt x="302130" y="375925"/>
                    </a:lnTo>
                    <a:lnTo>
                      <a:pt x="566126" y="235341"/>
                    </a:lnTo>
                    <a:cubicBezTo>
                      <a:pt x="578739" y="228605"/>
                      <a:pt x="594432" y="233291"/>
                      <a:pt x="601178" y="245885"/>
                    </a:cubicBezTo>
                    <a:cubicBezTo>
                      <a:pt x="607925" y="258479"/>
                      <a:pt x="603085" y="274148"/>
                      <a:pt x="590619" y="280885"/>
                    </a:cubicBezTo>
                    <a:lnTo>
                      <a:pt x="314303" y="428058"/>
                    </a:lnTo>
                    <a:cubicBezTo>
                      <a:pt x="310490" y="430108"/>
                      <a:pt x="306383" y="430987"/>
                      <a:pt x="302130" y="430987"/>
                    </a:cubicBezTo>
                    <a:cubicBezTo>
                      <a:pt x="297877" y="430987"/>
                      <a:pt x="293770" y="430108"/>
                      <a:pt x="289957" y="428058"/>
                    </a:cubicBezTo>
                    <a:lnTo>
                      <a:pt x="13641" y="280885"/>
                    </a:lnTo>
                    <a:cubicBezTo>
                      <a:pt x="1028" y="274148"/>
                      <a:pt x="-3665" y="258479"/>
                      <a:pt x="3082" y="245885"/>
                    </a:cubicBezTo>
                    <a:cubicBezTo>
                      <a:pt x="6455" y="239588"/>
                      <a:pt x="12028" y="235268"/>
                      <a:pt x="18335" y="233364"/>
                    </a:cubicBezTo>
                    <a:close/>
                    <a:moveTo>
                      <a:pt x="291571" y="2196"/>
                    </a:moveTo>
                    <a:cubicBezTo>
                      <a:pt x="298317" y="-733"/>
                      <a:pt x="305943" y="-733"/>
                      <a:pt x="312689" y="2196"/>
                    </a:cubicBezTo>
                    <a:lnTo>
                      <a:pt x="588846" y="125214"/>
                    </a:lnTo>
                    <a:cubicBezTo>
                      <a:pt x="597938" y="129315"/>
                      <a:pt x="603805" y="138102"/>
                      <a:pt x="604245" y="147914"/>
                    </a:cubicBezTo>
                    <a:cubicBezTo>
                      <a:pt x="604538" y="157726"/>
                      <a:pt x="599258" y="166953"/>
                      <a:pt x="590605" y="171639"/>
                    </a:cubicBezTo>
                    <a:lnTo>
                      <a:pt x="314303" y="318676"/>
                    </a:lnTo>
                    <a:cubicBezTo>
                      <a:pt x="310489" y="320726"/>
                      <a:pt x="306383" y="321751"/>
                      <a:pt x="302130" y="321751"/>
                    </a:cubicBezTo>
                    <a:cubicBezTo>
                      <a:pt x="297877" y="321751"/>
                      <a:pt x="293771" y="320726"/>
                      <a:pt x="289957" y="318676"/>
                    </a:cubicBezTo>
                    <a:lnTo>
                      <a:pt x="13654" y="171639"/>
                    </a:lnTo>
                    <a:cubicBezTo>
                      <a:pt x="5002" y="166953"/>
                      <a:pt x="-278" y="157726"/>
                      <a:pt x="15" y="147914"/>
                    </a:cubicBezTo>
                    <a:cubicBezTo>
                      <a:pt x="309" y="138102"/>
                      <a:pt x="6322" y="129315"/>
                      <a:pt x="15414" y="125214"/>
                    </a:cubicBezTo>
                    <a:close/>
                  </a:path>
                </a:pathLst>
              </a:custGeom>
              <a:solidFill>
                <a:srgbClr val="00B050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51029" tIns="25514" rIns="51029" bIns="25514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509972"/>
                <a:endParaRPr lang="zh-CN" altLang="en-US" sz="1786" b="1" i="1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32" name="iṩļïḓê"/>
              <p:cNvSpPr txBox="1"/>
              <p:nvPr/>
            </p:nvSpPr>
            <p:spPr>
              <a:xfrm>
                <a:off x="6533544" y="8403050"/>
                <a:ext cx="4569132" cy="20249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1029" tIns="25514" rIns="51029" bIns="25514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en-US" altLang="zh-CN" sz="1786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33" name="直接连接符 32"/>
              <p:cNvCxnSpPr/>
              <p:nvPr/>
            </p:nvCxnSpPr>
            <p:spPr>
              <a:xfrm>
                <a:off x="6614014" y="8254622"/>
                <a:ext cx="4351003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" name="išliḋè"/>
              <p:cNvSpPr/>
              <p:nvPr/>
            </p:nvSpPr>
            <p:spPr>
              <a:xfrm>
                <a:off x="7174646" y="6187364"/>
                <a:ext cx="3371204" cy="836476"/>
              </a:xfrm>
              <a:prstGeom prst="rect">
                <a:avLst/>
              </a:prstGeom>
            </p:spPr>
            <p:txBody>
              <a:bodyPr wrap="square" lIns="51029" tIns="25514" rIns="51029" bIns="25514" anchor="ctr" anchorCtr="0">
                <a:normAutofit/>
              </a:bodyPr>
              <a:lstStyle/>
              <a:p>
                <a:pPr algn="ctr"/>
                <a:r>
                  <a:rPr lang="en-US" altLang="zh-CN" sz="1786" b="1" i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02</a:t>
                </a:r>
              </a:p>
            </p:txBody>
          </p:sp>
        </p:grpSp>
        <p:grpSp>
          <p:nvGrpSpPr>
            <p:cNvPr id="56" name="组合 55"/>
            <p:cNvGrpSpPr/>
            <p:nvPr/>
          </p:nvGrpSpPr>
          <p:grpSpPr>
            <a:xfrm>
              <a:off x="11738080" y="5093240"/>
              <a:ext cx="5217722" cy="5449620"/>
              <a:chOff x="944823" y="5093240"/>
              <a:chExt cx="5217722" cy="5449620"/>
            </a:xfrm>
          </p:grpSpPr>
          <p:sp>
            <p:nvSpPr>
              <p:cNvPr id="57" name="ïṡļíḑê"/>
              <p:cNvSpPr/>
              <p:nvPr/>
            </p:nvSpPr>
            <p:spPr>
              <a:xfrm>
                <a:off x="1271967" y="5093240"/>
                <a:ext cx="4890578" cy="544962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prstDash val="solid"/>
                <a:round/>
              </a:ln>
              <a:effectLst>
                <a:outerShdw blurRad="63500" dist="254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51029" tIns="25514" rIns="51029" bIns="25514" numCol="1" spcCol="0" rtlCol="0" fromWordArt="0" anchor="ctr" anchorCtr="0" forceAA="0" compatLnSpc="1">
                <a:normAutofit/>
              </a:bodyPr>
              <a:lstStyle/>
              <a:p>
                <a:pPr algn="ctr" defTabSz="509972"/>
                <a:endParaRPr lang="zh-CN" altLang="en-US" sz="1786" b="1" i="1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8" name="îṩľíḋe"/>
              <p:cNvSpPr/>
              <p:nvPr/>
            </p:nvSpPr>
            <p:spPr>
              <a:xfrm>
                <a:off x="3302206" y="5365404"/>
                <a:ext cx="830098" cy="634963"/>
              </a:xfrm>
              <a:custGeom>
                <a:avLst/>
                <a:gdLst>
                  <a:gd name="connsiteX0" fmla="*/ 361794 w 551492"/>
                  <a:gd name="connsiteY0" fmla="*/ 308363 h 421851"/>
                  <a:gd name="connsiteX1" fmla="*/ 530845 w 551492"/>
                  <a:gd name="connsiteY1" fmla="*/ 308363 h 421851"/>
                  <a:gd name="connsiteX2" fmla="*/ 551492 w 551492"/>
                  <a:gd name="connsiteY2" fmla="*/ 329044 h 421851"/>
                  <a:gd name="connsiteX3" fmla="*/ 551492 w 551492"/>
                  <a:gd name="connsiteY3" fmla="*/ 362650 h 421851"/>
                  <a:gd name="connsiteX4" fmla="*/ 530845 w 551492"/>
                  <a:gd name="connsiteY4" fmla="*/ 383331 h 421851"/>
                  <a:gd name="connsiteX5" fmla="*/ 378570 w 551492"/>
                  <a:gd name="connsiteY5" fmla="*/ 383331 h 421851"/>
                  <a:gd name="connsiteX6" fmla="*/ 378570 w 551492"/>
                  <a:gd name="connsiteY6" fmla="*/ 369113 h 421851"/>
                  <a:gd name="connsiteX7" fmla="*/ 361794 w 551492"/>
                  <a:gd name="connsiteY7" fmla="*/ 308363 h 421851"/>
                  <a:gd name="connsiteX8" fmla="*/ 313904 w 551492"/>
                  <a:gd name="connsiteY8" fmla="*/ 172924 h 421851"/>
                  <a:gd name="connsiteX9" fmla="*/ 530832 w 551492"/>
                  <a:gd name="connsiteY9" fmla="*/ 172924 h 421851"/>
                  <a:gd name="connsiteX10" fmla="*/ 551492 w 551492"/>
                  <a:gd name="connsiteY10" fmla="*/ 193548 h 421851"/>
                  <a:gd name="connsiteX11" fmla="*/ 551492 w 551492"/>
                  <a:gd name="connsiteY11" fmla="*/ 225772 h 421851"/>
                  <a:gd name="connsiteX12" fmla="*/ 530832 w 551492"/>
                  <a:gd name="connsiteY12" fmla="*/ 247685 h 421851"/>
                  <a:gd name="connsiteX13" fmla="*/ 271293 w 551492"/>
                  <a:gd name="connsiteY13" fmla="*/ 247685 h 421851"/>
                  <a:gd name="connsiteX14" fmla="*/ 271293 w 551492"/>
                  <a:gd name="connsiteY14" fmla="*/ 227061 h 421851"/>
                  <a:gd name="connsiteX15" fmla="*/ 272584 w 551492"/>
                  <a:gd name="connsiteY15" fmla="*/ 224483 h 421851"/>
                  <a:gd name="connsiteX16" fmla="*/ 313904 w 551492"/>
                  <a:gd name="connsiteY16" fmla="*/ 172924 h 421851"/>
                  <a:gd name="connsiteX17" fmla="*/ 281648 w 551492"/>
                  <a:gd name="connsiteY17" fmla="*/ 36241 h 421851"/>
                  <a:gd name="connsiteX18" fmla="*/ 530834 w 551492"/>
                  <a:gd name="connsiteY18" fmla="*/ 36241 h 421851"/>
                  <a:gd name="connsiteX19" fmla="*/ 551492 w 551492"/>
                  <a:gd name="connsiteY19" fmla="*/ 58154 h 421851"/>
                  <a:gd name="connsiteX20" fmla="*/ 551492 w 551492"/>
                  <a:gd name="connsiteY20" fmla="*/ 90378 h 421851"/>
                  <a:gd name="connsiteX21" fmla="*/ 530834 w 551492"/>
                  <a:gd name="connsiteY21" fmla="*/ 111002 h 421851"/>
                  <a:gd name="connsiteX22" fmla="*/ 308761 w 551492"/>
                  <a:gd name="connsiteY22" fmla="*/ 111002 h 421851"/>
                  <a:gd name="connsiteX23" fmla="*/ 295850 w 551492"/>
                  <a:gd name="connsiteY23" fmla="*/ 96823 h 421851"/>
                  <a:gd name="connsiteX24" fmla="*/ 281648 w 551492"/>
                  <a:gd name="connsiteY24" fmla="*/ 36241 h 421851"/>
                  <a:gd name="connsiteX25" fmla="*/ 176987 w 551492"/>
                  <a:gd name="connsiteY25" fmla="*/ 0 h 421851"/>
                  <a:gd name="connsiteX26" fmla="*/ 271294 w 551492"/>
                  <a:gd name="connsiteY26" fmla="*/ 117396 h 421851"/>
                  <a:gd name="connsiteX27" fmla="*/ 276461 w 551492"/>
                  <a:gd name="connsiteY27" fmla="*/ 117396 h 421851"/>
                  <a:gd name="connsiteX28" fmla="*/ 290672 w 551492"/>
                  <a:gd name="connsiteY28" fmla="*/ 152228 h 421851"/>
                  <a:gd name="connsiteX29" fmla="*/ 262251 w 551492"/>
                  <a:gd name="connsiteY29" fmla="*/ 199960 h 421851"/>
                  <a:gd name="connsiteX30" fmla="*/ 257083 w 551492"/>
                  <a:gd name="connsiteY30" fmla="*/ 197380 h 421851"/>
                  <a:gd name="connsiteX31" fmla="*/ 224786 w 551492"/>
                  <a:gd name="connsiteY31" fmla="*/ 247692 h 421851"/>
                  <a:gd name="connsiteX32" fmla="*/ 219619 w 551492"/>
                  <a:gd name="connsiteY32" fmla="*/ 259303 h 421851"/>
                  <a:gd name="connsiteX33" fmla="*/ 241581 w 551492"/>
                  <a:gd name="connsiteY33" fmla="*/ 279944 h 421851"/>
                  <a:gd name="connsiteX34" fmla="*/ 263543 w 551492"/>
                  <a:gd name="connsiteY34" fmla="*/ 279944 h 421851"/>
                  <a:gd name="connsiteX35" fmla="*/ 352682 w 551492"/>
                  <a:gd name="connsiteY35" fmla="*/ 368958 h 421851"/>
                  <a:gd name="connsiteX36" fmla="*/ 352682 w 551492"/>
                  <a:gd name="connsiteY36" fmla="*/ 393470 h 421851"/>
                  <a:gd name="connsiteX37" fmla="*/ 325553 w 551492"/>
                  <a:gd name="connsiteY37" fmla="*/ 421851 h 421851"/>
                  <a:gd name="connsiteX38" fmla="*/ 28421 w 551492"/>
                  <a:gd name="connsiteY38" fmla="*/ 421851 h 421851"/>
                  <a:gd name="connsiteX39" fmla="*/ 0 w 551492"/>
                  <a:gd name="connsiteY39" fmla="*/ 393470 h 421851"/>
                  <a:gd name="connsiteX40" fmla="*/ 0 w 551492"/>
                  <a:gd name="connsiteY40" fmla="*/ 368958 h 421851"/>
                  <a:gd name="connsiteX41" fmla="*/ 89139 w 551492"/>
                  <a:gd name="connsiteY41" fmla="*/ 279944 h 421851"/>
                  <a:gd name="connsiteX42" fmla="*/ 112393 w 551492"/>
                  <a:gd name="connsiteY42" fmla="*/ 279944 h 421851"/>
                  <a:gd name="connsiteX43" fmla="*/ 133063 w 551492"/>
                  <a:gd name="connsiteY43" fmla="*/ 259303 h 421851"/>
                  <a:gd name="connsiteX44" fmla="*/ 127896 w 551492"/>
                  <a:gd name="connsiteY44" fmla="*/ 247692 h 421851"/>
                  <a:gd name="connsiteX45" fmla="*/ 95599 w 551492"/>
                  <a:gd name="connsiteY45" fmla="*/ 198670 h 421851"/>
                  <a:gd name="connsiteX46" fmla="*/ 91723 w 551492"/>
                  <a:gd name="connsiteY46" fmla="*/ 199960 h 421851"/>
                  <a:gd name="connsiteX47" fmla="*/ 63302 w 551492"/>
                  <a:gd name="connsiteY47" fmla="*/ 152228 h 421851"/>
                  <a:gd name="connsiteX48" fmla="*/ 78804 w 551492"/>
                  <a:gd name="connsiteY48" fmla="*/ 117396 h 421851"/>
                  <a:gd name="connsiteX49" fmla="*/ 81388 w 551492"/>
                  <a:gd name="connsiteY49" fmla="*/ 117396 h 421851"/>
                  <a:gd name="connsiteX50" fmla="*/ 176987 w 551492"/>
                  <a:gd name="connsiteY50" fmla="*/ 0 h 421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551492" h="421851">
                    <a:moveTo>
                      <a:pt x="361794" y="308363"/>
                    </a:moveTo>
                    <a:lnTo>
                      <a:pt x="530845" y="308363"/>
                    </a:lnTo>
                    <a:cubicBezTo>
                      <a:pt x="541168" y="308363"/>
                      <a:pt x="551492" y="317411"/>
                      <a:pt x="551492" y="329044"/>
                    </a:cubicBezTo>
                    <a:lnTo>
                      <a:pt x="551492" y="362650"/>
                    </a:lnTo>
                    <a:cubicBezTo>
                      <a:pt x="551492" y="374283"/>
                      <a:pt x="541168" y="383331"/>
                      <a:pt x="530845" y="383331"/>
                    </a:cubicBezTo>
                    <a:lnTo>
                      <a:pt x="378570" y="383331"/>
                    </a:lnTo>
                    <a:lnTo>
                      <a:pt x="378570" y="369113"/>
                    </a:lnTo>
                    <a:cubicBezTo>
                      <a:pt x="378570" y="347140"/>
                      <a:pt x="372118" y="326459"/>
                      <a:pt x="361794" y="308363"/>
                    </a:cubicBezTo>
                    <a:close/>
                    <a:moveTo>
                      <a:pt x="313904" y="172924"/>
                    </a:moveTo>
                    <a:lnTo>
                      <a:pt x="530832" y="172924"/>
                    </a:lnTo>
                    <a:cubicBezTo>
                      <a:pt x="541162" y="172924"/>
                      <a:pt x="551492" y="181947"/>
                      <a:pt x="551492" y="193548"/>
                    </a:cubicBezTo>
                    <a:lnTo>
                      <a:pt x="551492" y="225772"/>
                    </a:lnTo>
                    <a:cubicBezTo>
                      <a:pt x="551492" y="237373"/>
                      <a:pt x="541162" y="247685"/>
                      <a:pt x="530832" y="247685"/>
                    </a:cubicBezTo>
                    <a:lnTo>
                      <a:pt x="271293" y="247685"/>
                    </a:lnTo>
                    <a:lnTo>
                      <a:pt x="271293" y="227061"/>
                    </a:lnTo>
                    <a:cubicBezTo>
                      <a:pt x="271293" y="225772"/>
                      <a:pt x="272584" y="225772"/>
                      <a:pt x="272584" y="224483"/>
                    </a:cubicBezTo>
                    <a:cubicBezTo>
                      <a:pt x="293244" y="218038"/>
                      <a:pt x="307448" y="194837"/>
                      <a:pt x="313904" y="172924"/>
                    </a:cubicBezTo>
                    <a:close/>
                    <a:moveTo>
                      <a:pt x="281648" y="36241"/>
                    </a:moveTo>
                    <a:lnTo>
                      <a:pt x="530834" y="36241"/>
                    </a:lnTo>
                    <a:cubicBezTo>
                      <a:pt x="541163" y="36241"/>
                      <a:pt x="551492" y="46553"/>
                      <a:pt x="551492" y="58154"/>
                    </a:cubicBezTo>
                    <a:lnTo>
                      <a:pt x="551492" y="90378"/>
                    </a:lnTo>
                    <a:cubicBezTo>
                      <a:pt x="551492" y="101979"/>
                      <a:pt x="541163" y="111002"/>
                      <a:pt x="530834" y="111002"/>
                    </a:cubicBezTo>
                    <a:lnTo>
                      <a:pt x="308761" y="111002"/>
                    </a:lnTo>
                    <a:cubicBezTo>
                      <a:pt x="304888" y="104557"/>
                      <a:pt x="301015" y="99401"/>
                      <a:pt x="295850" y="96823"/>
                    </a:cubicBezTo>
                    <a:cubicBezTo>
                      <a:pt x="293268" y="72333"/>
                      <a:pt x="288104" y="52998"/>
                      <a:pt x="281648" y="36241"/>
                    </a:cubicBezTo>
                    <a:close/>
                    <a:moveTo>
                      <a:pt x="176987" y="0"/>
                    </a:moveTo>
                    <a:cubicBezTo>
                      <a:pt x="257083" y="0"/>
                      <a:pt x="270002" y="64503"/>
                      <a:pt x="271294" y="117396"/>
                    </a:cubicBezTo>
                    <a:cubicBezTo>
                      <a:pt x="272586" y="117396"/>
                      <a:pt x="273878" y="117396"/>
                      <a:pt x="276461" y="117396"/>
                    </a:cubicBezTo>
                    <a:cubicBezTo>
                      <a:pt x="289380" y="117396"/>
                      <a:pt x="290672" y="132877"/>
                      <a:pt x="290672" y="152228"/>
                    </a:cubicBezTo>
                    <a:cubicBezTo>
                      <a:pt x="290672" y="171579"/>
                      <a:pt x="275169" y="199960"/>
                      <a:pt x="262251" y="199960"/>
                    </a:cubicBezTo>
                    <a:cubicBezTo>
                      <a:pt x="260959" y="199960"/>
                      <a:pt x="258375" y="198670"/>
                      <a:pt x="257083" y="197380"/>
                    </a:cubicBezTo>
                    <a:cubicBezTo>
                      <a:pt x="249332" y="216731"/>
                      <a:pt x="237705" y="233502"/>
                      <a:pt x="224786" y="247692"/>
                    </a:cubicBezTo>
                    <a:cubicBezTo>
                      <a:pt x="220911" y="250272"/>
                      <a:pt x="219619" y="254143"/>
                      <a:pt x="219619" y="259303"/>
                    </a:cubicBezTo>
                    <a:cubicBezTo>
                      <a:pt x="219619" y="270913"/>
                      <a:pt x="228662" y="279944"/>
                      <a:pt x="241581" y="279944"/>
                    </a:cubicBezTo>
                    <a:lnTo>
                      <a:pt x="263543" y="279944"/>
                    </a:lnTo>
                    <a:cubicBezTo>
                      <a:pt x="312634" y="279944"/>
                      <a:pt x="352682" y="319936"/>
                      <a:pt x="352682" y="368958"/>
                    </a:cubicBezTo>
                    <a:lnTo>
                      <a:pt x="352682" y="393470"/>
                    </a:lnTo>
                    <a:cubicBezTo>
                      <a:pt x="352682" y="408950"/>
                      <a:pt x="341055" y="421851"/>
                      <a:pt x="325553" y="421851"/>
                    </a:cubicBezTo>
                    <a:lnTo>
                      <a:pt x="28421" y="421851"/>
                    </a:lnTo>
                    <a:cubicBezTo>
                      <a:pt x="12919" y="421851"/>
                      <a:pt x="0" y="408950"/>
                      <a:pt x="0" y="393470"/>
                    </a:cubicBezTo>
                    <a:lnTo>
                      <a:pt x="0" y="368958"/>
                    </a:lnTo>
                    <a:cubicBezTo>
                      <a:pt x="0" y="319936"/>
                      <a:pt x="40048" y="279944"/>
                      <a:pt x="89139" y="279944"/>
                    </a:cubicBezTo>
                    <a:lnTo>
                      <a:pt x="112393" y="279944"/>
                    </a:lnTo>
                    <a:cubicBezTo>
                      <a:pt x="124020" y="279944"/>
                      <a:pt x="133063" y="270913"/>
                      <a:pt x="133063" y="259303"/>
                    </a:cubicBezTo>
                    <a:cubicBezTo>
                      <a:pt x="133063" y="254143"/>
                      <a:pt x="131771" y="250272"/>
                      <a:pt x="127896" y="247692"/>
                    </a:cubicBezTo>
                    <a:cubicBezTo>
                      <a:pt x="114977" y="234792"/>
                      <a:pt x="104642" y="216731"/>
                      <a:pt x="95599" y="198670"/>
                    </a:cubicBezTo>
                    <a:cubicBezTo>
                      <a:pt x="94307" y="199960"/>
                      <a:pt x="93015" y="199960"/>
                      <a:pt x="91723" y="199960"/>
                    </a:cubicBezTo>
                    <a:cubicBezTo>
                      <a:pt x="78804" y="199960"/>
                      <a:pt x="63302" y="171579"/>
                      <a:pt x="63302" y="152228"/>
                    </a:cubicBezTo>
                    <a:cubicBezTo>
                      <a:pt x="63302" y="132877"/>
                      <a:pt x="65886" y="117396"/>
                      <a:pt x="78804" y="117396"/>
                    </a:cubicBezTo>
                    <a:cubicBezTo>
                      <a:pt x="80096" y="117396"/>
                      <a:pt x="80096" y="117396"/>
                      <a:pt x="81388" y="117396"/>
                    </a:cubicBezTo>
                    <a:cubicBezTo>
                      <a:pt x="82680" y="64503"/>
                      <a:pt x="93015" y="0"/>
                      <a:pt x="176987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51029" tIns="25514" rIns="51029" bIns="25514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509972"/>
                <a:endParaRPr lang="zh-CN" altLang="en-US" sz="1786" b="1" i="1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59" name="í$ḷíďê"/>
              <p:cNvSpPr txBox="1"/>
              <p:nvPr/>
            </p:nvSpPr>
            <p:spPr>
              <a:xfrm>
                <a:off x="1547533" y="8403050"/>
                <a:ext cx="4569132" cy="20249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1029" tIns="25514" rIns="51029" bIns="25514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en-US" altLang="zh-CN" sz="1786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60" name="直接连接符 59"/>
              <p:cNvCxnSpPr/>
              <p:nvPr/>
            </p:nvCxnSpPr>
            <p:spPr>
              <a:xfrm>
                <a:off x="1685192" y="8254622"/>
                <a:ext cx="4351002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iṡḻîdè"/>
              <p:cNvSpPr/>
              <p:nvPr/>
            </p:nvSpPr>
            <p:spPr>
              <a:xfrm>
                <a:off x="2031654" y="6187364"/>
                <a:ext cx="3371203" cy="836476"/>
              </a:xfrm>
              <a:prstGeom prst="rect">
                <a:avLst/>
              </a:prstGeom>
            </p:spPr>
            <p:txBody>
              <a:bodyPr wrap="square" lIns="51029" tIns="25514" rIns="51029" bIns="25514" anchor="ctr" anchorCtr="0">
                <a:normAutofit/>
              </a:bodyPr>
              <a:lstStyle/>
              <a:p>
                <a:pPr algn="ctr"/>
                <a:r>
                  <a:rPr lang="en-US" altLang="zh-CN" sz="1786" b="1" i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03</a:t>
                </a:r>
              </a:p>
            </p:txBody>
          </p:sp>
          <p:sp>
            <p:nvSpPr>
              <p:cNvPr id="62" name="ï$1îḓè"/>
              <p:cNvSpPr txBox="1"/>
              <p:nvPr/>
            </p:nvSpPr>
            <p:spPr>
              <a:xfrm>
                <a:off x="944823" y="7376755"/>
                <a:ext cx="5217722" cy="87786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1029" tIns="25514" rIns="51029" bIns="25514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en-US" altLang="zh-CN" sz="1786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grpSp>
          <p:nvGrpSpPr>
            <p:cNvPr id="66" name="组合 65"/>
            <p:cNvGrpSpPr/>
            <p:nvPr/>
          </p:nvGrpSpPr>
          <p:grpSpPr>
            <a:xfrm>
              <a:off x="17481186" y="5093240"/>
              <a:ext cx="5217718" cy="5449620"/>
              <a:chOff x="6180656" y="5093240"/>
              <a:chExt cx="5217718" cy="5449620"/>
            </a:xfrm>
          </p:grpSpPr>
          <p:sp>
            <p:nvSpPr>
              <p:cNvPr id="67" name="ïSḷîḓé"/>
              <p:cNvSpPr/>
              <p:nvPr/>
            </p:nvSpPr>
            <p:spPr>
              <a:xfrm>
                <a:off x="6414959" y="5093240"/>
                <a:ext cx="4890578" cy="5449620"/>
              </a:xfrm>
              <a:prstGeom prst="rect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3175">
                <a:noFill/>
                <a:prstDash val="solid"/>
                <a:round/>
              </a:ln>
              <a:effectLst>
                <a:outerShdw blurRad="63500" dist="25400" dir="2700000" algn="tl" rotWithShape="0">
                  <a:prstClr val="black">
                    <a:alpha val="1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51029" tIns="25514" rIns="51029" bIns="25514" numCol="1" spcCol="0" rtlCol="0" fromWordArt="0" anchor="ctr" anchorCtr="0" forceAA="0" compatLnSpc="1">
                <a:normAutofit/>
              </a:bodyPr>
              <a:lstStyle/>
              <a:p>
                <a:pPr algn="ctr" defTabSz="509972"/>
                <a:endParaRPr lang="zh-CN" altLang="en-US" sz="1786" b="1" i="1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8" name="î$ļiḍè"/>
              <p:cNvSpPr/>
              <p:nvPr/>
            </p:nvSpPr>
            <p:spPr>
              <a:xfrm>
                <a:off x="8487553" y="5343050"/>
                <a:ext cx="745390" cy="656127"/>
              </a:xfrm>
              <a:custGeom>
                <a:avLst/>
                <a:gdLst>
                  <a:gd name="connsiteX0" fmla="*/ 18335 w 604256"/>
                  <a:gd name="connsiteY0" fmla="*/ 334272 h 531895"/>
                  <a:gd name="connsiteX1" fmla="*/ 37988 w 604256"/>
                  <a:gd name="connsiteY1" fmla="*/ 336249 h 531895"/>
                  <a:gd name="connsiteX2" fmla="*/ 302130 w 604256"/>
                  <a:gd name="connsiteY2" fmla="*/ 476833 h 531895"/>
                  <a:gd name="connsiteX3" fmla="*/ 566126 w 604256"/>
                  <a:gd name="connsiteY3" fmla="*/ 336249 h 531895"/>
                  <a:gd name="connsiteX4" fmla="*/ 601178 w 604256"/>
                  <a:gd name="connsiteY4" fmla="*/ 346793 h 531895"/>
                  <a:gd name="connsiteX5" fmla="*/ 590619 w 604256"/>
                  <a:gd name="connsiteY5" fmla="*/ 381793 h 531895"/>
                  <a:gd name="connsiteX6" fmla="*/ 314303 w 604256"/>
                  <a:gd name="connsiteY6" fmla="*/ 528820 h 531895"/>
                  <a:gd name="connsiteX7" fmla="*/ 302130 w 604256"/>
                  <a:gd name="connsiteY7" fmla="*/ 531895 h 531895"/>
                  <a:gd name="connsiteX8" fmla="*/ 289957 w 604256"/>
                  <a:gd name="connsiteY8" fmla="*/ 528820 h 531895"/>
                  <a:gd name="connsiteX9" fmla="*/ 13641 w 604256"/>
                  <a:gd name="connsiteY9" fmla="*/ 381793 h 531895"/>
                  <a:gd name="connsiteX10" fmla="*/ 3082 w 604256"/>
                  <a:gd name="connsiteY10" fmla="*/ 346793 h 531895"/>
                  <a:gd name="connsiteX11" fmla="*/ 18335 w 604256"/>
                  <a:gd name="connsiteY11" fmla="*/ 334272 h 531895"/>
                  <a:gd name="connsiteX12" fmla="*/ 18335 w 604256"/>
                  <a:gd name="connsiteY12" fmla="*/ 233364 h 531895"/>
                  <a:gd name="connsiteX13" fmla="*/ 37988 w 604256"/>
                  <a:gd name="connsiteY13" fmla="*/ 235341 h 531895"/>
                  <a:gd name="connsiteX14" fmla="*/ 302130 w 604256"/>
                  <a:gd name="connsiteY14" fmla="*/ 375925 h 531895"/>
                  <a:gd name="connsiteX15" fmla="*/ 566126 w 604256"/>
                  <a:gd name="connsiteY15" fmla="*/ 235341 h 531895"/>
                  <a:gd name="connsiteX16" fmla="*/ 601178 w 604256"/>
                  <a:gd name="connsiteY16" fmla="*/ 245885 h 531895"/>
                  <a:gd name="connsiteX17" fmla="*/ 590619 w 604256"/>
                  <a:gd name="connsiteY17" fmla="*/ 280885 h 531895"/>
                  <a:gd name="connsiteX18" fmla="*/ 314303 w 604256"/>
                  <a:gd name="connsiteY18" fmla="*/ 428058 h 531895"/>
                  <a:gd name="connsiteX19" fmla="*/ 302130 w 604256"/>
                  <a:gd name="connsiteY19" fmla="*/ 430987 h 531895"/>
                  <a:gd name="connsiteX20" fmla="*/ 289957 w 604256"/>
                  <a:gd name="connsiteY20" fmla="*/ 428058 h 531895"/>
                  <a:gd name="connsiteX21" fmla="*/ 13641 w 604256"/>
                  <a:gd name="connsiteY21" fmla="*/ 280885 h 531895"/>
                  <a:gd name="connsiteX22" fmla="*/ 3082 w 604256"/>
                  <a:gd name="connsiteY22" fmla="*/ 245885 h 531895"/>
                  <a:gd name="connsiteX23" fmla="*/ 18335 w 604256"/>
                  <a:gd name="connsiteY23" fmla="*/ 233364 h 531895"/>
                  <a:gd name="connsiteX24" fmla="*/ 291571 w 604256"/>
                  <a:gd name="connsiteY24" fmla="*/ 2196 h 531895"/>
                  <a:gd name="connsiteX25" fmla="*/ 312689 w 604256"/>
                  <a:gd name="connsiteY25" fmla="*/ 2196 h 531895"/>
                  <a:gd name="connsiteX26" fmla="*/ 588846 w 604256"/>
                  <a:gd name="connsiteY26" fmla="*/ 125214 h 531895"/>
                  <a:gd name="connsiteX27" fmla="*/ 604245 w 604256"/>
                  <a:gd name="connsiteY27" fmla="*/ 147914 h 531895"/>
                  <a:gd name="connsiteX28" fmla="*/ 590605 w 604256"/>
                  <a:gd name="connsiteY28" fmla="*/ 171639 h 531895"/>
                  <a:gd name="connsiteX29" fmla="*/ 314303 w 604256"/>
                  <a:gd name="connsiteY29" fmla="*/ 318676 h 531895"/>
                  <a:gd name="connsiteX30" fmla="*/ 302130 w 604256"/>
                  <a:gd name="connsiteY30" fmla="*/ 321751 h 531895"/>
                  <a:gd name="connsiteX31" fmla="*/ 289957 w 604256"/>
                  <a:gd name="connsiteY31" fmla="*/ 318676 h 531895"/>
                  <a:gd name="connsiteX32" fmla="*/ 13654 w 604256"/>
                  <a:gd name="connsiteY32" fmla="*/ 171639 h 531895"/>
                  <a:gd name="connsiteX33" fmla="*/ 15 w 604256"/>
                  <a:gd name="connsiteY33" fmla="*/ 147914 h 531895"/>
                  <a:gd name="connsiteX34" fmla="*/ 15414 w 604256"/>
                  <a:gd name="connsiteY34" fmla="*/ 125214 h 531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604256" h="531895">
                    <a:moveTo>
                      <a:pt x="18335" y="334272"/>
                    </a:moveTo>
                    <a:cubicBezTo>
                      <a:pt x="24642" y="332369"/>
                      <a:pt x="31682" y="332881"/>
                      <a:pt x="37988" y="336249"/>
                    </a:cubicBezTo>
                    <a:lnTo>
                      <a:pt x="302130" y="476833"/>
                    </a:lnTo>
                    <a:lnTo>
                      <a:pt x="566126" y="336249"/>
                    </a:lnTo>
                    <a:cubicBezTo>
                      <a:pt x="578739" y="329513"/>
                      <a:pt x="594432" y="334199"/>
                      <a:pt x="601178" y="346793"/>
                    </a:cubicBezTo>
                    <a:cubicBezTo>
                      <a:pt x="607925" y="359387"/>
                      <a:pt x="603085" y="375056"/>
                      <a:pt x="590619" y="381793"/>
                    </a:cubicBezTo>
                    <a:lnTo>
                      <a:pt x="314303" y="528820"/>
                    </a:lnTo>
                    <a:cubicBezTo>
                      <a:pt x="310490" y="530870"/>
                      <a:pt x="306383" y="531895"/>
                      <a:pt x="302130" y="531895"/>
                    </a:cubicBezTo>
                    <a:cubicBezTo>
                      <a:pt x="297877" y="531895"/>
                      <a:pt x="293770" y="530870"/>
                      <a:pt x="289957" y="528820"/>
                    </a:cubicBezTo>
                    <a:lnTo>
                      <a:pt x="13641" y="381793"/>
                    </a:lnTo>
                    <a:cubicBezTo>
                      <a:pt x="1028" y="375056"/>
                      <a:pt x="-3665" y="359387"/>
                      <a:pt x="3082" y="346793"/>
                    </a:cubicBezTo>
                    <a:cubicBezTo>
                      <a:pt x="6455" y="340496"/>
                      <a:pt x="12028" y="336176"/>
                      <a:pt x="18335" y="334272"/>
                    </a:cubicBezTo>
                    <a:close/>
                    <a:moveTo>
                      <a:pt x="18335" y="233364"/>
                    </a:moveTo>
                    <a:cubicBezTo>
                      <a:pt x="24642" y="231461"/>
                      <a:pt x="31682" y="231973"/>
                      <a:pt x="37988" y="235341"/>
                    </a:cubicBezTo>
                    <a:lnTo>
                      <a:pt x="302130" y="375925"/>
                    </a:lnTo>
                    <a:lnTo>
                      <a:pt x="566126" y="235341"/>
                    </a:lnTo>
                    <a:cubicBezTo>
                      <a:pt x="578739" y="228605"/>
                      <a:pt x="594432" y="233291"/>
                      <a:pt x="601178" y="245885"/>
                    </a:cubicBezTo>
                    <a:cubicBezTo>
                      <a:pt x="607925" y="258479"/>
                      <a:pt x="603085" y="274148"/>
                      <a:pt x="590619" y="280885"/>
                    </a:cubicBezTo>
                    <a:lnTo>
                      <a:pt x="314303" y="428058"/>
                    </a:lnTo>
                    <a:cubicBezTo>
                      <a:pt x="310490" y="430108"/>
                      <a:pt x="306383" y="430987"/>
                      <a:pt x="302130" y="430987"/>
                    </a:cubicBezTo>
                    <a:cubicBezTo>
                      <a:pt x="297877" y="430987"/>
                      <a:pt x="293770" y="430108"/>
                      <a:pt x="289957" y="428058"/>
                    </a:cubicBezTo>
                    <a:lnTo>
                      <a:pt x="13641" y="280885"/>
                    </a:lnTo>
                    <a:cubicBezTo>
                      <a:pt x="1028" y="274148"/>
                      <a:pt x="-3665" y="258479"/>
                      <a:pt x="3082" y="245885"/>
                    </a:cubicBezTo>
                    <a:cubicBezTo>
                      <a:pt x="6455" y="239588"/>
                      <a:pt x="12028" y="235268"/>
                      <a:pt x="18335" y="233364"/>
                    </a:cubicBezTo>
                    <a:close/>
                    <a:moveTo>
                      <a:pt x="291571" y="2196"/>
                    </a:moveTo>
                    <a:cubicBezTo>
                      <a:pt x="298317" y="-733"/>
                      <a:pt x="305943" y="-733"/>
                      <a:pt x="312689" y="2196"/>
                    </a:cubicBezTo>
                    <a:lnTo>
                      <a:pt x="588846" y="125214"/>
                    </a:lnTo>
                    <a:cubicBezTo>
                      <a:pt x="597938" y="129315"/>
                      <a:pt x="603805" y="138102"/>
                      <a:pt x="604245" y="147914"/>
                    </a:cubicBezTo>
                    <a:cubicBezTo>
                      <a:pt x="604538" y="157726"/>
                      <a:pt x="599258" y="166953"/>
                      <a:pt x="590605" y="171639"/>
                    </a:cubicBezTo>
                    <a:lnTo>
                      <a:pt x="314303" y="318676"/>
                    </a:lnTo>
                    <a:cubicBezTo>
                      <a:pt x="310489" y="320726"/>
                      <a:pt x="306383" y="321751"/>
                      <a:pt x="302130" y="321751"/>
                    </a:cubicBezTo>
                    <a:cubicBezTo>
                      <a:pt x="297877" y="321751"/>
                      <a:pt x="293771" y="320726"/>
                      <a:pt x="289957" y="318676"/>
                    </a:cubicBezTo>
                    <a:lnTo>
                      <a:pt x="13654" y="171639"/>
                    </a:lnTo>
                    <a:cubicBezTo>
                      <a:pt x="5002" y="166953"/>
                      <a:pt x="-278" y="157726"/>
                      <a:pt x="15" y="147914"/>
                    </a:cubicBezTo>
                    <a:cubicBezTo>
                      <a:pt x="309" y="138102"/>
                      <a:pt x="6322" y="129315"/>
                      <a:pt x="15414" y="125214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3175">
                <a:noFill/>
                <a:prstDash val="solid"/>
                <a:rou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51029" tIns="25514" rIns="51029" bIns="25514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 defTabSz="509972"/>
                <a:endParaRPr lang="zh-CN" altLang="en-US" sz="1786" b="1" i="1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69" name="iṩļïḓê"/>
              <p:cNvSpPr txBox="1"/>
              <p:nvPr/>
            </p:nvSpPr>
            <p:spPr>
              <a:xfrm>
                <a:off x="6533544" y="8403050"/>
                <a:ext cx="4569132" cy="20249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1029" tIns="25514" rIns="51029" bIns="25514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endParaRPr lang="en-US" altLang="zh-CN" sz="1786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cxnSp>
            <p:nvCxnSpPr>
              <p:cNvPr id="70" name="直接连接符 69"/>
              <p:cNvCxnSpPr/>
              <p:nvPr/>
            </p:nvCxnSpPr>
            <p:spPr>
              <a:xfrm>
                <a:off x="6614014" y="8254622"/>
                <a:ext cx="4351003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išliḋè"/>
              <p:cNvSpPr/>
              <p:nvPr/>
            </p:nvSpPr>
            <p:spPr>
              <a:xfrm>
                <a:off x="7174646" y="6187364"/>
                <a:ext cx="3371204" cy="836476"/>
              </a:xfrm>
              <a:prstGeom prst="rect">
                <a:avLst/>
              </a:prstGeom>
            </p:spPr>
            <p:txBody>
              <a:bodyPr wrap="square" lIns="51029" tIns="25514" rIns="51029" bIns="25514" anchor="ctr" anchorCtr="0">
                <a:normAutofit/>
              </a:bodyPr>
              <a:lstStyle/>
              <a:p>
                <a:pPr algn="ctr"/>
                <a:r>
                  <a:rPr lang="en-US" altLang="zh-CN" sz="1786" b="1" i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04</a:t>
                </a:r>
              </a:p>
            </p:txBody>
          </p:sp>
          <p:sp>
            <p:nvSpPr>
              <p:cNvPr id="72" name="isľíḑè"/>
              <p:cNvSpPr txBox="1"/>
              <p:nvPr/>
            </p:nvSpPr>
            <p:spPr>
              <a:xfrm>
                <a:off x="6180656" y="7165947"/>
                <a:ext cx="5217718" cy="143412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51029" tIns="25514" rIns="51029" bIns="25514" anchor="ctr" anchorCtr="0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1786" dirty="0" smtClean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面试总结</a:t>
                </a:r>
                <a:endParaRPr lang="zh-CN" altLang="en-US" sz="1786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42" name="isľíḑè"/>
          <p:cNvSpPr txBox="1"/>
          <p:nvPr/>
        </p:nvSpPr>
        <p:spPr>
          <a:xfrm>
            <a:off x="6670758" y="3381088"/>
            <a:ext cx="2911801" cy="402608"/>
          </a:xfrm>
          <a:prstGeom prst="rect">
            <a:avLst/>
          </a:prstGeom>
          <a:noFill/>
          <a:ln>
            <a:noFill/>
          </a:ln>
        </p:spPr>
        <p:txBody>
          <a:bodyPr wrap="square" lIns="51029" tIns="25514" rIns="51029" bIns="25514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sz="1786" dirty="0" err="1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mmap</a:t>
            </a:r>
            <a:r>
              <a:rPr lang="zh-CN" altLang="en-US" sz="1786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函数原理</a:t>
            </a:r>
            <a:endParaRPr lang="zh-CN" altLang="en-US" sz="1786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3" name="ï$1îḓè"/>
          <p:cNvSpPr txBox="1"/>
          <p:nvPr/>
        </p:nvSpPr>
        <p:spPr>
          <a:xfrm>
            <a:off x="3577857" y="3351303"/>
            <a:ext cx="2549849" cy="402608"/>
          </a:xfrm>
          <a:prstGeom prst="rect">
            <a:avLst/>
          </a:prstGeom>
          <a:noFill/>
          <a:ln>
            <a:noFill/>
          </a:ln>
        </p:spPr>
        <p:txBody>
          <a:bodyPr wrap="square" lIns="51029" tIns="25514" rIns="51029" bIns="25514" anchor="ctr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zh-CN" altLang="en-US" sz="1563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物理内存与虚拟内存</a:t>
            </a:r>
            <a:endParaRPr lang="zh-CN" altLang="en-US" sz="1563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48062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236688" y="1312069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/>
              <a:t>Binder</a:t>
            </a:r>
            <a:r>
              <a:rPr lang="zh-CN" altLang="en-US" dirty="0"/>
              <a:t>的内存转移关系</a:t>
            </a:r>
          </a:p>
        </p:txBody>
      </p:sp>
      <p:sp>
        <p:nvSpPr>
          <p:cNvPr id="2" name="圆角矩形 1"/>
          <p:cNvSpPr/>
          <p:nvPr/>
        </p:nvSpPr>
        <p:spPr>
          <a:xfrm>
            <a:off x="159030" y="1107661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460" y="1284401"/>
            <a:ext cx="9115290" cy="5395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79662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146" name="Picture 2" descr="在这里插入图片描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002" y="0"/>
            <a:ext cx="7999748" cy="723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3605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870" y="0"/>
            <a:ext cx="7920880" cy="730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6306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679" y="1199237"/>
            <a:ext cx="12599948" cy="5748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20696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070" y="326797"/>
            <a:ext cx="8763757" cy="6682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79283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233233" y="139289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155575" y="118848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5355" y="326797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7868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9921" y="-16549"/>
            <a:ext cx="8020439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4787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402" y="29157"/>
            <a:ext cx="8268077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5959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322457" y="1421919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1244799" y="1217511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6673" y="10194"/>
            <a:ext cx="5022077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0362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674385" y="1403646"/>
            <a:ext cx="3096344" cy="5051032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数据发送方需要包裹好数据协议</a:t>
            </a:r>
            <a:endParaRPr lang="en-US" altLang="zh-CN" sz="1600" dirty="0" smtClean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rgbClr val="FFFF00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通过</a:t>
            </a:r>
            <a:r>
              <a:rPr lang="en-US" altLang="zh-CN" sz="1600" dirty="0" err="1" smtClean="0">
                <a:solidFill>
                  <a:srgbClr val="FFFF00"/>
                </a:solidFill>
              </a:rPr>
              <a:t>copy_from_user</a:t>
            </a:r>
            <a:r>
              <a:rPr lang="zh-CN" altLang="en-US" sz="1600" dirty="0" smtClean="0">
                <a:solidFill>
                  <a:srgbClr val="FFFF00"/>
                </a:solidFill>
              </a:rPr>
              <a:t>拷贝数据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整体架构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596727" y="1199238"/>
            <a:ext cx="3390025" cy="5749023"/>
          </a:xfrm>
          <a:prstGeom prst="roundRect">
            <a:avLst>
              <a:gd name="adj" fmla="val 8247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870" y="0"/>
            <a:ext cx="7920880" cy="7305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731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LYING IMPRESSION FID FEIZHAO    qq:1964271550"/>
          <p:cNvSpPr/>
          <p:nvPr/>
        </p:nvSpPr>
        <p:spPr bwMode="auto">
          <a:xfrm flipV="1">
            <a:off x="12471678" y="5877297"/>
            <a:ext cx="385680" cy="1354764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12471678" y="4409132"/>
            <a:ext cx="385680" cy="1354764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12471678" y="2938940"/>
            <a:ext cx="385680" cy="1354764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12471678" y="1468749"/>
            <a:ext cx="385680" cy="1354764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12471678" y="586"/>
            <a:ext cx="385680" cy="1352737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159735" y="586"/>
            <a:ext cx="4079963" cy="8711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1" dirty="0" smtClean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最后一位</a:t>
            </a:r>
            <a:r>
              <a:rPr lang="zh-CN" altLang="en-US" sz="5061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名额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77647" y="5112356"/>
            <a:ext cx="3207929" cy="384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98" dirty="0">
                <a:solidFill>
                  <a:schemeClr val="bg1"/>
                </a:solidFill>
              </a:rPr>
              <a:t>叮当老师的</a:t>
            </a:r>
            <a:r>
              <a:rPr lang="en-US" altLang="zh-CN" sz="1898" dirty="0">
                <a:solidFill>
                  <a:schemeClr val="bg1"/>
                </a:solidFill>
              </a:rPr>
              <a:t>QQ</a:t>
            </a:r>
            <a:r>
              <a:rPr lang="zh-CN" altLang="en-US" sz="1898" dirty="0">
                <a:solidFill>
                  <a:schemeClr val="bg1"/>
                </a:solidFill>
              </a:rPr>
              <a:t>：</a:t>
            </a:r>
            <a:r>
              <a:rPr lang="en-US" altLang="zh-CN" sz="1898" dirty="0">
                <a:solidFill>
                  <a:schemeClr val="bg1"/>
                </a:solidFill>
              </a:rPr>
              <a:t>1979846055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35" y="838755"/>
            <a:ext cx="5184063" cy="723226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841" y="1926495"/>
            <a:ext cx="3251506" cy="315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9235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LYING IMPRESSION FID FEIZHAO    qq:1964271550"/>
          <p:cNvSpPr/>
          <p:nvPr/>
        </p:nvSpPr>
        <p:spPr bwMode="auto">
          <a:xfrm flipV="1">
            <a:off x="12471678" y="5877297"/>
            <a:ext cx="385680" cy="1354764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12471678" y="4409132"/>
            <a:ext cx="385680" cy="1354764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12471678" y="2938940"/>
            <a:ext cx="385680" cy="1354764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12471678" y="1468749"/>
            <a:ext cx="385680" cy="1354764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12471678" y="586"/>
            <a:ext cx="385680" cy="1352737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1324018" y="816"/>
            <a:ext cx="4079963" cy="8711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1" dirty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最后三位名额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877647" y="5112356"/>
            <a:ext cx="3207929" cy="384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98" dirty="0">
                <a:solidFill>
                  <a:schemeClr val="bg1"/>
                </a:solidFill>
              </a:rPr>
              <a:t>叮当老师的</a:t>
            </a:r>
            <a:r>
              <a:rPr lang="en-US" altLang="zh-CN" sz="1898" dirty="0">
                <a:solidFill>
                  <a:schemeClr val="bg1"/>
                </a:solidFill>
              </a:rPr>
              <a:t>QQ</a:t>
            </a:r>
            <a:r>
              <a:rPr lang="zh-CN" altLang="en-US" sz="1898" dirty="0">
                <a:solidFill>
                  <a:schemeClr val="bg1"/>
                </a:solidFill>
              </a:rPr>
              <a:t>：</a:t>
            </a:r>
            <a:r>
              <a:rPr lang="en-US" altLang="zh-CN" sz="1898" dirty="0">
                <a:solidFill>
                  <a:schemeClr val="bg1"/>
                </a:solidFill>
              </a:rPr>
              <a:t>1979846055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914" y="793001"/>
            <a:ext cx="5184063" cy="723226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8841" y="1926495"/>
            <a:ext cx="3251506" cy="315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69839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LYING IMPRESSION FID FEIZHAO    qq:1964271550"/>
          <p:cNvSpPr/>
          <p:nvPr/>
        </p:nvSpPr>
        <p:spPr bwMode="auto">
          <a:xfrm flipV="1">
            <a:off x="12471678" y="5877297"/>
            <a:ext cx="385680" cy="1354764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12471678" y="4409132"/>
            <a:ext cx="385680" cy="1354764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12471678" y="2938940"/>
            <a:ext cx="385680" cy="1354764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12471678" y="1468749"/>
            <a:ext cx="385680" cy="1354764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12471678" y="586"/>
            <a:ext cx="385680" cy="1352737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32860" y="47295"/>
            <a:ext cx="5758308" cy="8711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1" dirty="0" smtClean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开课还剩最后</a:t>
            </a:r>
            <a:r>
              <a:rPr lang="en-US" altLang="zh-CN" sz="5061" dirty="0" smtClean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5061" dirty="0" smtClean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天！</a:t>
            </a:r>
            <a:endParaRPr lang="zh-CN" altLang="en-US" sz="5061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73347" y="5115519"/>
            <a:ext cx="3207929" cy="384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98" dirty="0">
                <a:solidFill>
                  <a:schemeClr val="bg1"/>
                </a:solidFill>
              </a:rPr>
              <a:t>叮当老师的</a:t>
            </a:r>
            <a:r>
              <a:rPr lang="en-US" altLang="zh-CN" sz="1898" dirty="0">
                <a:solidFill>
                  <a:schemeClr val="bg1"/>
                </a:solidFill>
              </a:rPr>
              <a:t>QQ</a:t>
            </a:r>
            <a:r>
              <a:rPr lang="zh-CN" altLang="en-US" sz="1898" dirty="0">
                <a:solidFill>
                  <a:schemeClr val="bg1"/>
                </a:solidFill>
              </a:rPr>
              <a:t>：</a:t>
            </a:r>
            <a:r>
              <a:rPr lang="en-US" altLang="zh-CN" sz="1898" dirty="0">
                <a:solidFill>
                  <a:schemeClr val="bg1"/>
                </a:solidFill>
              </a:rPr>
              <a:t>1979846055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9437"/>
            <a:ext cx="4581176" cy="686853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383" y="1707761"/>
            <a:ext cx="3251506" cy="315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25349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FLYING IMPRESSION FID FEIZHAO    qq:1964271550"/>
          <p:cNvSpPr txBox="1"/>
          <p:nvPr/>
        </p:nvSpPr>
        <p:spPr>
          <a:xfrm>
            <a:off x="8255842" y="1882113"/>
            <a:ext cx="1158492" cy="384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Toppro</a:t>
            </a:r>
          </a:p>
        </p:txBody>
      </p:sp>
      <p:sp>
        <p:nvSpPr>
          <p:cNvPr id="42" name="FLYING IMPRESSION FID FEIZHAO    qq:1964271550"/>
          <p:cNvSpPr txBox="1"/>
          <p:nvPr/>
        </p:nvSpPr>
        <p:spPr>
          <a:xfrm>
            <a:off x="8255842" y="2252850"/>
            <a:ext cx="2943720" cy="65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不再仅限于</a:t>
            </a:r>
            <a:r>
              <a:rPr lang="en-US" altLang="zh-CN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死工资</a:t>
            </a:r>
            <a:r>
              <a:rPr lang="en-US" altLang="zh-CN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，技术价值最大化。</a:t>
            </a:r>
          </a:p>
        </p:txBody>
      </p:sp>
      <p:sp>
        <p:nvSpPr>
          <p:cNvPr id="43" name="FLYING IMPRESSION FID FEIZHAO    qq:1964271550"/>
          <p:cNvSpPr txBox="1"/>
          <p:nvPr/>
        </p:nvSpPr>
        <p:spPr>
          <a:xfrm>
            <a:off x="8255842" y="4561956"/>
            <a:ext cx="1158492" cy="384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5k</a:t>
            </a:r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</a:t>
            </a:r>
          </a:p>
        </p:txBody>
      </p:sp>
      <p:sp>
        <p:nvSpPr>
          <p:cNvPr id="44" name="FLYING IMPRESSION FID FEIZHAO    qq:1964271550"/>
          <p:cNvSpPr txBox="1"/>
          <p:nvPr/>
        </p:nvSpPr>
        <p:spPr>
          <a:xfrm>
            <a:off x="8255842" y="4951444"/>
            <a:ext cx="2943720" cy="65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1-3</a:t>
            </a: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年工作经验的人学习完本课程未涨</a:t>
            </a:r>
            <a:r>
              <a:rPr lang="en-US" altLang="zh-CN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5k</a:t>
            </a: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，全额退费。</a:t>
            </a:r>
          </a:p>
        </p:txBody>
      </p:sp>
      <p:sp>
        <p:nvSpPr>
          <p:cNvPr id="45" name="FLYING IMPRESSION FID FEIZHAO    qq:1964271550"/>
          <p:cNvSpPr txBox="1"/>
          <p:nvPr/>
        </p:nvSpPr>
        <p:spPr>
          <a:xfrm>
            <a:off x="2745609" y="1881922"/>
            <a:ext cx="1885745" cy="384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</a:p>
        </p:txBody>
      </p:sp>
      <p:sp>
        <p:nvSpPr>
          <p:cNvPr id="46" name="FLYING IMPRESSION FID FEIZHAO    qq:1964271550"/>
          <p:cNvSpPr txBox="1"/>
          <p:nvPr/>
        </p:nvSpPr>
        <p:spPr>
          <a:xfrm>
            <a:off x="1659186" y="2271600"/>
            <a:ext cx="2972205" cy="6546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凡是基于</a:t>
            </a:r>
            <a:r>
              <a:rPr lang="en-US" altLang="zh-CN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平台的应用开发都不再有技术壁垒。</a:t>
            </a:r>
          </a:p>
        </p:txBody>
      </p:sp>
      <p:sp>
        <p:nvSpPr>
          <p:cNvPr id="47" name="FLYING IMPRESSION FID FEIZHAO    qq:1964271550"/>
          <p:cNvSpPr txBox="1"/>
          <p:nvPr/>
        </p:nvSpPr>
        <p:spPr>
          <a:xfrm>
            <a:off x="3472899" y="4561956"/>
            <a:ext cx="1158492" cy="3844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人脉</a:t>
            </a:r>
          </a:p>
        </p:txBody>
      </p:sp>
      <p:sp>
        <p:nvSpPr>
          <p:cNvPr id="48" name="FLYING IMPRESSION FID FEIZHAO    qq:1964271550"/>
          <p:cNvSpPr txBox="1"/>
          <p:nvPr/>
        </p:nvSpPr>
        <p:spPr>
          <a:xfrm>
            <a:off x="1659186" y="4951444"/>
            <a:ext cx="2972205" cy="978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不管是公司还是</a:t>
            </a:r>
            <a:r>
              <a:rPr lang="en-US" altLang="zh-CN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Toppro</a:t>
            </a: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都有机会，能力接触到更高端的圈子，增加新的机遇。</a:t>
            </a: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rot="2700000">
            <a:off x="4759783" y="2398087"/>
            <a:ext cx="1925255" cy="1541878"/>
          </a:xfrm>
          <a:prstGeom prst="roundRect">
            <a:avLst/>
          </a:prstGeom>
          <a:solidFill>
            <a:srgbClr val="EB5F56"/>
          </a:solidFill>
          <a:ln>
            <a:noFill/>
          </a:ln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2" name="FLYING IMPRESSION FID FEIZHAO    qq:1964271550"/>
          <p:cNvSpPr/>
          <p:nvPr/>
        </p:nvSpPr>
        <p:spPr bwMode="auto">
          <a:xfrm rot="2700000">
            <a:off x="6387657" y="2205805"/>
            <a:ext cx="1540204" cy="1925255"/>
          </a:xfrm>
          <a:prstGeom prst="roundRect">
            <a:avLst/>
          </a:prstGeom>
          <a:solidFill>
            <a:srgbClr val="33C3AB"/>
          </a:solidFill>
          <a:ln>
            <a:noFill/>
          </a:ln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3" name="FLYING IMPRESSION FID FEIZHAO    qq:1964271550"/>
          <p:cNvSpPr/>
          <p:nvPr/>
        </p:nvSpPr>
        <p:spPr bwMode="auto">
          <a:xfrm rot="2700000">
            <a:off x="6194539" y="3832842"/>
            <a:ext cx="1925255" cy="1541878"/>
          </a:xfrm>
          <a:prstGeom prst="roundRect">
            <a:avLst/>
          </a:prstGeom>
          <a:solidFill>
            <a:srgbClr val="364555"/>
          </a:solidFill>
          <a:ln>
            <a:noFill/>
          </a:ln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4" name="FLYING IMPRESSION FID FEIZHAO    qq:1964271550"/>
          <p:cNvSpPr/>
          <p:nvPr/>
        </p:nvSpPr>
        <p:spPr bwMode="auto">
          <a:xfrm rot="2700000">
            <a:off x="4926719" y="3666743"/>
            <a:ext cx="1540204" cy="1925255"/>
          </a:xfrm>
          <a:prstGeom prst="roundRect">
            <a:avLst/>
          </a:prstGeom>
          <a:solidFill>
            <a:srgbClr val="FCB030"/>
          </a:solidFill>
          <a:ln>
            <a:noFill/>
          </a:ln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8" name="FLYING IMPRESSION FID FEIZHAO    qq:1964271550"/>
          <p:cNvSpPr txBox="1"/>
          <p:nvPr/>
        </p:nvSpPr>
        <p:spPr>
          <a:xfrm>
            <a:off x="6670373" y="2823662"/>
            <a:ext cx="1158492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Toppro</a:t>
            </a:r>
          </a:p>
        </p:txBody>
      </p:sp>
      <p:sp>
        <p:nvSpPr>
          <p:cNvPr id="60" name="FLYING IMPRESSION FID FEIZHAO    qq:1964271550"/>
          <p:cNvSpPr/>
          <p:nvPr/>
        </p:nvSpPr>
        <p:spPr>
          <a:xfrm>
            <a:off x="5056599" y="3500048"/>
            <a:ext cx="1447220" cy="821578"/>
          </a:xfrm>
          <a:custGeom>
            <a:avLst/>
            <a:gdLst>
              <a:gd name="connsiteX0" fmla="*/ 0 w 1624676"/>
              <a:gd name="connsiteY0" fmla="*/ 0 h 711399"/>
              <a:gd name="connsiteX1" fmla="*/ 1624676 w 1624676"/>
              <a:gd name="connsiteY1" fmla="*/ 0 h 711399"/>
              <a:gd name="connsiteX2" fmla="*/ 984649 w 1624676"/>
              <a:gd name="connsiteY2" fmla="*/ 640026 h 711399"/>
              <a:gd name="connsiteX3" fmla="*/ 640025 w 1624676"/>
              <a:gd name="connsiteY3" fmla="*/ 640026 h 711399"/>
              <a:gd name="connsiteX4" fmla="*/ 0 w 1624676"/>
              <a:gd name="connsiteY4" fmla="*/ 0 h 711399"/>
              <a:gd name="connsiteX0-1" fmla="*/ 0 w 1624676"/>
              <a:gd name="connsiteY0-2" fmla="*/ 67663 h 779062"/>
              <a:gd name="connsiteX1-3" fmla="*/ 778439 w 1624676"/>
              <a:gd name="connsiteY1-4" fmla="*/ 0 h 779062"/>
              <a:gd name="connsiteX2-5" fmla="*/ 1624676 w 1624676"/>
              <a:gd name="connsiteY2-6" fmla="*/ 67663 h 779062"/>
              <a:gd name="connsiteX3-7" fmla="*/ 984649 w 1624676"/>
              <a:gd name="connsiteY3-8" fmla="*/ 707689 h 779062"/>
              <a:gd name="connsiteX4-9" fmla="*/ 640025 w 1624676"/>
              <a:gd name="connsiteY4-10" fmla="*/ 707689 h 779062"/>
              <a:gd name="connsiteX5" fmla="*/ 0 w 1624676"/>
              <a:gd name="connsiteY5" fmla="*/ 67663 h 779062"/>
              <a:gd name="connsiteX0-11" fmla="*/ 0 w 1624676"/>
              <a:gd name="connsiteY0-12" fmla="*/ 67663 h 779062"/>
              <a:gd name="connsiteX1-13" fmla="*/ 778439 w 1624676"/>
              <a:gd name="connsiteY1-14" fmla="*/ 0 h 779062"/>
              <a:gd name="connsiteX2-15" fmla="*/ 1624676 w 1624676"/>
              <a:gd name="connsiteY2-16" fmla="*/ 67663 h 779062"/>
              <a:gd name="connsiteX3-17" fmla="*/ 1372328 w 1624676"/>
              <a:gd name="connsiteY3-18" fmla="*/ 311085 h 779062"/>
              <a:gd name="connsiteX4-19" fmla="*/ 984649 w 1624676"/>
              <a:gd name="connsiteY4-20" fmla="*/ 707689 h 779062"/>
              <a:gd name="connsiteX5-21" fmla="*/ 640025 w 1624676"/>
              <a:gd name="connsiteY5-22" fmla="*/ 707689 h 779062"/>
              <a:gd name="connsiteX6" fmla="*/ 0 w 1624676"/>
              <a:gd name="connsiteY6" fmla="*/ 67663 h 779062"/>
              <a:gd name="connsiteX0-23" fmla="*/ 0 w 1624676"/>
              <a:gd name="connsiteY0-24" fmla="*/ 67663 h 779062"/>
              <a:gd name="connsiteX1-25" fmla="*/ 778439 w 1624676"/>
              <a:gd name="connsiteY1-26" fmla="*/ 0 h 779062"/>
              <a:gd name="connsiteX2-27" fmla="*/ 1624676 w 1624676"/>
              <a:gd name="connsiteY2-28" fmla="*/ 67663 h 779062"/>
              <a:gd name="connsiteX3-29" fmla="*/ 1372328 w 1624676"/>
              <a:gd name="connsiteY3-30" fmla="*/ 311085 h 779062"/>
              <a:gd name="connsiteX4-31" fmla="*/ 984649 w 1624676"/>
              <a:gd name="connsiteY4-32" fmla="*/ 707689 h 779062"/>
              <a:gd name="connsiteX5-33" fmla="*/ 640025 w 1624676"/>
              <a:gd name="connsiteY5-34" fmla="*/ 707689 h 779062"/>
              <a:gd name="connsiteX6-35" fmla="*/ 0 w 1624676"/>
              <a:gd name="connsiteY6-36" fmla="*/ 67663 h 779062"/>
              <a:gd name="connsiteX0-37" fmla="*/ 0 w 1372328"/>
              <a:gd name="connsiteY0-38" fmla="*/ 67663 h 779062"/>
              <a:gd name="connsiteX1-39" fmla="*/ 778439 w 1372328"/>
              <a:gd name="connsiteY1-40" fmla="*/ 0 h 779062"/>
              <a:gd name="connsiteX2-41" fmla="*/ 1115629 w 1372328"/>
              <a:gd name="connsiteY2-42" fmla="*/ 114797 h 779062"/>
              <a:gd name="connsiteX3-43" fmla="*/ 1372328 w 1372328"/>
              <a:gd name="connsiteY3-44" fmla="*/ 311085 h 779062"/>
              <a:gd name="connsiteX4-45" fmla="*/ 984649 w 1372328"/>
              <a:gd name="connsiteY4-46" fmla="*/ 707689 h 779062"/>
              <a:gd name="connsiteX5-47" fmla="*/ 640025 w 1372328"/>
              <a:gd name="connsiteY5-48" fmla="*/ 707689 h 779062"/>
              <a:gd name="connsiteX6-49" fmla="*/ 0 w 1372328"/>
              <a:gd name="connsiteY6-50" fmla="*/ 67663 h 77906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21" y="connsiteY5-22"/>
              </a:cxn>
              <a:cxn ang="0">
                <a:pos x="connsiteX6-35" y="connsiteY6-36"/>
              </a:cxn>
            </a:cxnLst>
            <a:rect l="l" t="t" r="r" b="b"/>
            <a:pathLst>
              <a:path w="1372328" h="779062">
                <a:moveTo>
                  <a:pt x="0" y="67663"/>
                </a:moveTo>
                <a:cubicBezTo>
                  <a:pt x="272049" y="67105"/>
                  <a:pt x="506390" y="558"/>
                  <a:pt x="778439" y="0"/>
                </a:cubicBezTo>
                <a:lnTo>
                  <a:pt x="1115629" y="114797"/>
                </a:lnTo>
                <a:cubicBezTo>
                  <a:pt x="1031513" y="195938"/>
                  <a:pt x="1098226" y="220517"/>
                  <a:pt x="1372328" y="311085"/>
                </a:cubicBezTo>
                <a:lnTo>
                  <a:pt x="984649" y="707689"/>
                </a:lnTo>
                <a:cubicBezTo>
                  <a:pt x="889484" y="802854"/>
                  <a:pt x="735191" y="802854"/>
                  <a:pt x="640025" y="707689"/>
                </a:cubicBezTo>
                <a:lnTo>
                  <a:pt x="0" y="67663"/>
                </a:lnTo>
                <a:close/>
              </a:path>
            </a:pathLst>
          </a:custGeom>
          <a:solidFill>
            <a:srgbClr val="EB5F5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33" name="FLYING IMPRESSION FID FEIZHAO    qq:1964271550"/>
          <p:cNvSpPr/>
          <p:nvPr/>
        </p:nvSpPr>
        <p:spPr bwMode="auto">
          <a:xfrm>
            <a:off x="12659000" y="194"/>
            <a:ext cx="199053" cy="135491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>
            <a:off x="12659000" y="1468520"/>
            <a:ext cx="199053" cy="135491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1" name="FLYING IMPRESSION FID FEIZHAO    qq:1964271550"/>
          <p:cNvSpPr/>
          <p:nvPr/>
        </p:nvSpPr>
        <p:spPr bwMode="auto">
          <a:xfrm>
            <a:off x="12659000" y="2938871"/>
            <a:ext cx="199053" cy="135491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9" name="FLYING IMPRESSION FID FEIZHAO    qq:1964271550"/>
          <p:cNvSpPr/>
          <p:nvPr/>
        </p:nvSpPr>
        <p:spPr bwMode="auto">
          <a:xfrm>
            <a:off x="12659000" y="4409221"/>
            <a:ext cx="199053" cy="135491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61" name="FLYING IMPRESSION FID FEIZHAO    qq:1964271550"/>
          <p:cNvSpPr/>
          <p:nvPr/>
        </p:nvSpPr>
        <p:spPr bwMode="auto">
          <a:xfrm>
            <a:off x="12659000" y="5879571"/>
            <a:ext cx="199053" cy="135288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62" name="FLYING IMPRESSION FID FEIZHAO    qq:1964271550"/>
          <p:cNvSpPr/>
          <p:nvPr/>
        </p:nvSpPr>
        <p:spPr bwMode="auto">
          <a:xfrm flipV="1">
            <a:off x="697" y="5877545"/>
            <a:ext cx="199053" cy="135491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63" name="FLYING IMPRESSION FID FEIZHAO    qq:1964271550"/>
          <p:cNvSpPr/>
          <p:nvPr/>
        </p:nvSpPr>
        <p:spPr bwMode="auto">
          <a:xfrm flipV="1">
            <a:off x="697" y="4409220"/>
            <a:ext cx="199053" cy="135491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64" name="FLYING IMPRESSION FID FEIZHAO    qq:1964271550"/>
          <p:cNvSpPr/>
          <p:nvPr/>
        </p:nvSpPr>
        <p:spPr bwMode="auto">
          <a:xfrm flipV="1">
            <a:off x="697" y="2938869"/>
            <a:ext cx="199053" cy="135491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65" name="FLYING IMPRESSION FID FEIZHAO    qq:1964271550"/>
          <p:cNvSpPr/>
          <p:nvPr/>
        </p:nvSpPr>
        <p:spPr bwMode="auto">
          <a:xfrm flipV="1">
            <a:off x="697" y="1468519"/>
            <a:ext cx="199053" cy="135491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66" name="FLYING IMPRESSION FID FEIZHAO    qq:1964271550"/>
          <p:cNvSpPr/>
          <p:nvPr/>
        </p:nvSpPr>
        <p:spPr bwMode="auto">
          <a:xfrm flipV="1">
            <a:off x="697" y="194"/>
            <a:ext cx="199053" cy="135288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" name="FLYING IMPRESSION FID FEIZHAO    qq:1964271550"/>
          <p:cNvSpPr txBox="1"/>
          <p:nvPr/>
        </p:nvSpPr>
        <p:spPr>
          <a:xfrm>
            <a:off x="6862563" y="4495119"/>
            <a:ext cx="1158492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5k</a:t>
            </a:r>
            <a:r>
              <a:rPr lang="zh-CN" altLang="en-US" sz="210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服务</a:t>
            </a:r>
          </a:p>
        </p:txBody>
      </p:sp>
      <p:sp>
        <p:nvSpPr>
          <p:cNvPr id="5" name="FLYING IMPRESSION FID FEIZHAO    qq:1964271550"/>
          <p:cNvSpPr txBox="1"/>
          <p:nvPr/>
        </p:nvSpPr>
        <p:spPr>
          <a:xfrm>
            <a:off x="4941996" y="2814957"/>
            <a:ext cx="1158492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</a:t>
            </a:r>
          </a:p>
        </p:txBody>
      </p:sp>
      <p:sp>
        <p:nvSpPr>
          <p:cNvPr id="6" name="FLYING IMPRESSION FID FEIZHAO    qq:1964271550"/>
          <p:cNvSpPr txBox="1"/>
          <p:nvPr/>
        </p:nvSpPr>
        <p:spPr>
          <a:xfrm>
            <a:off x="5030391" y="4503823"/>
            <a:ext cx="1158492" cy="416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09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人脉</a:t>
            </a:r>
          </a:p>
        </p:txBody>
      </p:sp>
      <p:sp>
        <p:nvSpPr>
          <p:cNvPr id="7" name="FLYING IMPRESSION FID FEIZHAO    qq:1964271550"/>
          <p:cNvSpPr txBox="1"/>
          <p:nvPr/>
        </p:nvSpPr>
        <p:spPr>
          <a:xfrm>
            <a:off x="199783" y="424"/>
            <a:ext cx="2781531" cy="871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良性循环</a:t>
            </a:r>
          </a:p>
        </p:txBody>
      </p:sp>
      <p:sp>
        <p:nvSpPr>
          <p:cNvPr id="8" name="FLYING IMPRESSION FID FEIZHAO    qq:1964271550"/>
          <p:cNvSpPr txBox="1"/>
          <p:nvPr/>
        </p:nvSpPr>
        <p:spPr>
          <a:xfrm>
            <a:off x="280614" y="6801199"/>
            <a:ext cx="10144587" cy="282834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30000"/>
              </a:lnSpc>
            </a:pPr>
            <a:r>
              <a:rPr lang="zh-CN" altLang="en-US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学完本高级课程未加薪</a:t>
            </a:r>
            <a:r>
              <a:rPr lang="en-US" altLang="zh-CN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5k</a:t>
            </a:r>
            <a:r>
              <a:rPr lang="zh-CN" altLang="en-US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，全额退费</a:t>
            </a:r>
          </a:p>
        </p:txBody>
      </p:sp>
    </p:spTree>
    <p:extLst>
      <p:ext uri="{BB962C8B-B14F-4D97-AF65-F5344CB8AC3E}">
        <p14:creationId xmlns:p14="http://schemas.microsoft.com/office/powerpoint/2010/main" val="43618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bldLvl="0" animBg="1"/>
      <p:bldP spid="52" grpId="0" bldLvl="0" animBg="1"/>
      <p:bldP spid="53" grpId="0" bldLvl="0" animBg="1"/>
      <p:bldP spid="54" grpId="0" bldLvl="0" animBg="1"/>
      <p:bldP spid="58" grpId="0"/>
      <p:bldP spid="60" grpId="0" bldLvl="0" animBg="1"/>
      <p:bldP spid="4" grpId="0"/>
      <p:bldP spid="5" grpId="0"/>
      <p:bldP spid="6" grpId="0"/>
      <p:bldP spid="7" grpId="0"/>
      <p:bldP spid="8" grpId="0" bldLvl="0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LYING IMPRESSION FID FEIZHAO    qq:1964271550"/>
          <p:cNvSpPr/>
          <p:nvPr/>
        </p:nvSpPr>
        <p:spPr>
          <a:xfrm>
            <a:off x="-1053041" y="544630"/>
            <a:ext cx="6861786" cy="6861786"/>
          </a:xfrm>
          <a:prstGeom prst="blockArc">
            <a:avLst>
              <a:gd name="adj1" fmla="val 18900000"/>
              <a:gd name="adj2" fmla="val 2700000"/>
              <a:gd name="adj3" fmla="val 393"/>
            </a:avLst>
          </a:prstGeom>
          <a:ln w="38100">
            <a:solidFill>
              <a:srgbClr val="364555"/>
            </a:solidFill>
          </a:ln>
        </p:spPr>
        <p:style>
          <a:lnRef idx="2">
            <a:scrgbClr r="0" g="0" b="0"/>
          </a:lnRef>
          <a:fillRef idx="0">
            <a:schemeClr val="accent3">
              <a:tint val="90000"/>
              <a:hueOff val="0"/>
              <a:satOff val="0"/>
              <a:lumOff val="0"/>
              <a:alphaOff val="0"/>
            </a:schemeClr>
          </a:fillRef>
          <a:effectRef idx="0">
            <a:schemeClr val="accent3">
              <a:tint val="9000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" name="FLYING IMPRESSION FID FEIZHAO    qq:1964271550"/>
          <p:cNvGrpSpPr/>
          <p:nvPr/>
        </p:nvGrpSpPr>
        <p:grpSpPr>
          <a:xfrm>
            <a:off x="4731907" y="1260139"/>
            <a:ext cx="5904115" cy="1076837"/>
            <a:chOff x="4527649" y="1472239"/>
            <a:chExt cx="5598583" cy="1021112"/>
          </a:xfrm>
        </p:grpSpPr>
        <p:sp>
          <p:nvSpPr>
            <p:cNvPr id="16" name="FLYING IMPRESSION FID FEIZHAO    qq:1964271550"/>
            <p:cNvSpPr/>
            <p:nvPr/>
          </p:nvSpPr>
          <p:spPr>
            <a:xfrm>
              <a:off x="5242970" y="1574334"/>
              <a:ext cx="4883262" cy="816889"/>
            </a:xfrm>
            <a:prstGeom prst="homePlate">
              <a:avLst/>
            </a:prstGeom>
            <a:gradFill>
              <a:gsLst>
                <a:gs pos="0">
                  <a:srgbClr val="FE4444"/>
                </a:gs>
                <a:gs pos="100000">
                  <a:srgbClr val="832B2B"/>
                </a:gs>
              </a:gsLst>
              <a:lin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FLYING IMPRESSION FID FEIZHAO    qq:1964271550"/>
            <p:cNvSpPr/>
            <p:nvPr/>
          </p:nvSpPr>
          <p:spPr>
            <a:xfrm>
              <a:off x="4527649" y="1472239"/>
              <a:ext cx="1021112" cy="1021112"/>
            </a:xfrm>
            <a:prstGeom prst="ellipse">
              <a:avLst/>
            </a:prstGeom>
            <a:solidFill>
              <a:srgbClr val="ECEFF1"/>
            </a:solidFill>
            <a:ln w="57150">
              <a:solidFill>
                <a:srgbClr val="EB5F5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7" name="FLYING IMPRESSION FID FEIZHAO    qq:1964271550"/>
            <p:cNvSpPr txBox="1"/>
            <p:nvPr/>
          </p:nvSpPr>
          <p:spPr>
            <a:xfrm>
              <a:off x="4661187" y="1621782"/>
              <a:ext cx="754036" cy="764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641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</a:p>
          </p:txBody>
        </p:sp>
        <p:sp>
          <p:nvSpPr>
            <p:cNvPr id="28" name="FLYING IMPRESSION FID FEIZHAO    qq:1964271550"/>
            <p:cNvSpPr txBox="1"/>
            <p:nvPr/>
          </p:nvSpPr>
          <p:spPr>
            <a:xfrm>
              <a:off x="5722509" y="1598750"/>
              <a:ext cx="3792293" cy="6877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30000"/>
                </a:lnSpc>
              </a:pPr>
              <a:r>
                <a:rPr lang="en-US" altLang="zh-CN" sz="189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Android</a:t>
              </a:r>
              <a:r>
                <a:rPr lang="zh-CN" altLang="en-US" sz="189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高级</a:t>
              </a:r>
              <a:r>
                <a:rPr lang="en-US" altLang="zh-CN" sz="1898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UI</a:t>
              </a:r>
              <a:endPara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30000"/>
                </a:lnSpc>
              </a:pPr>
              <a:r>
                <a:rPr lang="zh-CN" altLang="en-US" sz="12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学习周期</a:t>
              </a:r>
              <a:r>
                <a:rPr lang="en-US" altLang="zh-CN" sz="12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1.5</a:t>
              </a:r>
              <a:r>
                <a:rPr lang="zh-CN" altLang="en-US" sz="1266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</a:t>
              </a:r>
            </a:p>
          </p:txBody>
        </p:sp>
      </p:grpSp>
      <p:grpSp>
        <p:nvGrpSpPr>
          <p:cNvPr id="3" name="FLYING IMPRESSION FID FEIZHAO    qq:1964271550"/>
          <p:cNvGrpSpPr/>
          <p:nvPr/>
        </p:nvGrpSpPr>
        <p:grpSpPr>
          <a:xfrm>
            <a:off x="5230250" y="2692467"/>
            <a:ext cx="5904115" cy="1076837"/>
            <a:chOff x="4990678" y="3085716"/>
            <a:chExt cx="5598583" cy="1021112"/>
          </a:xfrm>
        </p:grpSpPr>
        <p:sp>
          <p:nvSpPr>
            <p:cNvPr id="18" name="FLYING IMPRESSION FID FEIZHAO    qq:1964271550"/>
            <p:cNvSpPr/>
            <p:nvPr/>
          </p:nvSpPr>
          <p:spPr>
            <a:xfrm>
              <a:off x="5705999" y="3187811"/>
              <a:ext cx="4883262" cy="816889"/>
            </a:xfrm>
            <a:prstGeom prst="homePlate">
              <a:avLst/>
            </a:prstGeom>
            <a:gradFill>
              <a:gsLst>
                <a:gs pos="0">
                  <a:srgbClr val="007BD3"/>
                </a:gs>
                <a:gs pos="100000">
                  <a:srgbClr val="034373"/>
                </a:gs>
              </a:gsLst>
              <a:lin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FLYING IMPRESSION FID FEIZHAO    qq:1964271550"/>
            <p:cNvSpPr/>
            <p:nvPr/>
          </p:nvSpPr>
          <p:spPr>
            <a:xfrm>
              <a:off x="4990678" y="3085716"/>
              <a:ext cx="1021112" cy="1021112"/>
            </a:xfrm>
            <a:prstGeom prst="ellipse">
              <a:avLst/>
            </a:prstGeom>
            <a:solidFill>
              <a:srgbClr val="ECEFF1"/>
            </a:solidFill>
            <a:ln w="57150">
              <a:solidFill>
                <a:srgbClr val="0070C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FLYING IMPRESSION FID FEIZHAO    qq:1964271550"/>
            <p:cNvSpPr txBox="1"/>
            <p:nvPr/>
          </p:nvSpPr>
          <p:spPr>
            <a:xfrm>
              <a:off x="5124216" y="3235259"/>
              <a:ext cx="754036" cy="764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641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</a:p>
          </p:txBody>
        </p:sp>
      </p:grpSp>
      <p:grpSp>
        <p:nvGrpSpPr>
          <p:cNvPr id="4" name="FLYING IMPRESSION FID FEIZHAO    qq:1964271550"/>
          <p:cNvGrpSpPr/>
          <p:nvPr/>
        </p:nvGrpSpPr>
        <p:grpSpPr>
          <a:xfrm>
            <a:off x="5158477" y="4219888"/>
            <a:ext cx="5904115" cy="1076837"/>
            <a:chOff x="4527649" y="4699193"/>
            <a:chExt cx="5598583" cy="1021112"/>
          </a:xfrm>
        </p:grpSpPr>
        <p:sp>
          <p:nvSpPr>
            <p:cNvPr id="25" name="FLYING IMPRESSION FID FEIZHAO    qq:1964271550"/>
            <p:cNvSpPr/>
            <p:nvPr/>
          </p:nvSpPr>
          <p:spPr>
            <a:xfrm>
              <a:off x="5242970" y="4801288"/>
              <a:ext cx="4883262" cy="816889"/>
            </a:xfrm>
            <a:prstGeom prst="homePlate">
              <a:avLst/>
            </a:prstGeom>
            <a:gradFill>
              <a:gsLst>
                <a:gs pos="0">
                  <a:srgbClr val="FECF40"/>
                </a:gs>
                <a:gs pos="100000">
                  <a:srgbClr val="846C21"/>
                </a:gs>
              </a:gsLst>
              <a:lin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FLYING IMPRESSION FID FEIZHAO    qq:1964271550"/>
            <p:cNvSpPr/>
            <p:nvPr/>
          </p:nvSpPr>
          <p:spPr>
            <a:xfrm>
              <a:off x="4527649" y="4699193"/>
              <a:ext cx="1021112" cy="1021112"/>
            </a:xfrm>
            <a:prstGeom prst="ellipse">
              <a:avLst/>
            </a:prstGeom>
            <a:solidFill>
              <a:srgbClr val="ECEFF1"/>
            </a:solidFill>
            <a:ln w="57150">
              <a:solidFill>
                <a:srgbClr val="FCB030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3" name="FLYING IMPRESSION FID FEIZHAO    qq:1964271550"/>
            <p:cNvSpPr txBox="1"/>
            <p:nvPr/>
          </p:nvSpPr>
          <p:spPr>
            <a:xfrm>
              <a:off x="4661912" y="4825011"/>
              <a:ext cx="754036" cy="764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641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</a:p>
          </p:txBody>
        </p:sp>
      </p:grpSp>
      <p:sp>
        <p:nvSpPr>
          <p:cNvPr id="41" name="FLYING IMPRESSION FID FEIZHAO    qq:1964271550"/>
          <p:cNvSpPr txBox="1"/>
          <p:nvPr/>
        </p:nvSpPr>
        <p:spPr>
          <a:xfrm>
            <a:off x="679057" y="3651147"/>
            <a:ext cx="4230204" cy="676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79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zh-CN" sz="379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sz="379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周期</a:t>
            </a:r>
          </a:p>
        </p:txBody>
      </p:sp>
      <p:sp>
        <p:nvSpPr>
          <p:cNvPr id="42" name="FLYING IMPRESSION FID FEIZHAO    qq:1964271550"/>
          <p:cNvSpPr/>
          <p:nvPr/>
        </p:nvSpPr>
        <p:spPr bwMode="auto">
          <a:xfrm>
            <a:off x="12659000" y="194"/>
            <a:ext cx="199053" cy="135491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3" name="FLYING IMPRESSION FID FEIZHAO    qq:1964271550"/>
          <p:cNvSpPr/>
          <p:nvPr/>
        </p:nvSpPr>
        <p:spPr bwMode="auto">
          <a:xfrm>
            <a:off x="12659000" y="1468520"/>
            <a:ext cx="199053" cy="135491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659000" y="2938871"/>
            <a:ext cx="199053" cy="135491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659000" y="4409221"/>
            <a:ext cx="199053" cy="135491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659000" y="5879571"/>
            <a:ext cx="199053" cy="135288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697" y="5877545"/>
            <a:ext cx="199053" cy="135491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697" y="4409220"/>
            <a:ext cx="199053" cy="135491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697" y="2938869"/>
            <a:ext cx="199053" cy="135491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697" y="1468519"/>
            <a:ext cx="199053" cy="135491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697" y="194"/>
            <a:ext cx="199053" cy="135288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7" name="FLYING IMPRESSION FID FEIZHAO    qq:1964271550"/>
          <p:cNvSpPr txBox="1"/>
          <p:nvPr/>
        </p:nvSpPr>
        <p:spPr>
          <a:xfrm>
            <a:off x="6533725" y="2847373"/>
            <a:ext cx="3999250" cy="725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高级架构</a:t>
            </a:r>
          </a:p>
          <a:p>
            <a:pPr>
              <a:lnSpc>
                <a:spcPct val="130000"/>
              </a:lnSpc>
            </a:pPr>
            <a:r>
              <a:rPr lang="zh-CN" altLang="en-US" sz="126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学习周期</a:t>
            </a:r>
            <a:r>
              <a:rPr lang="en-US" altLang="zh-CN" sz="126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6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8" name="FLYING IMPRESSION FID FEIZHAO    qq:1964271550"/>
          <p:cNvSpPr txBox="1"/>
          <p:nvPr/>
        </p:nvSpPr>
        <p:spPr>
          <a:xfrm>
            <a:off x="6435955" y="4384898"/>
            <a:ext cx="3999250" cy="725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 NDK</a:t>
            </a:r>
            <a:endParaRPr lang="zh-CN" altLang="en-US" sz="189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126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学习周期</a:t>
            </a:r>
            <a:r>
              <a:rPr lang="en-US" altLang="zh-CN" sz="126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26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grpSp>
        <p:nvGrpSpPr>
          <p:cNvPr id="9" name="FLYING IMPRESSION FID FEIZHAO    qq:1964271550"/>
          <p:cNvGrpSpPr/>
          <p:nvPr/>
        </p:nvGrpSpPr>
        <p:grpSpPr>
          <a:xfrm>
            <a:off x="4666281" y="5656296"/>
            <a:ext cx="5837150" cy="1076837"/>
            <a:chOff x="4591149" y="4699193"/>
            <a:chExt cx="5535083" cy="1021112"/>
          </a:xfrm>
        </p:grpSpPr>
        <p:sp>
          <p:nvSpPr>
            <p:cNvPr id="10" name="FLYING IMPRESSION FID FEIZHAO    qq:1964271550"/>
            <p:cNvSpPr/>
            <p:nvPr/>
          </p:nvSpPr>
          <p:spPr>
            <a:xfrm>
              <a:off x="5242970" y="4801288"/>
              <a:ext cx="4883262" cy="816889"/>
            </a:xfrm>
            <a:prstGeom prst="homePlate">
              <a:avLst/>
            </a:prstGeom>
            <a:gradFill>
              <a:gsLst>
                <a:gs pos="0">
                  <a:srgbClr val="14CD68"/>
                </a:gs>
                <a:gs pos="100000">
                  <a:srgbClr val="0B6E38"/>
                </a:gs>
              </a:gsLst>
              <a:lin scaled="0"/>
            </a:gradFill>
            <a:ln>
              <a:noFill/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FLYING IMPRESSION FID FEIZHAO    qq:1964271550"/>
            <p:cNvSpPr/>
            <p:nvPr/>
          </p:nvSpPr>
          <p:spPr>
            <a:xfrm>
              <a:off x="4591149" y="4699193"/>
              <a:ext cx="1021112" cy="1021112"/>
            </a:xfrm>
            <a:prstGeom prst="ellipse">
              <a:avLst/>
            </a:prstGeom>
            <a:solidFill>
              <a:srgbClr val="ECEFF1"/>
            </a:solidFill>
            <a:ln w="57150">
              <a:solidFill>
                <a:schemeClr val="accent6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FLYING IMPRESSION FID FEIZHAO    qq:1964271550"/>
            <p:cNvSpPr txBox="1"/>
            <p:nvPr/>
          </p:nvSpPr>
          <p:spPr>
            <a:xfrm>
              <a:off x="4694932" y="4825011"/>
              <a:ext cx="754036" cy="76476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4641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</a:p>
          </p:txBody>
        </p:sp>
      </p:grpSp>
      <p:sp>
        <p:nvSpPr>
          <p:cNvPr id="13" name="FLYING IMPRESSION FID FEIZHAO    qq:1964271550"/>
          <p:cNvSpPr txBox="1"/>
          <p:nvPr/>
        </p:nvSpPr>
        <p:spPr>
          <a:xfrm>
            <a:off x="6042869" y="5812600"/>
            <a:ext cx="3999250" cy="725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Android</a:t>
            </a:r>
            <a:r>
              <a:rPr lang="zh-CN" altLang="en-US" sz="189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性能优化</a:t>
            </a:r>
          </a:p>
          <a:p>
            <a:pPr>
              <a:lnSpc>
                <a:spcPct val="130000"/>
              </a:lnSpc>
            </a:pPr>
            <a:r>
              <a:rPr lang="zh-CN" altLang="en-US" sz="126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学习周期</a:t>
            </a:r>
            <a:r>
              <a:rPr lang="en-US" altLang="zh-CN" sz="126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1.5</a:t>
            </a:r>
            <a:r>
              <a:rPr lang="zh-CN" altLang="en-US" sz="1266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199784" y="424"/>
            <a:ext cx="58272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技术基础</a:t>
            </a:r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多久能破？</a:t>
            </a:r>
          </a:p>
        </p:txBody>
      </p:sp>
      <p:sp>
        <p:nvSpPr>
          <p:cNvPr id="53" name="FLYING IMPRESSION FID FEIZHAO    qq:1964271550"/>
          <p:cNvSpPr txBox="1"/>
          <p:nvPr/>
        </p:nvSpPr>
        <p:spPr>
          <a:xfrm>
            <a:off x="290658" y="6864816"/>
            <a:ext cx="10144587" cy="282834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30000"/>
              </a:lnSpc>
            </a:pPr>
            <a:r>
              <a:rPr lang="zh-CN" altLang="en-US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学完本高级课程未加薪</a:t>
            </a:r>
            <a:r>
              <a:rPr lang="en-US" altLang="zh-CN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5k</a:t>
            </a:r>
            <a:r>
              <a:rPr lang="zh-CN" altLang="en-US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，全额退费</a:t>
            </a:r>
          </a:p>
        </p:txBody>
      </p:sp>
    </p:spTree>
    <p:extLst>
      <p:ext uri="{BB962C8B-B14F-4D97-AF65-F5344CB8AC3E}">
        <p14:creationId xmlns:p14="http://schemas.microsoft.com/office/powerpoint/2010/main" val="5883329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1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4" grpId="0"/>
      <p:bldP spid="53" grpId="0" bldLvl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FLYING IMPRESSION FID FEIZHAO    qq:1964271550"/>
          <p:cNvSpPr/>
          <p:nvPr/>
        </p:nvSpPr>
        <p:spPr bwMode="auto">
          <a:xfrm>
            <a:off x="12659000" y="194"/>
            <a:ext cx="199053" cy="135491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3" name="FLYING IMPRESSION FID FEIZHAO    qq:1964271550"/>
          <p:cNvSpPr/>
          <p:nvPr/>
        </p:nvSpPr>
        <p:spPr bwMode="auto">
          <a:xfrm>
            <a:off x="12659000" y="1468520"/>
            <a:ext cx="199053" cy="135491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4" name="FLYING IMPRESSION FID FEIZHAO    qq:1964271550"/>
          <p:cNvSpPr/>
          <p:nvPr/>
        </p:nvSpPr>
        <p:spPr bwMode="auto">
          <a:xfrm>
            <a:off x="12659000" y="2938871"/>
            <a:ext cx="199053" cy="135491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5" name="FLYING IMPRESSION FID FEIZHAO    qq:1964271550"/>
          <p:cNvSpPr/>
          <p:nvPr/>
        </p:nvSpPr>
        <p:spPr bwMode="auto">
          <a:xfrm>
            <a:off x="12659000" y="4409221"/>
            <a:ext cx="199053" cy="135491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6" name="FLYING IMPRESSION FID FEIZHAO    qq:1964271550"/>
          <p:cNvSpPr/>
          <p:nvPr/>
        </p:nvSpPr>
        <p:spPr bwMode="auto">
          <a:xfrm>
            <a:off x="12659000" y="5879571"/>
            <a:ext cx="199053" cy="135288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697" y="5877545"/>
            <a:ext cx="199053" cy="1354911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697" y="4409220"/>
            <a:ext cx="199053" cy="1354911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697" y="2938869"/>
            <a:ext cx="199053" cy="1354911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697" y="1468519"/>
            <a:ext cx="199053" cy="1354911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51" name="FLYING IMPRESSION FID FEIZHAO    qq:1964271550"/>
          <p:cNvSpPr/>
          <p:nvPr/>
        </p:nvSpPr>
        <p:spPr bwMode="auto">
          <a:xfrm flipV="1">
            <a:off x="697" y="194"/>
            <a:ext cx="199053" cy="1352884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199783" y="424"/>
            <a:ext cx="2781531" cy="8714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3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联系我们</a:t>
            </a:r>
          </a:p>
        </p:txBody>
      </p:sp>
      <p:sp>
        <p:nvSpPr>
          <p:cNvPr id="6" name="FLYING IMPRESSION FID FEIZHAO    qq:1964271550"/>
          <p:cNvSpPr txBox="1"/>
          <p:nvPr/>
        </p:nvSpPr>
        <p:spPr>
          <a:xfrm>
            <a:off x="4515505" y="5178628"/>
            <a:ext cx="3644926" cy="683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雪儿老师微信</a:t>
            </a:r>
          </a:p>
          <a:p>
            <a:pPr algn="ctr">
              <a:lnSpc>
                <a:spcPct val="130000"/>
              </a:lnSpc>
            </a:pPr>
            <a:r>
              <a:rPr lang="zh-CN" altLang="en-US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雪儿老师</a:t>
            </a:r>
            <a:r>
              <a:rPr lang="en-US" altLang="zh-CN" sz="1477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QQ:1979846055</a:t>
            </a:r>
          </a:p>
        </p:txBody>
      </p:sp>
      <p:sp>
        <p:nvSpPr>
          <p:cNvPr id="8" name="FLYING IMPRESSION FID FEIZHAO    qq:1964271550"/>
          <p:cNvSpPr txBox="1"/>
          <p:nvPr/>
        </p:nvSpPr>
        <p:spPr>
          <a:xfrm>
            <a:off x="516332" y="6592267"/>
            <a:ext cx="10144587" cy="282834"/>
          </a:xfrm>
          <a:prstGeom prst="rect">
            <a:avLst/>
          </a:prstGeom>
          <a:noFill/>
          <a:effectLst/>
        </p:spPr>
        <p:txBody>
          <a:bodyPr wrap="square" rtlCol="0">
            <a:spAutoFit/>
            <a:scene3d>
              <a:camera prst="orthographicFront"/>
              <a:lightRig rig="threePt" dir="t"/>
            </a:scene3d>
          </a:bodyPr>
          <a:lstStyle/>
          <a:p>
            <a:pPr>
              <a:lnSpc>
                <a:spcPct val="130000"/>
              </a:lnSpc>
            </a:pPr>
            <a:r>
              <a:rPr lang="en-US" altLang="zh-CN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Zee</a:t>
            </a:r>
            <a:r>
              <a:rPr lang="zh-CN" altLang="en-US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老师</a:t>
            </a:r>
            <a:r>
              <a:rPr lang="en-US" altLang="zh-CN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QQ</a:t>
            </a:r>
            <a:r>
              <a:rPr lang="zh-CN" altLang="en-US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zh-CN" altLang="en-US" sz="1055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321163715</a:t>
            </a:r>
            <a:endParaRPr lang="zh-CN" altLang="en-US" sz="1055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936" y="2145974"/>
            <a:ext cx="2866064" cy="286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17921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eelOff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  <p:bldP spid="8" grpId="0" bldLvl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LYING IMPRESSION FID FEIZHAO    qq:1964271550"/>
          <p:cNvSpPr/>
          <p:nvPr/>
        </p:nvSpPr>
        <p:spPr bwMode="auto">
          <a:xfrm>
            <a:off x="697" y="194"/>
            <a:ext cx="2414188" cy="247963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9" name="FLYING IMPRESSION FID FEIZHAO    qq:1964271550"/>
          <p:cNvSpPr/>
          <p:nvPr/>
        </p:nvSpPr>
        <p:spPr bwMode="auto">
          <a:xfrm>
            <a:off x="2605705" y="194"/>
            <a:ext cx="2414188" cy="247963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0" name="FLYING IMPRESSION FID FEIZHAO    qq:1964271550"/>
          <p:cNvSpPr/>
          <p:nvPr/>
        </p:nvSpPr>
        <p:spPr bwMode="auto">
          <a:xfrm>
            <a:off x="5236736" y="194"/>
            <a:ext cx="2385276" cy="247963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1" name="FLYING IMPRESSION FID FEIZHAO    qq:1964271550"/>
          <p:cNvSpPr/>
          <p:nvPr/>
        </p:nvSpPr>
        <p:spPr bwMode="auto">
          <a:xfrm>
            <a:off x="7838854" y="194"/>
            <a:ext cx="2414188" cy="247963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2" name="FLYING IMPRESSION FID FEIZHAO    qq:1964271550"/>
          <p:cNvSpPr/>
          <p:nvPr/>
        </p:nvSpPr>
        <p:spPr bwMode="auto">
          <a:xfrm>
            <a:off x="10443865" y="194"/>
            <a:ext cx="2414188" cy="247963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3" name="FLYING IMPRESSION FID FEIZHAO    qq:1964271550"/>
          <p:cNvSpPr/>
          <p:nvPr/>
        </p:nvSpPr>
        <p:spPr bwMode="auto">
          <a:xfrm>
            <a:off x="10443864" y="6566631"/>
            <a:ext cx="2414188" cy="665826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4" name="FLYING IMPRESSION FID FEIZHAO    qq:1964271550"/>
          <p:cNvSpPr/>
          <p:nvPr/>
        </p:nvSpPr>
        <p:spPr bwMode="auto">
          <a:xfrm>
            <a:off x="7838853" y="6566631"/>
            <a:ext cx="2414188" cy="665826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5" name="FLYING IMPRESSION FID FEIZHAO    qq:1964271550"/>
          <p:cNvSpPr/>
          <p:nvPr/>
        </p:nvSpPr>
        <p:spPr bwMode="auto">
          <a:xfrm>
            <a:off x="5236735" y="6566631"/>
            <a:ext cx="2385276" cy="665826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6" name="FLYING IMPRESSION FID FEIZHAO    qq:1964271550"/>
          <p:cNvSpPr/>
          <p:nvPr/>
        </p:nvSpPr>
        <p:spPr bwMode="auto">
          <a:xfrm>
            <a:off x="2605704" y="6566631"/>
            <a:ext cx="2414188" cy="665826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7" name="FLYING IMPRESSION FID FEIZHAO    qq:1964271550"/>
          <p:cNvSpPr/>
          <p:nvPr/>
        </p:nvSpPr>
        <p:spPr bwMode="auto">
          <a:xfrm>
            <a:off x="696" y="6566631"/>
            <a:ext cx="2414188" cy="665826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30" tIns="48215" rIns="96430" bIns="48215" numCol="1" anchor="t" anchorCtr="0" compatLnSpc="1"/>
          <a:lstStyle/>
          <a:p>
            <a:endParaRPr lang="zh-CN" altLang="en-US" sz="1898">
              <a:solidFill>
                <a:schemeClr val="bg1"/>
              </a:solidFill>
            </a:endParaRPr>
          </a:p>
        </p:txBody>
      </p:sp>
      <p:sp>
        <p:nvSpPr>
          <p:cNvPr id="18" name="FLYING IMPRESSION FID FEIZHAO    qq:1964271550"/>
          <p:cNvSpPr txBox="1"/>
          <p:nvPr>
            <p:custDataLst>
              <p:tags r:id="rId1"/>
            </p:custDataLst>
          </p:nvPr>
        </p:nvSpPr>
        <p:spPr>
          <a:xfrm>
            <a:off x="4665398" y="2855270"/>
            <a:ext cx="5730177" cy="1066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328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THANK YOU</a:t>
            </a:r>
            <a:endParaRPr lang="zh-CN" altLang="en-US" sz="6328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FLYING IMPRESSION FID FEIZHAO    qq:1964271550"/>
          <p:cNvSpPr txBox="1"/>
          <p:nvPr>
            <p:custDataLst>
              <p:tags r:id="rId2"/>
            </p:custDataLst>
          </p:nvPr>
        </p:nvSpPr>
        <p:spPr>
          <a:xfrm>
            <a:off x="4645978" y="3926137"/>
            <a:ext cx="4897602" cy="279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码牛学院</a:t>
            </a:r>
            <a:r>
              <a:rPr lang="en-US" altLang="zh-CN" sz="110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-</a:t>
            </a:r>
            <a:r>
              <a:rPr lang="zh-CN" altLang="en-US" sz="110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用代码码出牛逼人生</a:t>
            </a:r>
            <a:endParaRPr lang="zh-CN" altLang="en-US" sz="1107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logo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3408" y="2270990"/>
            <a:ext cx="2464327" cy="246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9185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流程图: 过程 8"/>
          <p:cNvSpPr/>
          <p:nvPr/>
        </p:nvSpPr>
        <p:spPr>
          <a:xfrm>
            <a:off x="225" y="2949775"/>
            <a:ext cx="12857401" cy="4294177"/>
          </a:xfrm>
          <a:prstGeom prst="flowChartProces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流程图: 过程 4"/>
          <p:cNvSpPr/>
          <p:nvPr/>
        </p:nvSpPr>
        <p:spPr>
          <a:xfrm>
            <a:off x="698" y="45384"/>
            <a:ext cx="12857401" cy="4294177"/>
          </a:xfrm>
          <a:prstGeom prst="flowChartProcess">
            <a:avLst/>
          </a:prstGeom>
          <a:solidFill>
            <a:srgbClr val="4D4D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531">
              <a:solidFill>
                <a:srgbClr val="4D4D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97" y="4386429"/>
            <a:ext cx="12856929" cy="10044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786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5" name="直线连接符 14"/>
          <p:cNvCxnSpPr/>
          <p:nvPr/>
        </p:nvCxnSpPr>
        <p:spPr>
          <a:xfrm>
            <a:off x="697" y="4553844"/>
            <a:ext cx="12857356" cy="0"/>
          </a:xfrm>
          <a:prstGeom prst="line">
            <a:avLst/>
          </a:prstGeom>
          <a:ln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3289668" y="2208990"/>
            <a:ext cx="6278515" cy="1537071"/>
          </a:xfrm>
        </p:spPr>
        <p:txBody>
          <a:bodyPr>
            <a:noAutofit/>
          </a:bodyPr>
          <a:lstStyle/>
          <a:p>
            <a:pPr algn="ctr"/>
            <a:r>
              <a:rPr lang="zh-CN" altLang="en-US" sz="7813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28986234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FLYING IMPRESSION FID FEIZHAO    qq:1964271550"/>
          <p:cNvSpPr/>
          <p:nvPr/>
        </p:nvSpPr>
        <p:spPr bwMode="auto">
          <a:xfrm flipV="1">
            <a:off x="12471678" y="5877297"/>
            <a:ext cx="385680" cy="1354764"/>
          </a:xfrm>
          <a:prstGeom prst="rect">
            <a:avLst/>
          </a:prstGeom>
          <a:solidFill>
            <a:srgbClr val="33C3A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FLYING IMPRESSION FID FEIZHAO    qq:1964271550"/>
          <p:cNvSpPr/>
          <p:nvPr/>
        </p:nvSpPr>
        <p:spPr bwMode="auto">
          <a:xfrm flipV="1">
            <a:off x="12471678" y="4409132"/>
            <a:ext cx="385680" cy="1354764"/>
          </a:xfrm>
          <a:prstGeom prst="rect">
            <a:avLst/>
          </a:prstGeom>
          <a:solidFill>
            <a:srgbClr val="FCB0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8" name="FLYING IMPRESSION FID FEIZHAO    qq:1964271550"/>
          <p:cNvSpPr/>
          <p:nvPr/>
        </p:nvSpPr>
        <p:spPr bwMode="auto">
          <a:xfrm flipV="1">
            <a:off x="12471678" y="2938940"/>
            <a:ext cx="385680" cy="1354764"/>
          </a:xfrm>
          <a:prstGeom prst="rect">
            <a:avLst/>
          </a:prstGeom>
          <a:solidFill>
            <a:srgbClr val="EB5F5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9" name="FLYING IMPRESSION FID FEIZHAO    qq:1964271550"/>
          <p:cNvSpPr/>
          <p:nvPr/>
        </p:nvSpPr>
        <p:spPr bwMode="auto">
          <a:xfrm flipV="1">
            <a:off x="12471678" y="1468749"/>
            <a:ext cx="385680" cy="1354764"/>
          </a:xfrm>
          <a:prstGeom prst="rect">
            <a:avLst/>
          </a:prstGeom>
          <a:solidFill>
            <a:srgbClr val="52C2D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50" name="FLYING IMPRESSION FID FEIZHAO    qq:1964271550"/>
          <p:cNvSpPr/>
          <p:nvPr/>
        </p:nvSpPr>
        <p:spPr bwMode="auto">
          <a:xfrm flipV="1">
            <a:off x="12471678" y="586"/>
            <a:ext cx="385680" cy="1352737"/>
          </a:xfrm>
          <a:prstGeom prst="rect">
            <a:avLst/>
          </a:prstGeom>
          <a:solidFill>
            <a:srgbClr val="36455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6420" tIns="48210" rIns="96420" bIns="48210" numCol="1" anchor="t" anchorCtr="0" compatLnSpc="1"/>
          <a:lstStyle/>
          <a:p>
            <a:pPr defTabSz="964214">
              <a:defRPr/>
            </a:pPr>
            <a:endParaRPr lang="zh-CN" altLang="en-US" sz="1898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FLYING IMPRESSION FID FEIZHAO    qq:1964271550"/>
          <p:cNvSpPr txBox="1"/>
          <p:nvPr/>
        </p:nvSpPr>
        <p:spPr>
          <a:xfrm>
            <a:off x="32860" y="47295"/>
            <a:ext cx="5758308" cy="8711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5061" dirty="0" smtClean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开课还剩最后</a:t>
            </a:r>
            <a:r>
              <a:rPr lang="en-US" altLang="zh-CN" sz="5061" dirty="0" smtClean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5061" dirty="0" smtClean="0">
                <a:solidFill>
                  <a:srgbClr val="EB5F5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天！</a:t>
            </a:r>
            <a:endParaRPr lang="zh-CN" altLang="en-US" sz="5061" dirty="0">
              <a:solidFill>
                <a:srgbClr val="EB5F5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8873347" y="5115519"/>
            <a:ext cx="3207929" cy="3844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898" dirty="0">
                <a:solidFill>
                  <a:schemeClr val="bg1"/>
                </a:solidFill>
              </a:rPr>
              <a:t>叮当老师的</a:t>
            </a:r>
            <a:r>
              <a:rPr lang="en-US" altLang="zh-CN" sz="1898" dirty="0">
                <a:solidFill>
                  <a:schemeClr val="bg1"/>
                </a:solidFill>
              </a:rPr>
              <a:t>QQ</a:t>
            </a:r>
            <a:r>
              <a:rPr lang="zh-CN" altLang="en-US" sz="1898" dirty="0">
                <a:solidFill>
                  <a:schemeClr val="bg1"/>
                </a:solidFill>
              </a:rPr>
              <a:t>：</a:t>
            </a:r>
            <a:r>
              <a:rPr lang="en-US" altLang="zh-CN" sz="1898" dirty="0">
                <a:solidFill>
                  <a:schemeClr val="bg1"/>
                </a:solidFill>
              </a:rPr>
              <a:t>1979846055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9437"/>
            <a:ext cx="4581176" cy="686853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0383" y="1707761"/>
            <a:ext cx="3251506" cy="3152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79002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crush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173981" y="1201120"/>
            <a:ext cx="9891393" cy="687013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altLang="zh-CN" sz="1600" dirty="0" smtClean="0">
                <a:solidFill>
                  <a:srgbClr val="E8DE41"/>
                </a:solidFill>
              </a:rPr>
              <a:t>Binder</a:t>
            </a:r>
            <a:r>
              <a:rPr lang="zh-CN" altLang="en-US" sz="1600" dirty="0" smtClean="0">
                <a:solidFill>
                  <a:srgbClr val="E8DE41"/>
                </a:solidFill>
              </a:rPr>
              <a:t>通信机制</a:t>
            </a:r>
            <a:r>
              <a:rPr lang="en-US" altLang="zh-CN" sz="1600" dirty="0" smtClean="0">
                <a:solidFill>
                  <a:srgbClr val="E8DE41"/>
                </a:solidFill>
              </a:rPr>
              <a:t>:</a:t>
            </a:r>
            <a:r>
              <a:rPr lang="zh-CN" altLang="en-US" sz="1600" dirty="0">
                <a:solidFill>
                  <a:schemeClr val="bg1"/>
                </a:solidFill>
              </a:rPr>
              <a:t>是为什么会有</a:t>
            </a:r>
            <a:r>
              <a:rPr lang="en-US" altLang="zh-CN" sz="1600" dirty="0">
                <a:solidFill>
                  <a:schemeClr val="bg1"/>
                </a:solidFill>
              </a:rPr>
              <a:t>Binder</a:t>
            </a:r>
            <a:r>
              <a:rPr lang="zh-CN" altLang="en-US" sz="1600" dirty="0">
                <a:solidFill>
                  <a:schemeClr val="bg1"/>
                </a:solidFill>
              </a:rPr>
              <a:t>通信机制，为什么不能用</a:t>
            </a:r>
            <a:r>
              <a:rPr lang="en-US" altLang="zh-CN" sz="1600" dirty="0" err="1">
                <a:solidFill>
                  <a:schemeClr val="bg1"/>
                </a:solidFill>
              </a:rPr>
              <a:t>linux</a:t>
            </a:r>
            <a:r>
              <a:rPr lang="zh-CN" altLang="en-US" sz="1600" dirty="0">
                <a:solidFill>
                  <a:schemeClr val="bg1"/>
                </a:solidFill>
              </a:rPr>
              <a:t>中已有的进程框架呢？</a:t>
            </a:r>
            <a:r>
              <a:rPr lang="en-US" altLang="zh-CN" sz="1600" dirty="0">
                <a:solidFill>
                  <a:schemeClr val="bg1"/>
                </a:solidFill>
              </a:rPr>
              <a:t>Google</a:t>
            </a:r>
            <a:r>
              <a:rPr lang="zh-CN" altLang="en-US" sz="1600" dirty="0">
                <a:solidFill>
                  <a:schemeClr val="bg1"/>
                </a:solidFill>
              </a:rPr>
              <a:t>工程师究竟是如何考量</a:t>
            </a:r>
            <a:r>
              <a:rPr lang="zh-CN" altLang="en-US" sz="1600" dirty="0" smtClean="0">
                <a:solidFill>
                  <a:schemeClr val="bg1"/>
                </a:solidFill>
              </a:rPr>
              <a:t>的</a:t>
            </a:r>
            <a:endParaRPr lang="zh-CN" altLang="en-US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altLang="zh-CN" sz="1600" dirty="0" smtClean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en-US" altLang="zh-CN" dirty="0" smtClean="0"/>
              <a:t>Binder</a:t>
            </a:r>
            <a:r>
              <a:rPr lang="zh-CN" altLang="en-US" dirty="0" smtClean="0"/>
              <a:t>机制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956767" y="969671"/>
            <a:ext cx="10108607" cy="1018939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8975" y="2752229"/>
            <a:ext cx="4939372" cy="3112269"/>
          </a:xfrm>
          <a:prstGeom prst="rect">
            <a:avLst/>
          </a:prstGeom>
        </p:spPr>
      </p:pic>
      <p:sp>
        <p:nvSpPr>
          <p:cNvPr id="7" name="内容占位符 2"/>
          <p:cNvSpPr txBox="1"/>
          <p:nvPr/>
        </p:nvSpPr>
        <p:spPr>
          <a:xfrm>
            <a:off x="1964879" y="6136605"/>
            <a:ext cx="9891393" cy="687013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>
                <a:solidFill>
                  <a:srgbClr val="E8DE41"/>
                </a:solidFill>
              </a:rPr>
              <a:t>了解</a:t>
            </a:r>
            <a:r>
              <a:rPr lang="en-US" altLang="zh-CN" sz="1600" dirty="0">
                <a:solidFill>
                  <a:srgbClr val="E8DE41"/>
                </a:solidFill>
              </a:rPr>
              <a:t>binder</a:t>
            </a:r>
            <a:r>
              <a:rPr lang="zh-CN" altLang="en-US" sz="1600" dirty="0">
                <a:solidFill>
                  <a:srgbClr val="E8DE41"/>
                </a:solidFill>
              </a:rPr>
              <a:t>之前我们看看原有</a:t>
            </a:r>
            <a:r>
              <a:rPr lang="en-US" altLang="zh-CN" sz="1600" dirty="0">
                <a:solidFill>
                  <a:srgbClr val="E8DE41"/>
                </a:solidFill>
              </a:rPr>
              <a:t>Linux</a:t>
            </a:r>
            <a:r>
              <a:rPr lang="zh-CN" altLang="en-US" sz="1600" dirty="0">
                <a:solidFill>
                  <a:srgbClr val="E8DE41"/>
                </a:solidFill>
              </a:rPr>
              <a:t>进程是如何通信的吧！ 为什么需要在内存</a:t>
            </a:r>
            <a:r>
              <a:rPr lang="zh-CN" altLang="en-US" sz="1600" dirty="0" smtClean="0">
                <a:solidFill>
                  <a:srgbClr val="E8DE41"/>
                </a:solidFill>
              </a:rPr>
              <a:t>中拷贝</a:t>
            </a:r>
            <a:r>
              <a:rPr lang="zh-CN" altLang="en-US" sz="1600" dirty="0">
                <a:solidFill>
                  <a:srgbClr val="E8DE41"/>
                </a:solidFill>
              </a:rPr>
              <a:t>两</a:t>
            </a:r>
            <a:r>
              <a:rPr lang="zh-CN" altLang="en-US" sz="1600" dirty="0" smtClean="0">
                <a:solidFill>
                  <a:srgbClr val="E8DE41"/>
                </a:solidFill>
              </a:rPr>
              <a:t>次呢</a:t>
            </a:r>
            <a:r>
              <a:rPr lang="zh-CN" altLang="en-US" sz="1600" dirty="0">
                <a:solidFill>
                  <a:srgbClr val="E8DE41"/>
                </a:solidFill>
              </a:rPr>
              <a:t>？</a:t>
            </a:r>
            <a:endParaRPr lang="en-US" altLang="zh-CN" sz="16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427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  <p:bldP spid="7" grpId="0"/>
      <p:bldP spid="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173982" y="1201120"/>
            <a:ext cx="2375074" cy="3711349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用户空间</a:t>
            </a:r>
            <a:r>
              <a:rPr lang="zh-CN" altLang="en-US" sz="1600" dirty="0" smtClean="0">
                <a:solidFill>
                  <a:schemeClr val="bg1"/>
                </a:solidFill>
              </a:rPr>
              <a:t>，可以被清理，和使用，</a:t>
            </a:r>
            <a:r>
              <a:rPr lang="en-US" altLang="zh-CN" sz="1600" dirty="0" smtClean="0">
                <a:solidFill>
                  <a:schemeClr val="bg1"/>
                </a:solidFill>
              </a:rPr>
              <a:t>App</a:t>
            </a:r>
            <a:r>
              <a:rPr lang="zh-CN" altLang="en-US" sz="1600" dirty="0" smtClean="0">
                <a:solidFill>
                  <a:schemeClr val="bg1"/>
                </a:solidFill>
              </a:rPr>
              <a:t>越多可使用的空间越少</a:t>
            </a: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endParaRPr lang="en-US" altLang="zh-CN" sz="1600" dirty="0" smtClean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zh-CN" altLang="en-US" sz="1600" dirty="0" smtClean="0">
                <a:solidFill>
                  <a:srgbClr val="FFFF00"/>
                </a:solidFill>
              </a:rPr>
              <a:t>内核空间</a:t>
            </a:r>
            <a:r>
              <a:rPr lang="en-US" altLang="zh-CN" sz="1600" dirty="0" smtClean="0">
                <a:solidFill>
                  <a:srgbClr val="FFFF00"/>
                </a:solidFill>
              </a:rPr>
              <a:t>: </a:t>
            </a:r>
            <a:r>
              <a:rPr lang="zh-CN" altLang="en-US" sz="1600" dirty="0" smtClean="0">
                <a:solidFill>
                  <a:schemeClr val="bg1"/>
                </a:solidFill>
              </a:rPr>
              <a:t>不管有没有启动应用，都会占用一部分空间，大约是总空间的</a:t>
            </a:r>
            <a:r>
              <a:rPr lang="en-US" altLang="zh-CN" sz="1600" dirty="0" smtClean="0">
                <a:solidFill>
                  <a:schemeClr val="bg1"/>
                </a:solidFill>
              </a:rPr>
              <a:t>1/4</a:t>
            </a: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zh-CN" altLang="en-US" dirty="0" smtClean="0"/>
              <a:t>用户空间与内核空间</a:t>
            </a:r>
            <a:endParaRPr lang="zh-CN" altLang="en-US" dirty="0"/>
          </a:p>
        </p:txBody>
      </p:sp>
      <p:sp>
        <p:nvSpPr>
          <p:cNvPr id="2" name="圆角矩形 1"/>
          <p:cNvSpPr/>
          <p:nvPr/>
        </p:nvSpPr>
        <p:spPr>
          <a:xfrm>
            <a:off x="956768" y="969671"/>
            <a:ext cx="2880320" cy="495091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9375" y="614388"/>
            <a:ext cx="3581710" cy="6332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34092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内容占位符 2"/>
          <p:cNvSpPr txBox="1"/>
          <p:nvPr/>
        </p:nvSpPr>
        <p:spPr>
          <a:xfrm>
            <a:off x="1151693" y="1169854"/>
            <a:ext cx="10750290" cy="1471213"/>
          </a:xfrm>
          <a:prstGeom prst="rect">
            <a:avLst/>
          </a:prstGeom>
        </p:spPr>
        <p:txBody>
          <a:bodyPr/>
          <a:lstStyle>
            <a:lvl1pPr marL="431800" indent="-431800" algn="l" defTabSz="1727835" rtl="0" eaLnBrk="1" latinLnBrk="0" hangingPunct="1">
              <a:lnSpc>
                <a:spcPct val="90000"/>
              </a:lnSpc>
              <a:spcBef>
                <a:spcPts val="1890"/>
              </a:spcBef>
              <a:buFont typeface="Arial" panose="020B0604020202020204" pitchFamily="34" charset="0"/>
              <a:buChar char="•"/>
              <a:defRPr sz="529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2960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453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15963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7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02387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8881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475170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6159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479540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343775" indent="-431800" algn="l" defTabSz="1727835" rtl="0" eaLnBrk="1" latinLnBrk="0" hangingPunct="1">
              <a:lnSpc>
                <a:spcPct val="90000"/>
              </a:lnSpc>
              <a:spcBef>
                <a:spcPts val="945"/>
              </a:spcBef>
              <a:buFont typeface="Arial" panose="020B0604020202020204" pitchFamily="34" charset="0"/>
              <a:buChar char="•"/>
              <a:defRPr sz="3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endParaRPr lang="en-US" altLang="zh-CN" sz="1600" dirty="0" smtClean="0">
              <a:solidFill>
                <a:schemeClr val="bg1"/>
              </a:solidFill>
            </a:endParaRPr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164679" y="326797"/>
            <a:ext cx="12055205" cy="614405"/>
          </a:xfrm>
        </p:spPr>
        <p:txBody>
          <a:bodyPr/>
          <a:lstStyle/>
          <a:p>
            <a:r>
              <a:rPr lang="zh-CN" altLang="en-US" dirty="0" smtClean="0"/>
              <a:t>文件读写</a:t>
            </a:r>
            <a:endParaRPr lang="zh-CN" altLang="en-US" dirty="0"/>
          </a:p>
        </p:txBody>
      </p:sp>
      <p:sp>
        <p:nvSpPr>
          <p:cNvPr id="4" name="AutoShape 2" descr="http://img.blog.csdn.net/20130612185647406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3094" y="3040261"/>
            <a:ext cx="10318374" cy="3825572"/>
          </a:xfrm>
          <a:prstGeom prst="rect">
            <a:avLst/>
          </a:prstGeom>
        </p:spPr>
      </p:pic>
      <p:graphicFrame>
        <p:nvGraphicFramePr>
          <p:cNvPr id="9" name="对象 8"/>
          <p:cNvGraphicFramePr>
            <a:graphicFrameLocks noChangeAspect="1"/>
          </p:cNvGraphicFramePr>
          <p:nvPr>
            <p:extLst/>
          </p:nvPr>
        </p:nvGraphicFramePr>
        <p:xfrm>
          <a:off x="1010428" y="1528093"/>
          <a:ext cx="8512175" cy="5491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8" name="文档" r:id="rId5" imgW="8573760" imgH="5715000" progId="Word.OpenDocumentText.12">
                  <p:embed/>
                </p:oleObj>
              </mc:Choice>
              <mc:Fallback>
                <p:oleObj name="文档" r:id="rId5" imgW="8573760" imgH="5715000" progId="Word.OpenDocumentTex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10428" y="1528093"/>
                        <a:ext cx="8512175" cy="549134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930683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1" fill="hold" grpId="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5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8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3.0.1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2398</Words>
  <Application>Microsoft Office PowerPoint</Application>
  <PresentationFormat>自定义</PresentationFormat>
  <Paragraphs>343</Paragraphs>
  <Slides>56</Slides>
  <Notes>50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56</vt:i4>
      </vt:variant>
    </vt:vector>
  </HeadingPairs>
  <TitlesOfParts>
    <vt:vector size="70" baseType="lpstr">
      <vt:lpstr>Source Han Sans CN Normal</vt:lpstr>
      <vt:lpstr>方正姚体</vt:lpstr>
      <vt:lpstr>黑体</vt:lpstr>
      <vt:lpstr>思源黑体 CN Bold</vt:lpstr>
      <vt:lpstr>思源黑体 CN Medium</vt:lpstr>
      <vt:lpstr>思源黑体 CN Normal</vt:lpstr>
      <vt:lpstr>宋体</vt:lpstr>
      <vt:lpstr>微软雅黑</vt:lpstr>
      <vt:lpstr>Arial</vt:lpstr>
      <vt:lpstr>Calibri</vt:lpstr>
      <vt:lpstr>Calibri Light</vt:lpstr>
      <vt:lpstr>Times New Roman</vt:lpstr>
      <vt:lpstr>第一PPT，www.1ppt.com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Binder机制</vt:lpstr>
      <vt:lpstr>用户空间与内核空间</vt:lpstr>
      <vt:lpstr>文件读写</vt:lpstr>
      <vt:lpstr>为什么会有内核空间和用户空间</vt:lpstr>
      <vt:lpstr>mmap操作原理(后续驱动讲解)</vt:lpstr>
      <vt:lpstr>为什么会有内核空间和用户空间</vt:lpstr>
      <vt:lpstr>什么是用户空间(很多人也称之为本地空间或逻辑空间)</vt:lpstr>
      <vt:lpstr>普通linux进程通信</vt:lpstr>
      <vt:lpstr>传统I/O成</vt:lpstr>
      <vt:lpstr>Mmap方式</vt:lpstr>
      <vt:lpstr>传统I/O成</vt:lpstr>
      <vt:lpstr>普通linux进程通信</vt:lpstr>
      <vt:lpstr>Binder通信（最初）</vt:lpstr>
      <vt:lpstr>handle含义</vt:lpstr>
      <vt:lpstr>PowerPoint 演示文稿</vt:lpstr>
      <vt:lpstr>内存映射mmap</vt:lpstr>
      <vt:lpstr>PowerPoint 演示文稿</vt:lpstr>
      <vt:lpstr>思考</vt:lpstr>
      <vt:lpstr>mmap函数映射原理</vt:lpstr>
      <vt:lpstr>vm_area_struct映射结构体(后续驱动讲解)</vt:lpstr>
      <vt:lpstr>mmap操作原理(后续驱动讲解)</vt:lpstr>
      <vt:lpstr>PowerPoint 演示文稿</vt:lpstr>
      <vt:lpstr>Binder整体架构</vt:lpstr>
      <vt:lpstr>PowerPoint 演示文稿</vt:lpstr>
      <vt:lpstr>Client端</vt:lpstr>
      <vt:lpstr>Client端获取服务回调</vt:lpstr>
      <vt:lpstr>IPC</vt:lpstr>
      <vt:lpstr>Binder整体架构</vt:lpstr>
      <vt:lpstr>PowerPoint 演示文稿</vt:lpstr>
      <vt:lpstr>思考</vt:lpstr>
      <vt:lpstr>Binder整体架构</vt:lpstr>
      <vt:lpstr>PowerPoint 演示文稿</vt:lpstr>
      <vt:lpstr>Binder内存机制</vt:lpstr>
      <vt:lpstr>Binder的内存转移关系</vt:lpstr>
      <vt:lpstr>Binder整体架构</vt:lpstr>
      <vt:lpstr>Binder整体架构</vt:lpstr>
      <vt:lpstr>Binder整体架构</vt:lpstr>
      <vt:lpstr>Binder整体架构</vt:lpstr>
      <vt:lpstr>Binder整体架构</vt:lpstr>
      <vt:lpstr>Binder整体架构</vt:lpstr>
      <vt:lpstr>Binder整体架构</vt:lpstr>
      <vt:lpstr>Binder整体架构</vt:lpstr>
      <vt:lpstr>Binder整体架构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谢谢观看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四月你好</dc:title>
  <dc:creator/>
  <cp:keywords>www.1ppt.com</cp:keywords>
  <dc:description>www.1ppt.com</dc:description>
  <cp:lastModifiedBy/>
  <cp:revision>1</cp:revision>
  <dcterms:created xsi:type="dcterms:W3CDTF">2016-09-17T14:09:48Z</dcterms:created>
  <dcterms:modified xsi:type="dcterms:W3CDTF">2020-05-26T07:52:52Z</dcterms:modified>
</cp:coreProperties>
</file>