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792" r:id="rId2"/>
    <p:sldId id="398" r:id="rId3"/>
    <p:sldId id="793" r:id="rId4"/>
    <p:sldId id="761" r:id="rId5"/>
    <p:sldId id="854" r:id="rId6"/>
    <p:sldId id="855" r:id="rId7"/>
    <p:sldId id="857" r:id="rId8"/>
    <p:sldId id="859" r:id="rId9"/>
    <p:sldId id="858" r:id="rId10"/>
    <p:sldId id="860" r:id="rId11"/>
    <p:sldId id="400" r:id="rId12"/>
    <p:sldId id="862" r:id="rId13"/>
    <p:sldId id="861" r:id="rId14"/>
    <p:sldId id="864" r:id="rId15"/>
    <p:sldId id="795" r:id="rId16"/>
    <p:sldId id="796" r:id="rId17"/>
    <p:sldId id="797" r:id="rId18"/>
    <p:sldId id="798" r:id="rId19"/>
    <p:sldId id="799" r:id="rId20"/>
    <p:sldId id="800" r:id="rId21"/>
    <p:sldId id="801" r:id="rId22"/>
    <p:sldId id="802" r:id="rId23"/>
    <p:sldId id="803" r:id="rId24"/>
    <p:sldId id="804" r:id="rId25"/>
    <p:sldId id="312" r:id="rId26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792"/>
            <p14:sldId id="398"/>
            <p14:sldId id="793"/>
            <p14:sldId id="761"/>
            <p14:sldId id="854"/>
            <p14:sldId id="855"/>
            <p14:sldId id="857"/>
            <p14:sldId id="859"/>
            <p14:sldId id="858"/>
            <p14:sldId id="860"/>
            <p14:sldId id="400"/>
            <p14:sldId id="862"/>
            <p14:sldId id="861"/>
            <p14:sldId id="864"/>
            <p14:sldId id="795"/>
            <p14:sldId id="796"/>
            <p14:sldId id="797"/>
            <p14:sldId id="798"/>
            <p14:sldId id="799"/>
            <p14:sldId id="800"/>
            <p14:sldId id="801"/>
            <p14:sldId id="802"/>
            <p14:sldId id="803"/>
            <p14:sldId id="804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735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7BA"/>
    <a:srgbClr val="000000"/>
    <a:srgbClr val="4D4D4D"/>
    <a:srgbClr val="297FD5"/>
    <a:srgbClr val="7F8FA9"/>
    <a:srgbClr val="87A896"/>
    <a:srgbClr val="2B5259"/>
    <a:srgbClr val="090A3C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 autoAdjust="0"/>
  </p:normalViewPr>
  <p:slideViewPr>
    <p:cSldViewPr>
      <p:cViewPr varScale="1">
        <p:scale>
          <a:sx n="45" d="100"/>
          <a:sy n="45" d="100"/>
        </p:scale>
        <p:origin x="590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735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2020/5/29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547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2020/5/29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589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05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66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47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59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26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65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523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69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/>
              <a:t>https://blog.csdn.net/huachao1001/article/details/51810328</a:t>
            </a:r>
            <a:br>
              <a:rPr dirty="0"/>
            </a:br>
            <a:endParaRPr dirty="0"/>
          </a:p>
          <a:p>
            <a:endParaRPr dirty="0"/>
          </a:p>
          <a:p>
            <a:r>
              <a:rPr dirty="0"/>
              <a:t>https://www.cnblogs.com/chiangchou/p/javassist.html</a:t>
            </a:r>
          </a:p>
          <a:p>
            <a:r>
              <a:rPr dirty="0"/>
              <a:t>https://blog.csdn.net/huachao1001/article/details/51810328</a:t>
            </a:r>
          </a:p>
          <a:p>
            <a:r>
              <a:rPr dirty="0"/>
              <a:t>https://www.jianshu.com/p/37a5e058830a</a:t>
            </a:r>
          </a:p>
        </p:txBody>
      </p:sp>
    </p:spTree>
    <p:extLst>
      <p:ext uri="{BB962C8B-B14F-4D97-AF65-F5344CB8AC3E}">
        <p14:creationId xmlns:p14="http://schemas.microsoft.com/office/powerpoint/2010/main" val="3190293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6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145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 课程目标</a:t>
            </a:r>
          </a:p>
        </p:txBody>
      </p:sp>
    </p:spTree>
    <p:extLst>
      <p:ext uri="{BB962C8B-B14F-4D97-AF65-F5344CB8AC3E}">
        <p14:creationId xmlns:p14="http://schemas.microsoft.com/office/powerpoint/2010/main" val="75257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28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38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29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57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4235" indent="0" algn="ctr">
              <a:buNone/>
              <a:defRPr sz="3780"/>
            </a:lvl2pPr>
            <a:lvl3pPr marL="1727835" indent="0" algn="ctr">
              <a:buNone/>
              <a:defRPr sz="3400"/>
            </a:lvl3pPr>
            <a:lvl4pPr marL="2592070" indent="0" algn="ctr">
              <a:buNone/>
              <a:defRPr sz="3025"/>
            </a:lvl4pPr>
            <a:lvl5pPr marL="3455670" indent="0" algn="ctr">
              <a:buNone/>
              <a:defRPr sz="3025"/>
            </a:lvl5pPr>
            <a:lvl6pPr marL="4319905" indent="0" algn="ctr">
              <a:buNone/>
              <a:defRPr sz="3025"/>
            </a:lvl6pPr>
            <a:lvl7pPr marL="5184140" indent="0" algn="ctr">
              <a:buNone/>
              <a:defRPr sz="3025"/>
            </a:lvl7pPr>
            <a:lvl8pPr marL="6047740" indent="0" algn="ctr">
              <a:buNone/>
              <a:defRPr sz="3025"/>
            </a:lvl8pPr>
            <a:lvl9pPr marL="6911975" indent="0" algn="ctr">
              <a:buNone/>
              <a:defRPr sz="3025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695662" y="2232004"/>
            <a:ext cx="19648063" cy="9828172"/>
          </a:xfrm>
          <a:prstGeom prst="rect">
            <a:avLst/>
          </a:prstGeom>
        </p:spPr>
        <p:txBody>
          <a:bodyPr/>
          <a:lstStyle>
            <a:lvl1pPr marL="863600" indent="-863600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6400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4800"/>
            </a:lvl2pPr>
          </a:lstStyle>
          <a:p>
            <a:pPr marL="863600" lvl="0" indent="-86360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83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423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727835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3pPr>
            <a:lvl4pPr marL="25920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4pPr>
            <a:lvl5pPr marL="34556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5pPr>
            <a:lvl6pPr marL="431990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6pPr>
            <a:lvl7pPr marL="51841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7pPr>
            <a:lvl8pPr marL="60477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8pPr>
            <a:lvl9pPr marL="691197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5"/>
            </a:lvl1pPr>
            <a:lvl2pPr>
              <a:defRPr sz="5290"/>
            </a:lvl2pPr>
            <a:lvl3pPr>
              <a:defRPr sz="4535"/>
            </a:lvl3pPr>
            <a:lvl4pPr>
              <a:defRPr sz="3780"/>
            </a:lvl4pPr>
            <a:lvl5pPr>
              <a:defRPr sz="3780"/>
            </a:lvl5pPr>
            <a:lvl6pPr>
              <a:defRPr sz="3780"/>
            </a:lvl6pPr>
            <a:lvl7pPr>
              <a:defRPr sz="3780"/>
            </a:lvl7pPr>
            <a:lvl8pPr>
              <a:defRPr sz="3780"/>
            </a:lvl8pPr>
            <a:lvl9pPr>
              <a:defRPr sz="378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5"/>
            </a:lvl1pPr>
            <a:lvl2pPr marL="864235" indent="0">
              <a:buNone/>
              <a:defRPr sz="5290"/>
            </a:lvl2pPr>
            <a:lvl3pPr marL="1727835" indent="0">
              <a:buNone/>
              <a:defRPr sz="4535"/>
            </a:lvl3pPr>
            <a:lvl4pPr marL="2592070" indent="0">
              <a:buNone/>
              <a:defRPr sz="3780"/>
            </a:lvl4pPr>
            <a:lvl5pPr marL="3455670" indent="0">
              <a:buNone/>
              <a:defRPr sz="3780"/>
            </a:lvl5pPr>
            <a:lvl6pPr marL="4319905" indent="0">
              <a:buNone/>
              <a:defRPr sz="3780"/>
            </a:lvl6pPr>
            <a:lvl7pPr marL="5184140" indent="0">
              <a:buNone/>
              <a:defRPr sz="3780"/>
            </a:lvl7pPr>
            <a:lvl8pPr marL="6047740" indent="0">
              <a:buNone/>
              <a:defRPr sz="3780"/>
            </a:lvl8pPr>
            <a:lvl9pPr marL="6911975" indent="0">
              <a:buNone/>
              <a:defRPr sz="378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</p:sldLayoutIdLst>
  <p:hf sldNum="0" hdr="0" dt="0"/>
  <p:txStyles>
    <p:titleStyle>
      <a:lvl1pPr algn="l" defTabSz="1727835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00" indent="-431800" algn="l" defTabSz="172783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0" kern="1200">
          <a:solidFill>
            <a:schemeClr val="tx1"/>
          </a:solidFill>
          <a:latin typeface="+mn-lt"/>
          <a:ea typeface="+mn-ea"/>
          <a:cs typeface="+mn-cs"/>
        </a:defRPr>
      </a:lvl1pPr>
      <a:lvl2pPr marL="12960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6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302387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1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7517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6159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4795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34377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2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78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0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56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1990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1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77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197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1.mp3"/><Relationship Id="rId7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media1.mp3"/><Relationship Id="rId7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media1.mp3"/><Relationship Id="rId7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media1.mp3"/><Relationship Id="rId7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6065839" y="4313034"/>
            <a:ext cx="14034827" cy="1488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7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907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5291194" y="5881392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3921" y="3301460"/>
            <a:ext cx="3525506" cy="3525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埋点类型确定后，与服务器的事件的</a:t>
            </a:r>
            <a:r>
              <a:rPr lang="en-US" altLang="zh-CN" sz="6600" dirty="0" smtClean="0"/>
              <a:t>ID</a:t>
            </a:r>
            <a:endParaRPr sz="6600" dirty="0" smtClean="0"/>
          </a:p>
        </p:txBody>
      </p:sp>
      <p:sp>
        <p:nvSpPr>
          <p:cNvPr id="5" name="文本框 10"/>
          <p:cNvSpPr txBox="1"/>
          <p:nvPr/>
        </p:nvSpPr>
        <p:spPr>
          <a:xfrm>
            <a:off x="1164382" y="6581424"/>
            <a:ext cx="188300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事件</a:t>
            </a:r>
            <a:r>
              <a:rPr lang="en-US" altLang="zh-CN" sz="3200" dirty="0" smtClean="0">
                <a:solidFill>
                  <a:srgbClr val="1577BA"/>
                </a:solidFill>
              </a:rPr>
              <a:t>ID</a:t>
            </a:r>
            <a:endParaRPr lang="zh-CN" altLang="en-US" sz="3200" dirty="0" smtClean="0"/>
          </a:p>
        </p:txBody>
      </p:sp>
      <p:sp>
        <p:nvSpPr>
          <p:cNvPr id="7" name="左大括号 6"/>
          <p:cNvSpPr/>
          <p:nvPr/>
        </p:nvSpPr>
        <p:spPr>
          <a:xfrm>
            <a:off x="3047389" y="2385175"/>
            <a:ext cx="749493" cy="8977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4589694" y="292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66776" y="2937687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查看一张图片                  </a:t>
            </a:r>
            <a:r>
              <a:rPr lang="en-US" altLang="zh-CN" sz="2800" dirty="0" smtClean="0"/>
              <a:t>1001</a:t>
            </a:r>
            <a:endParaRPr lang="zh-CN" altLang="en-US" sz="2800" dirty="0" smtClean="0"/>
          </a:p>
        </p:txBody>
      </p:sp>
      <p:sp>
        <p:nvSpPr>
          <p:cNvPr id="16" name="立方体 15"/>
          <p:cNvSpPr/>
          <p:nvPr/>
        </p:nvSpPr>
        <p:spPr>
          <a:xfrm>
            <a:off x="4672374" y="5342663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549456" y="5355175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保存张图片                  </a:t>
            </a:r>
            <a:r>
              <a:rPr lang="en-US" altLang="zh-CN" sz="2800" dirty="0" smtClean="0"/>
              <a:t>1002</a:t>
            </a:r>
            <a:endParaRPr lang="zh-CN" altLang="en-US" sz="2800" dirty="0" smtClean="0"/>
          </a:p>
        </p:txBody>
      </p:sp>
      <p:sp>
        <p:nvSpPr>
          <p:cNvPr id="18" name="立方体 17"/>
          <p:cNvSpPr/>
          <p:nvPr/>
        </p:nvSpPr>
        <p:spPr>
          <a:xfrm>
            <a:off x="4347612" y="8627663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224694" y="8640175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查看一张图片                  </a:t>
            </a:r>
            <a:r>
              <a:rPr lang="en-US" altLang="zh-CN" sz="2800" dirty="0" smtClean="0"/>
              <a:t>1001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45427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íŝlîḑé"/>
          <p:cNvGrpSpPr/>
          <p:nvPr/>
        </p:nvGrpSpPr>
        <p:grpSpPr>
          <a:xfrm>
            <a:off x="1271967" y="1718902"/>
            <a:ext cx="20495454" cy="1221380"/>
            <a:chOff x="673100" y="1228912"/>
            <a:chExt cx="10845800" cy="64633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73100" y="1552077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Sľïḓè"/>
            <p:cNvSpPr txBox="1"/>
            <p:nvPr/>
          </p:nvSpPr>
          <p:spPr>
            <a:xfrm>
              <a:off x="4563035" y="1228912"/>
              <a:ext cx="306593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zh-CN" altLang="en-US" sz="3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rPr>
                <a:t>课程安排</a:t>
              </a:r>
              <a:endPara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9006" y="3755365"/>
            <a:ext cx="21934210" cy="5449620"/>
            <a:chOff x="764694" y="5093240"/>
            <a:chExt cx="21934210" cy="5449620"/>
          </a:xfrm>
        </p:grpSpPr>
        <p:grpSp>
          <p:nvGrpSpPr>
            <p:cNvPr id="55" name="组合 54"/>
            <p:cNvGrpSpPr/>
            <p:nvPr/>
          </p:nvGrpSpPr>
          <p:grpSpPr>
            <a:xfrm>
              <a:off x="764694" y="5093240"/>
              <a:ext cx="4890578" cy="5449620"/>
              <a:chOff x="1271967" y="5093240"/>
              <a:chExt cx="4890578" cy="5449620"/>
            </a:xfrm>
          </p:grpSpPr>
          <p:sp>
            <p:nvSpPr>
              <p:cNvPr id="36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7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8" name="í$ḷíďê"/>
              <p:cNvSpPr txBox="1"/>
              <p:nvPr/>
            </p:nvSpPr>
            <p:spPr>
              <a:xfrm>
                <a:off x="1547533" y="8403050"/>
                <a:ext cx="4569132" cy="2024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01</a:t>
                </a:r>
              </a:p>
            </p:txBody>
          </p:sp>
          <p:sp>
            <p:nvSpPr>
              <p:cNvPr id="41" name="ï$1îḓè"/>
              <p:cNvSpPr txBox="1"/>
              <p:nvPr/>
            </p:nvSpPr>
            <p:spPr>
              <a:xfrm>
                <a:off x="1479223" y="7323049"/>
                <a:ext cx="4569132" cy="721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AOP</a:t>
                </a:r>
                <a:r>
                  <a:rPr lang="zh-CN" alt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面向切面详解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6414959" y="5093240"/>
              <a:ext cx="4890578" cy="5449620"/>
              <a:chOff x="6414959" y="5093240"/>
              <a:chExt cx="4890578" cy="5449620"/>
            </a:xfrm>
          </p:grpSpPr>
          <p:sp>
            <p:nvSpPr>
              <p:cNvPr id="29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1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32" name="iṩļïḓê"/>
              <p:cNvSpPr txBox="1"/>
              <p:nvPr/>
            </p:nvSpPr>
            <p:spPr>
              <a:xfrm>
                <a:off x="6533544" y="8403050"/>
                <a:ext cx="4569132" cy="2024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02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1738080" y="5093240"/>
              <a:ext cx="5217722" cy="5449620"/>
              <a:chOff x="944823" y="5093240"/>
              <a:chExt cx="5217722" cy="5449620"/>
            </a:xfrm>
          </p:grpSpPr>
          <p:sp>
            <p:nvSpPr>
              <p:cNvPr id="57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8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59" name="í$ḷíďê"/>
              <p:cNvSpPr txBox="1"/>
              <p:nvPr/>
            </p:nvSpPr>
            <p:spPr>
              <a:xfrm>
                <a:off x="1547533" y="8403050"/>
                <a:ext cx="4569132" cy="20249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03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2" name="ï$1îḓè"/>
              <p:cNvSpPr txBox="1"/>
              <p:nvPr/>
            </p:nvSpPr>
            <p:spPr>
              <a:xfrm>
                <a:off x="944823" y="7376755"/>
                <a:ext cx="5217722" cy="8778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7481186" y="5093240"/>
              <a:ext cx="5217718" cy="5449620"/>
              <a:chOff x="6180656" y="5093240"/>
              <a:chExt cx="5217718" cy="5449620"/>
            </a:xfrm>
          </p:grpSpPr>
          <p:sp>
            <p:nvSpPr>
              <p:cNvPr id="67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8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69" name="iṩļïḓê"/>
              <p:cNvSpPr txBox="1"/>
              <p:nvPr/>
            </p:nvSpPr>
            <p:spPr>
              <a:xfrm>
                <a:off x="6533544" y="8403050"/>
                <a:ext cx="4569132" cy="2024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04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72" name="isľíḑè"/>
              <p:cNvSpPr txBox="1"/>
              <p:nvPr/>
            </p:nvSpPr>
            <p:spPr>
              <a:xfrm>
                <a:off x="6180656" y="7165947"/>
                <a:ext cx="5217718" cy="14341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埋点上传框架设计</a:t>
                </a:r>
              </a:p>
            </p:txBody>
          </p:sp>
        </p:grpSp>
      </p:grpSp>
      <p:sp>
        <p:nvSpPr>
          <p:cNvPr id="42" name="isľíḑè"/>
          <p:cNvSpPr txBox="1"/>
          <p:nvPr/>
        </p:nvSpPr>
        <p:spPr>
          <a:xfrm>
            <a:off x="11572456" y="6038823"/>
            <a:ext cx="521772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注解详解</a:t>
            </a:r>
          </a:p>
        </p:txBody>
      </p:sp>
      <p:sp>
        <p:nvSpPr>
          <p:cNvPr id="43" name="ï$1îḓè"/>
          <p:cNvSpPr txBox="1"/>
          <p:nvPr/>
        </p:nvSpPr>
        <p:spPr>
          <a:xfrm>
            <a:off x="6409994" y="6005275"/>
            <a:ext cx="456913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AOP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OOP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区别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600" dirty="0"/>
              <a:t>AOP</a:t>
            </a:r>
            <a:r>
              <a:rPr lang="zh-CN" altLang="en-US" sz="6600" dirty="0"/>
              <a:t>主要应用场景</a:t>
            </a:r>
            <a:endParaRPr sz="6600" dirty="0" smtClean="0"/>
          </a:p>
        </p:txBody>
      </p:sp>
      <p:sp>
        <p:nvSpPr>
          <p:cNvPr id="5" name="文本框 10"/>
          <p:cNvSpPr txBox="1"/>
          <p:nvPr/>
        </p:nvSpPr>
        <p:spPr>
          <a:xfrm>
            <a:off x="1164382" y="6581424"/>
            <a:ext cx="188300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事件类型</a:t>
            </a:r>
            <a:endParaRPr lang="zh-CN" altLang="en-US" sz="3200" dirty="0" smtClean="0"/>
          </a:p>
        </p:txBody>
      </p:sp>
      <p:sp>
        <p:nvSpPr>
          <p:cNvPr id="7" name="左大括号 6"/>
          <p:cNvSpPr/>
          <p:nvPr/>
        </p:nvSpPr>
        <p:spPr>
          <a:xfrm>
            <a:off x="3047389" y="2385175"/>
            <a:ext cx="749493" cy="8977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89694" y="2925175"/>
            <a:ext cx="17657082" cy="720000"/>
            <a:chOff x="4589694" y="2925175"/>
            <a:chExt cx="17657082" cy="720000"/>
          </a:xfrm>
        </p:grpSpPr>
        <p:sp>
          <p:nvSpPr>
            <p:cNvPr id="8" name="立方体 7"/>
            <p:cNvSpPr/>
            <p:nvPr/>
          </p:nvSpPr>
          <p:spPr>
            <a:xfrm>
              <a:off x="4589694" y="2925175"/>
              <a:ext cx="4320000" cy="720000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466776" y="2937687"/>
              <a:ext cx="12780000" cy="52322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r>
                <a:rPr lang="zh-CN" altLang="en-US" sz="2800" dirty="0"/>
                <a:t>性能统计</a:t>
              </a:r>
              <a:endParaRPr lang="zh-CN" altLang="en-US" sz="2800" dirty="0" smtClean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89694" y="5580175"/>
            <a:ext cx="17657082" cy="720000"/>
            <a:chOff x="4589694" y="2925175"/>
            <a:chExt cx="17657082" cy="720000"/>
          </a:xfrm>
        </p:grpSpPr>
        <p:sp>
          <p:nvSpPr>
            <p:cNvPr id="16" name="立方体 15"/>
            <p:cNvSpPr/>
            <p:nvPr/>
          </p:nvSpPr>
          <p:spPr>
            <a:xfrm>
              <a:off x="4589694" y="2925175"/>
              <a:ext cx="4320000" cy="720000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66776" y="2937687"/>
              <a:ext cx="12780000" cy="52322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r>
                <a:rPr lang="zh-CN" altLang="en-US" sz="2800" dirty="0"/>
                <a:t>性能统计</a:t>
              </a:r>
              <a:endParaRPr lang="zh-CN" altLang="en-US" sz="2800" dirty="0" smtClean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52900" y="9811867"/>
            <a:ext cx="17657082" cy="720000"/>
            <a:chOff x="4589694" y="2925175"/>
            <a:chExt cx="17657082" cy="720000"/>
          </a:xfrm>
        </p:grpSpPr>
        <p:sp>
          <p:nvSpPr>
            <p:cNvPr id="19" name="立方体 18"/>
            <p:cNvSpPr/>
            <p:nvPr/>
          </p:nvSpPr>
          <p:spPr>
            <a:xfrm>
              <a:off x="4589694" y="2925175"/>
              <a:ext cx="4320000" cy="720000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66776" y="2937687"/>
              <a:ext cx="12780000" cy="52322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r>
                <a:rPr lang="zh-CN" altLang="en-US" sz="2800" dirty="0"/>
                <a:t>性能统计</a:t>
              </a:r>
              <a:endParaRPr lang="zh-CN" altLang="en-US" sz="2800" dirty="0" smtClean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2094" y="7680087"/>
            <a:ext cx="17657082" cy="720000"/>
            <a:chOff x="4589694" y="2925175"/>
            <a:chExt cx="17657082" cy="720000"/>
          </a:xfrm>
        </p:grpSpPr>
        <p:sp>
          <p:nvSpPr>
            <p:cNvPr id="22" name="立方体 21"/>
            <p:cNvSpPr/>
            <p:nvPr/>
          </p:nvSpPr>
          <p:spPr>
            <a:xfrm>
              <a:off x="4589694" y="2925175"/>
              <a:ext cx="4320000" cy="720000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6776" y="2937687"/>
              <a:ext cx="12780000" cy="52322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r>
                <a:rPr lang="zh-CN" altLang="en-US" sz="2800" dirty="0"/>
                <a:t>性能统计</a:t>
              </a:r>
              <a:endParaRPr lang="zh-CN" altLang="en-US" sz="28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40226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600" dirty="0"/>
              <a:t>AOP</a:t>
            </a:r>
            <a:r>
              <a:rPr lang="zh-CN" altLang="en-US" sz="6600" dirty="0"/>
              <a:t>主要应用场景</a:t>
            </a:r>
            <a:endParaRPr sz="6600" dirty="0" smtClean="0"/>
          </a:p>
        </p:txBody>
      </p:sp>
      <p:sp>
        <p:nvSpPr>
          <p:cNvPr id="6" name="矩形 5"/>
          <p:cNvSpPr/>
          <p:nvPr/>
        </p:nvSpPr>
        <p:spPr>
          <a:xfrm>
            <a:off x="1821180" y="2762885"/>
            <a:ext cx="18788380" cy="779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2706687" y="3825175"/>
            <a:ext cx="17017365" cy="15696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简介</a:t>
            </a:r>
            <a:r>
              <a:rPr lang="en-US" altLang="zh-CN" sz="3200" dirty="0" smtClean="0">
                <a:solidFill>
                  <a:srgbClr val="1577BA"/>
                </a:solidFill>
              </a:rPr>
              <a:t>:</a:t>
            </a:r>
            <a:r>
              <a:rPr lang="zh-CN" altLang="en-US" sz="3200" dirty="0" smtClean="0"/>
              <a:t>埋点上传是为了</a:t>
            </a:r>
            <a:r>
              <a:rPr lang="zh-CN" altLang="en-US" sz="3200" dirty="0"/>
              <a:t>统计分析的需要，对用户行为的每一个事件进行埋点布置，并对这些</a:t>
            </a:r>
            <a:r>
              <a:rPr lang="zh-CN" altLang="en-US" sz="3200" dirty="0" smtClean="0"/>
              <a:t>数据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结果</a:t>
            </a:r>
            <a:r>
              <a:rPr lang="zh-CN" altLang="en-US" sz="3200" dirty="0"/>
              <a:t>进行分析，进一步优化产品或指导</a:t>
            </a:r>
            <a:r>
              <a:rPr lang="zh-CN" altLang="en-US" sz="3200" dirty="0" smtClean="0"/>
              <a:t>运营。</a:t>
            </a:r>
          </a:p>
        </p:txBody>
      </p:sp>
    </p:spTree>
    <p:extLst>
      <p:ext uri="{BB962C8B-B14F-4D97-AF65-F5344CB8AC3E}">
        <p14:creationId xmlns:p14="http://schemas.microsoft.com/office/powerpoint/2010/main" val="315967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1248" y="10531662"/>
            <a:ext cx="2369510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1248" y="7900824"/>
            <a:ext cx="2369510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1248" y="5266353"/>
            <a:ext cx="2369510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1248" y="2631885"/>
            <a:ext cx="2369510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1248" y="1050"/>
            <a:ext cx="2369510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7034" y="10531662"/>
            <a:ext cx="691108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7034" y="7900824"/>
            <a:ext cx="691108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7034" y="5266353"/>
            <a:ext cx="691108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7034" y="2631885"/>
            <a:ext cx="691108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7034" y="1050"/>
            <a:ext cx="691108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1288" y="1463"/>
            <a:ext cx="8443337" cy="14879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6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Binder</a:t>
            </a:r>
            <a:r>
              <a:rPr lang="zh-CN" altLang="en-US" sz="9069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专享活动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99103" y="9166615"/>
            <a:ext cx="559961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/>
              <a:t>叮当老师的</a:t>
            </a:r>
            <a:r>
              <a:rPr lang="en-US" altLang="zh-CN" sz="3400" dirty="0"/>
              <a:t>QQ</a:t>
            </a:r>
            <a:r>
              <a:rPr lang="zh-CN" altLang="en-US" sz="3400" dirty="0"/>
              <a:t>：</a:t>
            </a:r>
            <a:r>
              <a:rPr lang="en-US" altLang="zh-CN" sz="3400" dirty="0"/>
              <a:t>1979846055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548" y="1376403"/>
            <a:ext cx="8209114" cy="12307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8760" y="3060175"/>
            <a:ext cx="5826447" cy="564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47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5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1468941" y="2124145"/>
            <a:ext cx="22635000" cy="373505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zh-CN" altLang="en-US" sz="66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你的应用做了埋点上传吗</a:t>
            </a: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？</a:t>
            </a:r>
            <a:endParaRPr lang="en-US" altLang="zh-CN" sz="6600" b="1" dirty="0" smtClean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>
              <a:lnSpc>
                <a:spcPct val="105000"/>
              </a:lnSpc>
            </a:pP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手写</a:t>
            </a:r>
            <a:r>
              <a:rPr lang="zh-CN" altLang="en-US" sz="66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编译时今日头条的埋点架构</a:t>
            </a:r>
            <a:endParaRPr lang="zh-CN" altLang="en-US" sz="6600" b="1" dirty="0" smtClean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4898" y="5947767"/>
            <a:ext cx="15300000" cy="31050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514350" indent="-514350">
              <a:lnSpc>
                <a:spcPct val="105000"/>
              </a:lnSpc>
              <a:buAutoNum type="arabicPeriod"/>
            </a:pPr>
            <a:r>
              <a:rPr lang="en-US" altLang="zh-CN" sz="3200" dirty="0" smtClean="0"/>
              <a:t>AOP</a:t>
            </a:r>
            <a:r>
              <a:rPr lang="zh-CN" altLang="en-US" sz="3200" dirty="0"/>
              <a:t>面向切面原理讲解             </a:t>
            </a:r>
            <a:endParaRPr lang="en-US" altLang="zh-CN" sz="3200" dirty="0" smtClean="0"/>
          </a:p>
          <a:p>
            <a:pPr marL="514350" indent="-514350">
              <a:lnSpc>
                <a:spcPct val="105000"/>
              </a:lnSpc>
              <a:buAutoNum type="arabicPeriod"/>
            </a:pPr>
            <a:r>
              <a:rPr lang="zh-CN" altLang="en-US" sz="3200" dirty="0" smtClean="0"/>
              <a:t>切点</a:t>
            </a:r>
            <a:r>
              <a:rPr lang="zh-CN" altLang="en-US" sz="3200" dirty="0"/>
              <a:t>与切面          </a:t>
            </a:r>
            <a:endParaRPr lang="en-US" altLang="zh-CN" sz="3200" dirty="0" smtClean="0"/>
          </a:p>
          <a:p>
            <a:pPr marL="514350" indent="-514350">
              <a:lnSpc>
                <a:spcPct val="105000"/>
              </a:lnSpc>
              <a:buAutoNum type="arabicPeriod"/>
            </a:pPr>
            <a:r>
              <a:rPr lang="zh-CN" altLang="en-US" sz="3200" dirty="0" smtClean="0"/>
              <a:t>注解</a:t>
            </a:r>
            <a:r>
              <a:rPr lang="zh-CN" altLang="en-US" sz="3200" dirty="0"/>
              <a:t>如何继承与</a:t>
            </a:r>
            <a:r>
              <a:rPr lang="zh-CN" altLang="en-US" sz="3200" dirty="0" smtClean="0"/>
              <a:t>扩展</a:t>
            </a:r>
            <a:endParaRPr lang="en-US" altLang="zh-CN" sz="3200" dirty="0" smtClean="0"/>
          </a:p>
          <a:p>
            <a:pPr marL="514350" indent="-514350">
              <a:lnSpc>
                <a:spcPct val="105000"/>
              </a:lnSpc>
              <a:buAutoNum type="arabicPeriod"/>
            </a:pPr>
            <a:endParaRPr lang="en-US" altLang="zh-CN" sz="3200" dirty="0"/>
          </a:p>
          <a:p>
            <a:pPr>
              <a:lnSpc>
                <a:spcPct val="105000"/>
              </a:lnSpc>
            </a:pPr>
            <a:r>
              <a:rPr lang="zh-CN" altLang="en-US" sz="3200" dirty="0" smtClean="0"/>
              <a:t>下午</a:t>
            </a:r>
            <a:r>
              <a:rPr lang="en-US" altLang="zh-CN" sz="3200" dirty="0" smtClean="0"/>
              <a:t>15:05</a:t>
            </a:r>
            <a:r>
              <a:rPr lang="zh-CN" altLang="en-US" sz="3200" dirty="0" smtClean="0"/>
              <a:t>开车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900192" y="2118970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视频资料</a:t>
            </a:r>
            <a:r>
              <a:rPr lang="zh-CN" altLang="en-US" sz="1400" b="1" dirty="0" smtClean="0"/>
              <a:t>加</a:t>
            </a:r>
            <a:r>
              <a:rPr lang="zh-CN" altLang="en-US" sz="1400" b="1" dirty="0"/>
              <a:t>相见</a:t>
            </a:r>
            <a:r>
              <a:rPr lang="zh-CN" altLang="en-US" sz="1400" b="1" dirty="0" smtClean="0"/>
              <a:t>老师</a:t>
            </a:r>
            <a:r>
              <a:rPr lang="zh-CN" altLang="en-US" sz="1400" b="1" dirty="0"/>
              <a:t>微信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37915" y="5709285"/>
            <a:ext cx="2133600" cy="86868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技术点</a:t>
            </a:r>
            <a:r>
              <a:rPr lang="en-US" altLang="zh-CN" sz="320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751" y="2884609"/>
            <a:ext cx="5826447" cy="56493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pic>
        <p:nvPicPr>
          <p:cNvPr id="5" name="图片 4" descr="雪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185" y="2835872"/>
            <a:ext cx="6532626" cy="6443829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雪儿老师微信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雪儿老师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4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4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4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5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过程 8"/>
          <p:cNvSpPr/>
          <p:nvPr/>
        </p:nvSpPr>
        <p:spPr>
          <a:xfrm>
            <a:off x="-846" y="5285768"/>
            <a:ext cx="23039469" cy="7694833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1" y="81325"/>
            <a:ext cx="23039469" cy="7694833"/>
          </a:xfrm>
          <a:prstGeom prst="flowChartProcess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7860143"/>
            <a:ext cx="23038623" cy="1799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0" y="8160136"/>
            <a:ext cx="2303938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893581" y="3958338"/>
            <a:ext cx="11250613" cy="2754313"/>
          </a:xfrm>
        </p:spPr>
        <p:txBody>
          <a:bodyPr>
            <a:noAutofit/>
          </a:bodyPr>
          <a:lstStyle/>
          <a:p>
            <a:pPr algn="ctr"/>
            <a:r>
              <a:rPr lang="zh-CN" altLang="en-US" sz="14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谢谢观看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。</a:t>
            </a:r>
            <a:endParaRPr lang="en-US" altLang="zh-CN" sz="227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7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2710729" y="12267621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</p:spPr>
        <p:txBody>
          <a:bodyPr/>
          <a:lstStyle/>
          <a:p>
            <a:r>
              <a:rPr lang="zh-CN" dirty="0" smtClean="0"/>
              <a:t>什么是</a:t>
            </a:r>
            <a:r>
              <a:rPr lang="zh-CN" altLang="en-US" dirty="0" smtClean="0"/>
              <a:t>埋点</a:t>
            </a:r>
            <a:endParaRPr lang="en-US" altLang="zh-CN" dirty="0" smtClean="0"/>
          </a:p>
        </p:txBody>
      </p:sp>
      <p:pic>
        <p:nvPicPr>
          <p:cNvPr id="4" name="图片 3" descr="3D小人【三元素 为设计而生 3png.com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840" y="3636645"/>
            <a:ext cx="9447530" cy="5953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埋点功能</a:t>
            </a:r>
            <a:endParaRPr sz="6600" dirty="0" smtClean="0"/>
          </a:p>
        </p:txBody>
      </p:sp>
      <p:sp>
        <p:nvSpPr>
          <p:cNvPr id="6" name="矩形 5"/>
          <p:cNvSpPr/>
          <p:nvPr/>
        </p:nvSpPr>
        <p:spPr>
          <a:xfrm>
            <a:off x="1821180" y="2762885"/>
            <a:ext cx="18788380" cy="779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2706687" y="3825175"/>
            <a:ext cx="17017365" cy="15696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简介</a:t>
            </a:r>
            <a:r>
              <a:rPr lang="en-US" altLang="zh-CN" sz="3200" dirty="0" smtClean="0">
                <a:solidFill>
                  <a:srgbClr val="1577BA"/>
                </a:solidFill>
              </a:rPr>
              <a:t>:</a:t>
            </a:r>
            <a:r>
              <a:rPr lang="zh-CN" altLang="en-US" sz="3200" dirty="0" smtClean="0"/>
              <a:t>埋点上传是为了</a:t>
            </a:r>
            <a:r>
              <a:rPr lang="zh-CN" altLang="en-US" sz="3200" dirty="0"/>
              <a:t>统计分析的需要，对用户行为的每一个事件进行埋点布置，并对这些</a:t>
            </a:r>
            <a:r>
              <a:rPr lang="zh-CN" altLang="en-US" sz="3200" dirty="0" smtClean="0"/>
              <a:t>数据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结果</a:t>
            </a:r>
            <a:r>
              <a:rPr lang="zh-CN" altLang="en-US" sz="3200" dirty="0"/>
              <a:t>进行分析，进一步优化产品或指导</a:t>
            </a:r>
            <a:r>
              <a:rPr lang="zh-CN" altLang="en-US" sz="3200" dirty="0" smtClean="0"/>
              <a:t>运营。</a:t>
            </a:r>
          </a:p>
        </p:txBody>
      </p:sp>
    </p:spTree>
    <p:extLst>
      <p:ext uri="{BB962C8B-B14F-4D97-AF65-F5344CB8AC3E}">
        <p14:creationId xmlns:p14="http://schemas.microsoft.com/office/powerpoint/2010/main" val="82374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埋点意义</a:t>
            </a:r>
            <a:endParaRPr sz="6600" dirty="0" smtClean="0"/>
          </a:p>
        </p:txBody>
      </p:sp>
      <p:sp>
        <p:nvSpPr>
          <p:cNvPr id="4" name="文本框 10"/>
          <p:cNvSpPr txBox="1"/>
          <p:nvPr/>
        </p:nvSpPr>
        <p:spPr>
          <a:xfrm>
            <a:off x="1643172" y="6581424"/>
            <a:ext cx="188300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意义</a:t>
            </a:r>
            <a:r>
              <a:rPr lang="en-US" altLang="zh-CN" sz="3200" dirty="0" smtClean="0">
                <a:solidFill>
                  <a:srgbClr val="1577BA"/>
                </a:solidFill>
              </a:rPr>
              <a:t>:</a:t>
            </a:r>
            <a:endParaRPr lang="zh-CN" altLang="en-US" sz="3200" dirty="0" smtClean="0"/>
          </a:p>
        </p:txBody>
      </p:sp>
      <p:sp>
        <p:nvSpPr>
          <p:cNvPr id="3" name="左大括号 2"/>
          <p:cNvSpPr/>
          <p:nvPr/>
        </p:nvSpPr>
        <p:spPr>
          <a:xfrm>
            <a:off x="3047389" y="2385175"/>
            <a:ext cx="749493" cy="8977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4589694" y="292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4381882" y="10310599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4575788" y="571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4575788" y="7806223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74694" y="3038482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如投放活动时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再点击埋入事件，这样清楚哪些用户点击了活动，转化比是多少，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66882" y="10507379"/>
            <a:ext cx="9384405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如应用用户群比较大的情况下，可以勾勒出用户画像，喜好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66882" y="580206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多少人安装了应用，多少人启动了应用，停留时间是多少，喜欢哪部分功能，一目了然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74694" y="790461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en-US" altLang="zh-CN" sz="2800" dirty="0" smtClean="0"/>
              <a:t>App</a:t>
            </a:r>
            <a:r>
              <a:rPr lang="zh-CN" altLang="en-US" sz="2800" dirty="0" smtClean="0"/>
              <a:t>异常时，当没有办法知道是哪行代码出现异常，通过埋点 溯源用户的行为</a:t>
            </a:r>
          </a:p>
        </p:txBody>
      </p:sp>
    </p:spTree>
    <p:extLst>
      <p:ext uri="{BB962C8B-B14F-4D97-AF65-F5344CB8AC3E}">
        <p14:creationId xmlns:p14="http://schemas.microsoft.com/office/powerpoint/2010/main" val="245851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埋点</a:t>
            </a:r>
            <a:endParaRPr sz="6600" dirty="0" smtClean="0"/>
          </a:p>
        </p:txBody>
      </p:sp>
      <p:sp>
        <p:nvSpPr>
          <p:cNvPr id="4" name="文本框 10"/>
          <p:cNvSpPr txBox="1"/>
          <p:nvPr/>
        </p:nvSpPr>
        <p:spPr>
          <a:xfrm>
            <a:off x="1643172" y="6581424"/>
            <a:ext cx="188300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意义</a:t>
            </a:r>
            <a:r>
              <a:rPr lang="en-US" altLang="zh-CN" sz="3200" dirty="0" smtClean="0">
                <a:solidFill>
                  <a:srgbClr val="1577BA"/>
                </a:solidFill>
              </a:rPr>
              <a:t>:</a:t>
            </a:r>
            <a:endParaRPr lang="zh-CN" altLang="en-US" sz="3200" dirty="0" smtClean="0"/>
          </a:p>
        </p:txBody>
      </p:sp>
      <p:sp>
        <p:nvSpPr>
          <p:cNvPr id="3" name="左大括号 2"/>
          <p:cNvSpPr/>
          <p:nvPr/>
        </p:nvSpPr>
        <p:spPr>
          <a:xfrm>
            <a:off x="3047389" y="2385175"/>
            <a:ext cx="749493" cy="8977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4589694" y="292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4381882" y="10310599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4575788" y="571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4575788" y="7806223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74694" y="3038482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如投放活动时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再点击埋入事件，这样清楚哪些用户点击了活动，转化比是多少，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66882" y="10507379"/>
            <a:ext cx="9384405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如应用用户群比较大的情况下，可以勾勒出用户画像，喜好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66882" y="580206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多少人安装了应用，多少人启动了应用，停留时间是多少，喜欢哪部分功能，一目了然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74694" y="790461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en-US" altLang="zh-CN" sz="2800" dirty="0" smtClean="0"/>
              <a:t>App</a:t>
            </a:r>
            <a:r>
              <a:rPr lang="zh-CN" altLang="en-US" sz="2800" dirty="0" smtClean="0"/>
              <a:t>异常时，当没有办法知道是哪行代码出现异常，通过埋点 溯源用户的行为</a:t>
            </a:r>
          </a:p>
        </p:txBody>
      </p:sp>
    </p:spTree>
    <p:extLst>
      <p:ext uri="{BB962C8B-B14F-4D97-AF65-F5344CB8AC3E}">
        <p14:creationId xmlns:p14="http://schemas.microsoft.com/office/powerpoint/2010/main" val="29232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/>
              <a:t>埋</a:t>
            </a:r>
            <a:r>
              <a:rPr lang="zh-CN" altLang="en-US" sz="6600" dirty="0" smtClean="0"/>
              <a:t>点管理</a:t>
            </a:r>
            <a:endParaRPr sz="6600" dirty="0" smtClean="0"/>
          </a:p>
        </p:txBody>
      </p:sp>
      <p:sp>
        <p:nvSpPr>
          <p:cNvPr id="6" name="矩形 5"/>
          <p:cNvSpPr/>
          <p:nvPr/>
        </p:nvSpPr>
        <p:spPr>
          <a:xfrm>
            <a:off x="1973580" y="2877185"/>
            <a:ext cx="18788380" cy="779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3011170" y="3781425"/>
            <a:ext cx="17017365" cy="15696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/>
              <a:t>埋点在</a:t>
            </a:r>
            <a:r>
              <a:rPr lang="en-US" altLang="zh-CN" sz="3200" dirty="0" smtClean="0"/>
              <a:t>App</a:t>
            </a:r>
            <a:r>
              <a:rPr lang="zh-CN" altLang="en-US" sz="3200" dirty="0" smtClean="0"/>
              <a:t>中是非常常见的，可以出现自代码中任何地方，管理好埋点变得非常重要</a:t>
            </a:r>
            <a:endParaRPr lang="en-US" altLang="zh-CN" sz="3200" dirty="0" smtClean="0"/>
          </a:p>
          <a:p>
            <a:endParaRPr lang="en-US" altLang="zh-CN" sz="3200" dirty="0"/>
          </a:p>
          <a:p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54887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/>
              <a:t>埋</a:t>
            </a:r>
            <a:r>
              <a:rPr lang="zh-CN" altLang="en-US" sz="6600" dirty="0" smtClean="0"/>
              <a:t>点非常多，怎么管理</a:t>
            </a:r>
            <a:endParaRPr sz="6600" dirty="0" smtClean="0"/>
          </a:p>
        </p:txBody>
      </p:sp>
      <p:sp>
        <p:nvSpPr>
          <p:cNvPr id="5" name="文本框 10"/>
          <p:cNvSpPr txBox="1"/>
          <p:nvPr/>
        </p:nvSpPr>
        <p:spPr>
          <a:xfrm>
            <a:off x="1164382" y="6581424"/>
            <a:ext cx="188300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事件类型</a:t>
            </a:r>
            <a:endParaRPr lang="zh-CN" altLang="en-US" sz="3200" dirty="0" smtClean="0"/>
          </a:p>
        </p:txBody>
      </p:sp>
      <p:sp>
        <p:nvSpPr>
          <p:cNvPr id="7" name="左大括号 6"/>
          <p:cNvSpPr/>
          <p:nvPr/>
        </p:nvSpPr>
        <p:spPr>
          <a:xfrm>
            <a:off x="3047389" y="2385175"/>
            <a:ext cx="749493" cy="8977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4589694" y="292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4381882" y="10310599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4575788" y="5715175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4575788" y="7806223"/>
            <a:ext cx="4320000" cy="72000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66776" y="2937687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点击事件                                                                                                               </a:t>
            </a:r>
            <a:r>
              <a:rPr lang="en-US" altLang="zh-CN" sz="2800" dirty="0" smtClean="0"/>
              <a:t>click</a:t>
            </a:r>
            <a:endParaRPr lang="zh-CN" altLang="en-US" sz="2800" dirty="0" smtClean="0"/>
          </a:p>
        </p:txBody>
      </p:sp>
      <p:sp>
        <p:nvSpPr>
          <p:cNvPr id="13" name="文本框 12"/>
          <p:cNvSpPr txBox="1"/>
          <p:nvPr/>
        </p:nvSpPr>
        <p:spPr>
          <a:xfrm>
            <a:off x="9466882" y="10507379"/>
            <a:ext cx="13437812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页面事件    如 进入</a:t>
            </a:r>
            <a:r>
              <a:rPr lang="en-US" altLang="zh-CN" sz="2800" dirty="0" err="1" smtClean="0"/>
              <a:t>MainActivity</a:t>
            </a:r>
            <a:r>
              <a:rPr lang="en-US" altLang="zh-CN" sz="2800" dirty="0" err="1" smtClean="0">
                <a:sym typeface="Wingdings" panose="05000000000000000000" pitchFamily="2" charset="2"/>
              </a:rPr>
              <a:t>SecondActivity</a:t>
            </a:r>
            <a:r>
              <a:rPr lang="en-US" altLang="zh-CN" sz="2800" dirty="0" smtClean="0">
                <a:sym typeface="Wingdings" panose="05000000000000000000" pitchFamily="2" charset="2"/>
              </a:rPr>
              <a:t>   </a:t>
            </a:r>
            <a:r>
              <a:rPr lang="zh-CN" altLang="en-US" sz="2800" dirty="0" smtClean="0">
                <a:sym typeface="Wingdings" panose="05000000000000000000" pitchFamily="2" charset="2"/>
              </a:rPr>
              <a:t>用户使用路径      </a:t>
            </a:r>
            <a:r>
              <a:rPr lang="en-US" altLang="zh-CN" sz="2800" dirty="0" smtClean="0">
                <a:sym typeface="Wingdings" panose="05000000000000000000" pitchFamily="2" charset="2"/>
              </a:rPr>
              <a:t>activity</a:t>
            </a:r>
            <a:endParaRPr lang="zh-CN" altLang="en-US" sz="2800" dirty="0" smtClean="0"/>
          </a:p>
        </p:txBody>
      </p:sp>
      <p:sp>
        <p:nvSpPr>
          <p:cNvPr id="14" name="文本框 13"/>
          <p:cNvSpPr txBox="1"/>
          <p:nvPr/>
        </p:nvSpPr>
        <p:spPr>
          <a:xfrm>
            <a:off x="9466882" y="580206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功能事件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</a:t>
            </a:r>
            <a:r>
              <a:rPr lang="zh-CN" altLang="en-US" sz="2800" dirty="0" smtClean="0"/>
              <a:t>如 用户保存了活动图                                                                </a:t>
            </a:r>
            <a:r>
              <a:rPr lang="en-US" altLang="zh-CN" sz="2800" dirty="0" smtClean="0"/>
              <a:t>function</a:t>
            </a:r>
            <a:endParaRPr lang="zh-CN" altLang="en-US" sz="2800" dirty="0" smtClean="0"/>
          </a:p>
        </p:txBody>
      </p:sp>
      <p:sp>
        <p:nvSpPr>
          <p:cNvPr id="15" name="文本框 14"/>
          <p:cNvSpPr txBox="1"/>
          <p:nvPr/>
        </p:nvSpPr>
        <p:spPr>
          <a:xfrm>
            <a:off x="9466776" y="790461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异常事件</a:t>
            </a:r>
            <a:r>
              <a:rPr lang="en-US" altLang="zh-CN" sz="2800" dirty="0" smtClean="0"/>
              <a:t>   </a:t>
            </a:r>
            <a:r>
              <a:rPr lang="zh-CN" altLang="en-US" sz="2800" dirty="0" smtClean="0"/>
              <a:t>如 请求后台接口 没有返回                                                        </a:t>
            </a:r>
            <a:r>
              <a:rPr lang="en-US" altLang="zh-CN" sz="2800" dirty="0" smtClean="0"/>
              <a:t>catch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80439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1235</Words>
  <Application>Microsoft Office PowerPoint</Application>
  <PresentationFormat>自定义</PresentationFormat>
  <Paragraphs>189</Paragraphs>
  <Slides>25</Slides>
  <Notes>17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Source Han Sans CN Normal</vt:lpstr>
      <vt:lpstr>等线</vt:lpstr>
      <vt:lpstr>等线 Light</vt:lpstr>
      <vt:lpstr>方正姚体</vt:lpstr>
      <vt:lpstr>黑体</vt:lpstr>
      <vt:lpstr>思源黑体 CN Normal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什么是埋点</vt:lpstr>
      <vt:lpstr>埋点功能</vt:lpstr>
      <vt:lpstr>埋点意义</vt:lpstr>
      <vt:lpstr>埋点</vt:lpstr>
      <vt:lpstr>埋点管理</vt:lpstr>
      <vt:lpstr>埋点非常多，怎么管理</vt:lpstr>
      <vt:lpstr>埋点类型确定后，与服务器的事件的ID</vt:lpstr>
      <vt:lpstr>PowerPoint 演示文稿</vt:lpstr>
      <vt:lpstr>AOP主要应用场景</vt:lpstr>
      <vt:lpstr>AOP主要应用场景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1920</cp:revision>
  <dcterms:created xsi:type="dcterms:W3CDTF">2014-06-24T08:28:00Z</dcterms:created>
  <dcterms:modified xsi:type="dcterms:W3CDTF">2020-05-29T05:31:21Z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