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24" r:id="rId3"/>
    <p:sldId id="525" r:id="rId5"/>
    <p:sldId id="526" r:id="rId6"/>
    <p:sldId id="380" r:id="rId7"/>
    <p:sldId id="653" r:id="rId8"/>
    <p:sldId id="655" r:id="rId9"/>
    <p:sldId id="656" r:id="rId10"/>
    <p:sldId id="618" r:id="rId11"/>
    <p:sldId id="619" r:id="rId12"/>
    <p:sldId id="620" r:id="rId13"/>
    <p:sldId id="621" r:id="rId14"/>
    <p:sldId id="622" r:id="rId15"/>
    <p:sldId id="623" r:id="rId16"/>
    <p:sldId id="624" r:id="rId17"/>
    <p:sldId id="625" r:id="rId18"/>
    <p:sldId id="626" r:id="rId19"/>
    <p:sldId id="627" r:id="rId20"/>
    <p:sldId id="628" r:id="rId21"/>
    <p:sldId id="629" r:id="rId22"/>
    <p:sldId id="657" r:id="rId23"/>
    <p:sldId id="658" r:id="rId24"/>
    <p:sldId id="630" r:id="rId25"/>
    <p:sldId id="631" r:id="rId26"/>
    <p:sldId id="659" r:id="rId27"/>
    <p:sldId id="632" r:id="rId28"/>
    <p:sldId id="636" r:id="rId29"/>
    <p:sldId id="542" r:id="rId30"/>
    <p:sldId id="660" r:id="rId31"/>
    <p:sldId id="543" r:id="rId32"/>
    <p:sldId id="544" r:id="rId33"/>
    <p:sldId id="545" r:id="rId34"/>
    <p:sldId id="546" r:id="rId35"/>
    <p:sldId id="547" r:id="rId36"/>
    <p:sldId id="548" r:id="rId37"/>
    <p:sldId id="549" r:id="rId38"/>
    <p:sldId id="550" r:id="rId39"/>
    <p:sldId id="551" r:id="rId40"/>
    <p:sldId id="552" r:id="rId41"/>
    <p:sldId id="553" r:id="rId42"/>
    <p:sldId id="554" r:id="rId43"/>
    <p:sldId id="555" r:id="rId44"/>
    <p:sldId id="556" r:id="rId45"/>
    <p:sldId id="557" r:id="rId46"/>
  </p:sldIdLst>
  <p:sldSz cx="12192000" cy="6858000"/>
  <p:notesSz cx="6858000" cy="9144000"/>
  <p:custDataLst>
    <p:tags r:id="rId5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D7A"/>
    <a:srgbClr val="33C3AB"/>
    <a:srgbClr val="364555"/>
    <a:srgbClr val="FCB030"/>
    <a:srgbClr val="EB5F56"/>
    <a:srgbClr val="EC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14" y="96"/>
      </p:cViewPr>
      <p:guideLst>
        <p:guide orient="horz" pos="21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tags" Target="tags/tag117.xml"/><Relationship Id="rId50" Type="http://schemas.openxmlformats.org/officeDocument/2006/relationships/commentAuthors" Target="commentAuthors.xml"/><Relationship Id="rId5" Type="http://schemas.openxmlformats.org/officeDocument/2006/relationships/slide" Target="slides/slide2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F057F-C503-4354-B656-01B5AEED57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 开场白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https://www.sohu.com/a/243558244_99986159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7310730" y="6385680"/>
            <a:ext cx="4801796" cy="426766"/>
            <a:chOff x="13815185" y="12067752"/>
            <a:chExt cx="9074019" cy="806509"/>
          </a:xfrm>
        </p:grpSpPr>
        <p:grpSp>
          <p:nvGrpSpPr>
            <p:cNvPr id="2" name="组合 1"/>
            <p:cNvGrpSpPr/>
            <p:nvPr userDrawn="1"/>
          </p:nvGrpSpPr>
          <p:grpSpPr>
            <a:xfrm>
              <a:off x="14759693" y="12228510"/>
              <a:ext cx="8129511" cy="557826"/>
              <a:chOff x="15969848" y="12230840"/>
              <a:chExt cx="6626379" cy="557826"/>
            </a:xfrm>
          </p:grpSpPr>
          <p:sp>
            <p:nvSpPr>
              <p:cNvPr id="6" name="文本框 5"/>
              <p:cNvSpPr txBox="1"/>
              <p:nvPr userDrawn="1"/>
            </p:nvSpPr>
            <p:spPr>
              <a:xfrm>
                <a:off x="15969848" y="12244832"/>
                <a:ext cx="3499236" cy="54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127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文本框 7"/>
              <p:cNvSpPr txBox="1"/>
              <p:nvPr userDrawn="1"/>
            </p:nvSpPr>
            <p:spPr>
              <a:xfrm>
                <a:off x="19264890" y="12230840"/>
                <a:ext cx="3331337" cy="54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127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矩形 1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380961" y="274631"/>
            <a:ext cx="11430121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175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7310730" y="6385680"/>
            <a:ext cx="4801796" cy="426766"/>
            <a:chOff x="13815185" y="12067752"/>
            <a:chExt cx="9074019" cy="806509"/>
          </a:xfrm>
        </p:grpSpPr>
        <p:grpSp>
          <p:nvGrpSpPr>
            <p:cNvPr id="18" name="组合 17"/>
            <p:cNvGrpSpPr/>
            <p:nvPr userDrawn="1"/>
          </p:nvGrpSpPr>
          <p:grpSpPr>
            <a:xfrm>
              <a:off x="14759693" y="12228510"/>
              <a:ext cx="8129511" cy="557826"/>
              <a:chOff x="15969848" y="12230840"/>
              <a:chExt cx="6626379" cy="557826"/>
            </a:xfrm>
          </p:grpSpPr>
          <p:sp>
            <p:nvSpPr>
              <p:cNvPr id="20" name="文本框 19"/>
              <p:cNvSpPr txBox="1"/>
              <p:nvPr userDrawn="1"/>
            </p:nvSpPr>
            <p:spPr>
              <a:xfrm>
                <a:off x="15969848" y="12244832"/>
                <a:ext cx="3499236" cy="54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127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 userDrawn="1"/>
            </p:nvSpPr>
            <p:spPr>
              <a:xfrm>
                <a:off x="19264890" y="12230840"/>
                <a:ext cx="3331337" cy="54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127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70B"/>
              </a:gs>
              <a:gs pos="100000">
                <a:srgbClr val="E5008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6"/>
          <p:cNvSpPr txBox="1"/>
          <p:nvPr userDrawn="1"/>
        </p:nvSpPr>
        <p:spPr>
          <a:xfrm>
            <a:off x="3020404" y="5190809"/>
            <a:ext cx="256083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关注微信公众号查看使用教程和免费领取图标、模板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2" y="3850122"/>
            <a:ext cx="1993173" cy="199317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6585601" y="3794362"/>
            <a:ext cx="4875773" cy="636304"/>
            <a:chOff x="721513" y="4633411"/>
            <a:chExt cx="4875773" cy="636304"/>
          </a:xfrm>
        </p:grpSpPr>
        <p:sp>
          <p:nvSpPr>
            <p:cNvPr id="11" name="椭圆 10"/>
            <p:cNvSpPr/>
            <p:nvPr/>
          </p:nvSpPr>
          <p:spPr>
            <a:xfrm>
              <a:off x="721513" y="463341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893071" y="4788474"/>
              <a:ext cx="293189" cy="334051"/>
              <a:chOff x="1807" y="2337"/>
              <a:chExt cx="574" cy="654"/>
            </a:xfrm>
            <a:solidFill>
              <a:schemeClr val="bg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1852" y="2337"/>
                <a:ext cx="529" cy="654"/>
              </a:xfrm>
              <a:custGeom>
                <a:avLst/>
                <a:gdLst>
                  <a:gd name="T0" fmla="*/ 2355 w 2387"/>
                  <a:gd name="T1" fmla="*/ 0 h 2947"/>
                  <a:gd name="T2" fmla="*/ 2386 w 2387"/>
                  <a:gd name="T3" fmla="*/ 811 h 2947"/>
                  <a:gd name="T4" fmla="*/ 2343 w 2387"/>
                  <a:gd name="T5" fmla="*/ 855 h 2947"/>
                  <a:gd name="T6" fmla="*/ 2327 w 2387"/>
                  <a:gd name="T7" fmla="*/ 855 h 2947"/>
                  <a:gd name="T8" fmla="*/ 2284 w 2387"/>
                  <a:gd name="T9" fmla="*/ 821 h 2947"/>
                  <a:gd name="T10" fmla="*/ 2097 w 2387"/>
                  <a:gd name="T11" fmla="*/ 406 h 2947"/>
                  <a:gd name="T12" fmla="*/ 1770 w 2387"/>
                  <a:gd name="T13" fmla="*/ 306 h 2947"/>
                  <a:gd name="T14" fmla="*/ 1504 w 2387"/>
                  <a:gd name="T15" fmla="*/ 306 h 2947"/>
                  <a:gd name="T16" fmla="*/ 1462 w 2387"/>
                  <a:gd name="T17" fmla="*/ 349 h 2947"/>
                  <a:gd name="T18" fmla="*/ 1462 w 2387"/>
                  <a:gd name="T19" fmla="*/ 2484 h 2947"/>
                  <a:gd name="T20" fmla="*/ 1524 w 2387"/>
                  <a:gd name="T21" fmla="*/ 2780 h 2947"/>
                  <a:gd name="T22" fmla="*/ 1527 w 2387"/>
                  <a:gd name="T23" fmla="*/ 2784 h 2947"/>
                  <a:gd name="T24" fmla="*/ 1766 w 2387"/>
                  <a:gd name="T25" fmla="*/ 2862 h 2947"/>
                  <a:gd name="T26" fmla="*/ 1806 w 2387"/>
                  <a:gd name="T27" fmla="*/ 2905 h 2947"/>
                  <a:gd name="T28" fmla="*/ 1763 w 2387"/>
                  <a:gd name="T29" fmla="*/ 2947 h 2947"/>
                  <a:gd name="T30" fmla="*/ 639 w 2387"/>
                  <a:gd name="T31" fmla="*/ 2947 h 2947"/>
                  <a:gd name="T32" fmla="*/ 597 w 2387"/>
                  <a:gd name="T33" fmla="*/ 2905 h 2947"/>
                  <a:gd name="T34" fmla="*/ 636 w 2387"/>
                  <a:gd name="T35" fmla="*/ 2862 h 2947"/>
                  <a:gd name="T36" fmla="*/ 859 w 2387"/>
                  <a:gd name="T37" fmla="*/ 2769 h 2947"/>
                  <a:gd name="T38" fmla="*/ 865 w 2387"/>
                  <a:gd name="T39" fmla="*/ 2762 h 2947"/>
                  <a:gd name="T40" fmla="*/ 926 w 2387"/>
                  <a:gd name="T41" fmla="*/ 2433 h 2947"/>
                  <a:gd name="T42" fmla="*/ 926 w 2387"/>
                  <a:gd name="T43" fmla="*/ 349 h 2947"/>
                  <a:gd name="T44" fmla="*/ 883 w 2387"/>
                  <a:gd name="T45" fmla="*/ 306 h 2947"/>
                  <a:gd name="T46" fmla="*/ 618 w 2387"/>
                  <a:gd name="T47" fmla="*/ 306 h 2947"/>
                  <a:gd name="T48" fmla="*/ 292 w 2387"/>
                  <a:gd name="T49" fmla="*/ 405 h 2947"/>
                  <a:gd name="T50" fmla="*/ 290 w 2387"/>
                  <a:gd name="T51" fmla="*/ 406 h 2947"/>
                  <a:gd name="T52" fmla="*/ 103 w 2387"/>
                  <a:gd name="T53" fmla="*/ 819 h 2947"/>
                  <a:gd name="T54" fmla="*/ 61 w 2387"/>
                  <a:gd name="T55" fmla="*/ 854 h 2947"/>
                  <a:gd name="T56" fmla="*/ 44 w 2387"/>
                  <a:gd name="T57" fmla="*/ 854 h 2947"/>
                  <a:gd name="T58" fmla="*/ 2 w 2387"/>
                  <a:gd name="T59" fmla="*/ 809 h 2947"/>
                  <a:gd name="T60" fmla="*/ 31 w 2387"/>
                  <a:gd name="T61" fmla="*/ 41 h 2947"/>
                  <a:gd name="T62" fmla="*/ 74 w 2387"/>
                  <a:gd name="T63" fmla="*/ 0 h 2947"/>
                  <a:gd name="T64" fmla="*/ 2355 w 2387"/>
                  <a:gd name="T65" fmla="*/ 0 h 2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7" h="2947">
                    <a:moveTo>
                      <a:pt x="2355" y="0"/>
                    </a:moveTo>
                    <a:cubicBezTo>
                      <a:pt x="2386" y="811"/>
                      <a:pt x="2386" y="811"/>
                      <a:pt x="2386" y="811"/>
                    </a:cubicBezTo>
                    <a:cubicBezTo>
                      <a:pt x="2387" y="836"/>
                      <a:pt x="2368" y="855"/>
                      <a:pt x="2343" y="855"/>
                    </a:cubicBezTo>
                    <a:cubicBezTo>
                      <a:pt x="2327" y="855"/>
                      <a:pt x="2327" y="855"/>
                      <a:pt x="2327" y="855"/>
                    </a:cubicBezTo>
                    <a:cubicBezTo>
                      <a:pt x="2305" y="855"/>
                      <a:pt x="2289" y="840"/>
                      <a:pt x="2284" y="821"/>
                    </a:cubicBezTo>
                    <a:cubicBezTo>
                      <a:pt x="2241" y="608"/>
                      <a:pt x="2179" y="470"/>
                      <a:pt x="2097" y="406"/>
                    </a:cubicBezTo>
                    <a:cubicBezTo>
                      <a:pt x="2022" y="339"/>
                      <a:pt x="2007" y="306"/>
                      <a:pt x="1770" y="306"/>
                    </a:cubicBezTo>
                    <a:cubicBezTo>
                      <a:pt x="1504" y="306"/>
                      <a:pt x="1504" y="306"/>
                      <a:pt x="1504" y="306"/>
                    </a:cubicBezTo>
                    <a:cubicBezTo>
                      <a:pt x="1480" y="306"/>
                      <a:pt x="1462" y="326"/>
                      <a:pt x="1462" y="349"/>
                    </a:cubicBezTo>
                    <a:cubicBezTo>
                      <a:pt x="1462" y="2484"/>
                      <a:pt x="1462" y="2484"/>
                      <a:pt x="1462" y="2484"/>
                    </a:cubicBezTo>
                    <a:cubicBezTo>
                      <a:pt x="1462" y="2638"/>
                      <a:pt x="1483" y="2736"/>
                      <a:pt x="1524" y="2780"/>
                    </a:cubicBezTo>
                    <a:cubicBezTo>
                      <a:pt x="1527" y="2784"/>
                      <a:pt x="1527" y="2784"/>
                      <a:pt x="1527" y="2784"/>
                    </a:cubicBezTo>
                    <a:cubicBezTo>
                      <a:pt x="1575" y="2823"/>
                      <a:pt x="1640" y="2849"/>
                      <a:pt x="1766" y="2862"/>
                    </a:cubicBezTo>
                    <a:cubicBezTo>
                      <a:pt x="1789" y="2864"/>
                      <a:pt x="1806" y="2884"/>
                      <a:pt x="1806" y="2905"/>
                    </a:cubicBezTo>
                    <a:cubicBezTo>
                      <a:pt x="1806" y="2929"/>
                      <a:pt x="1786" y="2947"/>
                      <a:pt x="1763" y="2947"/>
                    </a:cubicBezTo>
                    <a:cubicBezTo>
                      <a:pt x="639" y="2947"/>
                      <a:pt x="639" y="2947"/>
                      <a:pt x="639" y="2947"/>
                    </a:cubicBezTo>
                    <a:cubicBezTo>
                      <a:pt x="615" y="2947"/>
                      <a:pt x="597" y="2928"/>
                      <a:pt x="597" y="2905"/>
                    </a:cubicBezTo>
                    <a:cubicBezTo>
                      <a:pt x="597" y="2882"/>
                      <a:pt x="613" y="2864"/>
                      <a:pt x="636" y="2862"/>
                    </a:cubicBezTo>
                    <a:cubicBezTo>
                      <a:pt x="762" y="2849"/>
                      <a:pt x="823" y="2818"/>
                      <a:pt x="859" y="2769"/>
                    </a:cubicBezTo>
                    <a:cubicBezTo>
                      <a:pt x="860" y="2767"/>
                      <a:pt x="862" y="2764"/>
                      <a:pt x="865" y="2762"/>
                    </a:cubicBezTo>
                    <a:cubicBezTo>
                      <a:pt x="906" y="2726"/>
                      <a:pt x="926" y="2617"/>
                      <a:pt x="926" y="2433"/>
                    </a:cubicBezTo>
                    <a:cubicBezTo>
                      <a:pt x="926" y="349"/>
                      <a:pt x="926" y="349"/>
                      <a:pt x="926" y="349"/>
                    </a:cubicBezTo>
                    <a:cubicBezTo>
                      <a:pt x="926" y="324"/>
                      <a:pt x="906" y="306"/>
                      <a:pt x="883" y="306"/>
                    </a:cubicBezTo>
                    <a:cubicBezTo>
                      <a:pt x="618" y="306"/>
                      <a:pt x="618" y="306"/>
                      <a:pt x="618" y="306"/>
                    </a:cubicBezTo>
                    <a:cubicBezTo>
                      <a:pt x="382" y="306"/>
                      <a:pt x="366" y="339"/>
                      <a:pt x="292" y="405"/>
                    </a:cubicBezTo>
                    <a:cubicBezTo>
                      <a:pt x="290" y="406"/>
                      <a:pt x="290" y="406"/>
                      <a:pt x="290" y="406"/>
                    </a:cubicBezTo>
                    <a:cubicBezTo>
                      <a:pt x="208" y="470"/>
                      <a:pt x="146" y="608"/>
                      <a:pt x="103" y="819"/>
                    </a:cubicBezTo>
                    <a:cubicBezTo>
                      <a:pt x="98" y="839"/>
                      <a:pt x="82" y="854"/>
                      <a:pt x="61" y="854"/>
                    </a:cubicBezTo>
                    <a:cubicBezTo>
                      <a:pt x="44" y="854"/>
                      <a:pt x="44" y="854"/>
                      <a:pt x="44" y="854"/>
                    </a:cubicBezTo>
                    <a:cubicBezTo>
                      <a:pt x="20" y="854"/>
                      <a:pt x="0" y="834"/>
                      <a:pt x="2" y="809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3" y="18"/>
                      <a:pt x="51" y="0"/>
                      <a:pt x="74" y="0"/>
                    </a:cubicBezTo>
                    <a:cubicBezTo>
                      <a:pt x="2355" y="0"/>
                      <a:pt x="2355" y="0"/>
                      <a:pt x="23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1807" y="2770"/>
                <a:ext cx="179" cy="221"/>
              </a:xfrm>
              <a:custGeom>
                <a:avLst/>
                <a:gdLst>
                  <a:gd name="T0" fmla="*/ 798 w 808"/>
                  <a:gd name="T1" fmla="*/ 2 h 998"/>
                  <a:gd name="T2" fmla="*/ 808 w 808"/>
                  <a:gd name="T3" fmla="*/ 276 h 998"/>
                  <a:gd name="T4" fmla="*/ 793 w 808"/>
                  <a:gd name="T5" fmla="*/ 290 h 998"/>
                  <a:gd name="T6" fmla="*/ 788 w 808"/>
                  <a:gd name="T7" fmla="*/ 290 h 998"/>
                  <a:gd name="T8" fmla="*/ 773 w 808"/>
                  <a:gd name="T9" fmla="*/ 279 h 998"/>
                  <a:gd name="T10" fmla="*/ 709 w 808"/>
                  <a:gd name="T11" fmla="*/ 140 h 998"/>
                  <a:gd name="T12" fmla="*/ 598 w 808"/>
                  <a:gd name="T13" fmla="*/ 105 h 998"/>
                  <a:gd name="T14" fmla="*/ 508 w 808"/>
                  <a:gd name="T15" fmla="*/ 105 h 998"/>
                  <a:gd name="T16" fmla="*/ 493 w 808"/>
                  <a:gd name="T17" fmla="*/ 120 h 998"/>
                  <a:gd name="T18" fmla="*/ 493 w 808"/>
                  <a:gd name="T19" fmla="*/ 841 h 998"/>
                  <a:gd name="T20" fmla="*/ 514 w 808"/>
                  <a:gd name="T21" fmla="*/ 941 h 998"/>
                  <a:gd name="T22" fmla="*/ 516 w 808"/>
                  <a:gd name="T23" fmla="*/ 942 h 998"/>
                  <a:gd name="T24" fmla="*/ 596 w 808"/>
                  <a:gd name="T25" fmla="*/ 969 h 998"/>
                  <a:gd name="T26" fmla="*/ 609 w 808"/>
                  <a:gd name="T27" fmla="*/ 983 h 998"/>
                  <a:gd name="T28" fmla="*/ 595 w 808"/>
                  <a:gd name="T29" fmla="*/ 998 h 998"/>
                  <a:gd name="T30" fmla="*/ 215 w 808"/>
                  <a:gd name="T31" fmla="*/ 998 h 998"/>
                  <a:gd name="T32" fmla="*/ 200 w 808"/>
                  <a:gd name="T33" fmla="*/ 983 h 998"/>
                  <a:gd name="T34" fmla="*/ 213 w 808"/>
                  <a:gd name="T35" fmla="*/ 969 h 998"/>
                  <a:gd name="T36" fmla="*/ 288 w 808"/>
                  <a:gd name="T37" fmla="*/ 937 h 998"/>
                  <a:gd name="T38" fmla="*/ 290 w 808"/>
                  <a:gd name="T39" fmla="*/ 936 h 998"/>
                  <a:gd name="T40" fmla="*/ 311 w 808"/>
                  <a:gd name="T41" fmla="*/ 824 h 998"/>
                  <a:gd name="T42" fmla="*/ 311 w 808"/>
                  <a:gd name="T43" fmla="*/ 122 h 998"/>
                  <a:gd name="T44" fmla="*/ 297 w 808"/>
                  <a:gd name="T45" fmla="*/ 107 h 998"/>
                  <a:gd name="T46" fmla="*/ 206 w 808"/>
                  <a:gd name="T47" fmla="*/ 107 h 998"/>
                  <a:gd name="T48" fmla="*/ 97 w 808"/>
                  <a:gd name="T49" fmla="*/ 140 h 998"/>
                  <a:gd name="T50" fmla="*/ 34 w 808"/>
                  <a:gd name="T51" fmla="*/ 279 h 998"/>
                  <a:gd name="T52" fmla="*/ 20 w 808"/>
                  <a:gd name="T53" fmla="*/ 290 h 998"/>
                  <a:gd name="T54" fmla="*/ 15 w 808"/>
                  <a:gd name="T55" fmla="*/ 290 h 998"/>
                  <a:gd name="T56" fmla="*/ 0 w 808"/>
                  <a:gd name="T57" fmla="*/ 276 h 998"/>
                  <a:gd name="T58" fmla="*/ 10 w 808"/>
                  <a:gd name="T59" fmla="*/ 15 h 998"/>
                  <a:gd name="T60" fmla="*/ 25 w 808"/>
                  <a:gd name="T61" fmla="*/ 0 h 998"/>
                  <a:gd name="T62" fmla="*/ 798 w 808"/>
                  <a:gd name="T63" fmla="*/ 0 h 998"/>
                  <a:gd name="T64" fmla="*/ 798 w 808"/>
                  <a:gd name="T65" fmla="*/ 2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8" h="998">
                    <a:moveTo>
                      <a:pt x="798" y="2"/>
                    </a:moveTo>
                    <a:cubicBezTo>
                      <a:pt x="808" y="276"/>
                      <a:pt x="808" y="276"/>
                      <a:pt x="808" y="276"/>
                    </a:cubicBezTo>
                    <a:cubicBezTo>
                      <a:pt x="808" y="284"/>
                      <a:pt x="801" y="290"/>
                      <a:pt x="793" y="290"/>
                    </a:cubicBezTo>
                    <a:cubicBezTo>
                      <a:pt x="788" y="290"/>
                      <a:pt x="788" y="290"/>
                      <a:pt x="788" y="290"/>
                    </a:cubicBezTo>
                    <a:cubicBezTo>
                      <a:pt x="782" y="290"/>
                      <a:pt x="775" y="285"/>
                      <a:pt x="773" y="279"/>
                    </a:cubicBezTo>
                    <a:cubicBezTo>
                      <a:pt x="759" y="207"/>
                      <a:pt x="737" y="161"/>
                      <a:pt x="709" y="140"/>
                    </a:cubicBezTo>
                    <a:cubicBezTo>
                      <a:pt x="683" y="117"/>
                      <a:pt x="678" y="105"/>
                      <a:pt x="598" y="105"/>
                    </a:cubicBezTo>
                    <a:cubicBezTo>
                      <a:pt x="508" y="105"/>
                      <a:pt x="508" y="105"/>
                      <a:pt x="508" y="105"/>
                    </a:cubicBezTo>
                    <a:cubicBezTo>
                      <a:pt x="500" y="105"/>
                      <a:pt x="493" y="112"/>
                      <a:pt x="493" y="120"/>
                    </a:cubicBezTo>
                    <a:cubicBezTo>
                      <a:pt x="493" y="841"/>
                      <a:pt x="493" y="841"/>
                      <a:pt x="493" y="841"/>
                    </a:cubicBezTo>
                    <a:cubicBezTo>
                      <a:pt x="493" y="893"/>
                      <a:pt x="500" y="926"/>
                      <a:pt x="514" y="941"/>
                    </a:cubicBezTo>
                    <a:cubicBezTo>
                      <a:pt x="516" y="942"/>
                      <a:pt x="516" y="942"/>
                      <a:pt x="516" y="942"/>
                    </a:cubicBezTo>
                    <a:cubicBezTo>
                      <a:pt x="532" y="956"/>
                      <a:pt x="554" y="965"/>
                      <a:pt x="596" y="969"/>
                    </a:cubicBezTo>
                    <a:cubicBezTo>
                      <a:pt x="605" y="970"/>
                      <a:pt x="609" y="975"/>
                      <a:pt x="609" y="983"/>
                    </a:cubicBezTo>
                    <a:cubicBezTo>
                      <a:pt x="609" y="992"/>
                      <a:pt x="603" y="998"/>
                      <a:pt x="595" y="998"/>
                    </a:cubicBezTo>
                    <a:cubicBezTo>
                      <a:pt x="215" y="998"/>
                      <a:pt x="215" y="998"/>
                      <a:pt x="215" y="998"/>
                    </a:cubicBezTo>
                    <a:cubicBezTo>
                      <a:pt x="206" y="998"/>
                      <a:pt x="200" y="992"/>
                      <a:pt x="200" y="983"/>
                    </a:cubicBezTo>
                    <a:cubicBezTo>
                      <a:pt x="200" y="975"/>
                      <a:pt x="206" y="970"/>
                      <a:pt x="213" y="969"/>
                    </a:cubicBezTo>
                    <a:cubicBezTo>
                      <a:pt x="256" y="964"/>
                      <a:pt x="277" y="954"/>
                      <a:pt x="288" y="937"/>
                    </a:cubicBezTo>
                    <a:cubicBezTo>
                      <a:pt x="288" y="936"/>
                      <a:pt x="290" y="936"/>
                      <a:pt x="290" y="936"/>
                    </a:cubicBezTo>
                    <a:cubicBezTo>
                      <a:pt x="303" y="923"/>
                      <a:pt x="311" y="887"/>
                      <a:pt x="311" y="824"/>
                    </a:cubicBezTo>
                    <a:cubicBezTo>
                      <a:pt x="311" y="122"/>
                      <a:pt x="311" y="122"/>
                      <a:pt x="311" y="122"/>
                    </a:cubicBezTo>
                    <a:cubicBezTo>
                      <a:pt x="311" y="113"/>
                      <a:pt x="305" y="107"/>
                      <a:pt x="297" y="107"/>
                    </a:cubicBezTo>
                    <a:cubicBezTo>
                      <a:pt x="206" y="107"/>
                      <a:pt x="206" y="107"/>
                      <a:pt x="206" y="107"/>
                    </a:cubicBezTo>
                    <a:cubicBezTo>
                      <a:pt x="126" y="107"/>
                      <a:pt x="121" y="118"/>
                      <a:pt x="97" y="140"/>
                    </a:cubicBezTo>
                    <a:cubicBezTo>
                      <a:pt x="69" y="161"/>
                      <a:pt x="48" y="207"/>
                      <a:pt x="34" y="279"/>
                    </a:cubicBezTo>
                    <a:cubicBezTo>
                      <a:pt x="33" y="285"/>
                      <a:pt x="26" y="290"/>
                      <a:pt x="20" y="290"/>
                    </a:cubicBezTo>
                    <a:cubicBezTo>
                      <a:pt x="15" y="290"/>
                      <a:pt x="15" y="290"/>
                      <a:pt x="15" y="290"/>
                    </a:cubicBezTo>
                    <a:cubicBezTo>
                      <a:pt x="7" y="290"/>
                      <a:pt x="0" y="284"/>
                      <a:pt x="0" y="27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7"/>
                      <a:pt x="16" y="0"/>
                      <a:pt x="25" y="0"/>
                    </a:cubicBezTo>
                    <a:cubicBezTo>
                      <a:pt x="798" y="0"/>
                      <a:pt x="798" y="0"/>
                      <a:pt x="798" y="0"/>
                    </a:cubicBezTo>
                    <a:cubicBezTo>
                      <a:pt x="798" y="2"/>
                      <a:pt x="798" y="2"/>
                      <a:pt x="79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485040" y="474644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字体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微软雅黑，商用请自行购买。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6585601" y="2404534"/>
            <a:ext cx="4875773" cy="636304"/>
            <a:chOff x="721513" y="3784751"/>
            <a:chExt cx="4875773" cy="636304"/>
          </a:xfrm>
        </p:grpSpPr>
        <p:grpSp>
          <p:nvGrpSpPr>
            <p:cNvPr id="17" name="Group 13"/>
            <p:cNvGrpSpPr>
              <a:grpSpLocks noChangeAspect="1"/>
            </p:cNvGrpSpPr>
            <p:nvPr/>
          </p:nvGrpSpPr>
          <p:grpSpPr bwMode="auto">
            <a:xfrm>
              <a:off x="851381" y="3914439"/>
              <a:ext cx="376569" cy="376929"/>
              <a:chOff x="4850" y="777"/>
              <a:chExt cx="1045" cy="1046"/>
            </a:xfrm>
            <a:solidFill>
              <a:schemeClr val="bg1"/>
            </a:solidFill>
          </p:grpSpPr>
          <p:sp>
            <p:nvSpPr>
              <p:cNvPr id="20" name="Freeform 14"/>
              <p:cNvSpPr/>
              <p:nvPr/>
            </p:nvSpPr>
            <p:spPr bwMode="auto">
              <a:xfrm>
                <a:off x="5532" y="785"/>
                <a:ext cx="354" cy="356"/>
              </a:xfrm>
              <a:custGeom>
                <a:avLst/>
                <a:gdLst>
                  <a:gd name="T0" fmla="*/ 894 w 990"/>
                  <a:gd name="T1" fmla="*/ 469 h 994"/>
                  <a:gd name="T2" fmla="*/ 521 w 990"/>
                  <a:gd name="T3" fmla="*/ 96 h 994"/>
                  <a:gd name="T4" fmla="*/ 184 w 990"/>
                  <a:gd name="T5" fmla="*/ 98 h 994"/>
                  <a:gd name="T6" fmla="*/ 0 w 990"/>
                  <a:gd name="T7" fmla="*/ 282 h 994"/>
                  <a:gd name="T8" fmla="*/ 712 w 990"/>
                  <a:gd name="T9" fmla="*/ 994 h 994"/>
                  <a:gd name="T10" fmla="*/ 894 w 990"/>
                  <a:gd name="T11" fmla="*/ 813 h 994"/>
                  <a:gd name="T12" fmla="*/ 894 w 990"/>
                  <a:gd name="T13" fmla="*/ 469 h 994"/>
                  <a:gd name="T14" fmla="*/ 894 w 990"/>
                  <a:gd name="T15" fmla="*/ 469 h 994"/>
                  <a:gd name="T16" fmla="*/ 894 w 990"/>
                  <a:gd name="T17" fmla="*/ 469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0" h="994">
                    <a:moveTo>
                      <a:pt x="894" y="469"/>
                    </a:moveTo>
                    <a:cubicBezTo>
                      <a:pt x="521" y="96"/>
                      <a:pt x="521" y="96"/>
                      <a:pt x="521" y="96"/>
                    </a:cubicBezTo>
                    <a:cubicBezTo>
                      <a:pt x="426" y="0"/>
                      <a:pt x="280" y="2"/>
                      <a:pt x="184" y="98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712" y="994"/>
                      <a:pt x="712" y="994"/>
                      <a:pt x="712" y="994"/>
                    </a:cubicBezTo>
                    <a:cubicBezTo>
                      <a:pt x="894" y="813"/>
                      <a:pt x="894" y="813"/>
                      <a:pt x="894" y="813"/>
                    </a:cubicBezTo>
                    <a:cubicBezTo>
                      <a:pt x="990" y="715"/>
                      <a:pt x="987" y="564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4869" y="1498"/>
                <a:ext cx="304" cy="309"/>
              </a:xfrm>
              <a:custGeom>
                <a:avLst/>
                <a:gdLst>
                  <a:gd name="T0" fmla="*/ 146 w 851"/>
                  <a:gd name="T1" fmla="*/ 0 h 861"/>
                  <a:gd name="T2" fmla="*/ 0 w 851"/>
                  <a:gd name="T3" fmla="*/ 672 h 861"/>
                  <a:gd name="T4" fmla="*/ 0 w 851"/>
                  <a:gd name="T5" fmla="*/ 677 h 861"/>
                  <a:gd name="T6" fmla="*/ 48 w 851"/>
                  <a:gd name="T7" fmla="*/ 808 h 861"/>
                  <a:gd name="T8" fmla="*/ 177 w 851"/>
                  <a:gd name="T9" fmla="*/ 856 h 861"/>
                  <a:gd name="T10" fmla="*/ 182 w 851"/>
                  <a:gd name="T11" fmla="*/ 856 h 861"/>
                  <a:gd name="T12" fmla="*/ 851 w 851"/>
                  <a:gd name="T13" fmla="*/ 708 h 861"/>
                  <a:gd name="T14" fmla="*/ 146 w 851"/>
                  <a:gd name="T15" fmla="*/ 0 h 861"/>
                  <a:gd name="T16" fmla="*/ 146 w 851"/>
                  <a:gd name="T17" fmla="*/ 0 h 861"/>
                  <a:gd name="T18" fmla="*/ 146 w 851"/>
                  <a:gd name="T19" fmla="*/ 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1" h="861">
                    <a:moveTo>
                      <a:pt x="146" y="0"/>
                    </a:moveTo>
                    <a:cubicBezTo>
                      <a:pt x="110" y="53"/>
                      <a:pt x="63" y="282"/>
                      <a:pt x="0" y="672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0" y="725"/>
                      <a:pt x="17" y="772"/>
                      <a:pt x="48" y="808"/>
                    </a:cubicBezTo>
                    <a:cubicBezTo>
                      <a:pt x="77" y="844"/>
                      <a:pt x="132" y="861"/>
                      <a:pt x="177" y="856"/>
                    </a:cubicBezTo>
                    <a:cubicBezTo>
                      <a:pt x="182" y="856"/>
                      <a:pt x="182" y="856"/>
                      <a:pt x="182" y="856"/>
                    </a:cubicBezTo>
                    <a:cubicBezTo>
                      <a:pt x="557" y="796"/>
                      <a:pt x="782" y="749"/>
                      <a:pt x="851" y="708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4952" y="916"/>
                <a:ext cx="816" cy="805"/>
              </a:xfrm>
              <a:custGeom>
                <a:avLst/>
                <a:gdLst>
                  <a:gd name="T0" fmla="*/ 803 w 816"/>
                  <a:gd name="T1" fmla="*/ 255 h 805"/>
                  <a:gd name="T2" fmla="*/ 549 w 816"/>
                  <a:gd name="T3" fmla="*/ 0 h 805"/>
                  <a:gd name="T4" fmla="*/ 421 w 816"/>
                  <a:gd name="T5" fmla="*/ 128 h 805"/>
                  <a:gd name="T6" fmla="*/ 421 w 816"/>
                  <a:gd name="T7" fmla="*/ 128 h 805"/>
                  <a:gd name="T8" fmla="*/ 166 w 816"/>
                  <a:gd name="T9" fmla="*/ 383 h 805"/>
                  <a:gd name="T10" fmla="*/ 166 w 816"/>
                  <a:gd name="T11" fmla="*/ 383 h 805"/>
                  <a:gd name="T12" fmla="*/ 0 w 816"/>
                  <a:gd name="T13" fmla="*/ 550 h 805"/>
                  <a:gd name="T14" fmla="*/ 255 w 816"/>
                  <a:gd name="T15" fmla="*/ 805 h 805"/>
                  <a:gd name="T16" fmla="*/ 317 w 816"/>
                  <a:gd name="T17" fmla="*/ 742 h 805"/>
                  <a:gd name="T18" fmla="*/ 317 w 816"/>
                  <a:gd name="T19" fmla="*/ 742 h 805"/>
                  <a:gd name="T20" fmla="*/ 687 w 816"/>
                  <a:gd name="T21" fmla="*/ 372 h 805"/>
                  <a:gd name="T22" fmla="*/ 816 w 816"/>
                  <a:gd name="T23" fmla="*/ 244 h 805"/>
                  <a:gd name="T24" fmla="*/ 803 w 816"/>
                  <a:gd name="T25" fmla="*/ 255 h 805"/>
                  <a:gd name="T26" fmla="*/ 803 w 816"/>
                  <a:gd name="T27" fmla="*/ 255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6" h="805">
                    <a:moveTo>
                      <a:pt x="803" y="255"/>
                    </a:moveTo>
                    <a:lnTo>
                      <a:pt x="549" y="0"/>
                    </a:lnTo>
                    <a:lnTo>
                      <a:pt x="421" y="128"/>
                    </a:lnTo>
                    <a:lnTo>
                      <a:pt x="421" y="128"/>
                    </a:lnTo>
                    <a:lnTo>
                      <a:pt x="166" y="383"/>
                    </a:lnTo>
                    <a:lnTo>
                      <a:pt x="166" y="383"/>
                    </a:lnTo>
                    <a:lnTo>
                      <a:pt x="0" y="550"/>
                    </a:lnTo>
                    <a:lnTo>
                      <a:pt x="255" y="805"/>
                    </a:lnTo>
                    <a:lnTo>
                      <a:pt x="317" y="742"/>
                    </a:lnTo>
                    <a:lnTo>
                      <a:pt x="317" y="742"/>
                    </a:lnTo>
                    <a:lnTo>
                      <a:pt x="687" y="372"/>
                    </a:lnTo>
                    <a:lnTo>
                      <a:pt x="816" y="244"/>
                    </a:lnTo>
                    <a:lnTo>
                      <a:pt x="803" y="255"/>
                    </a:lnTo>
                    <a:lnTo>
                      <a:pt x="803" y="2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4850" y="777"/>
                <a:ext cx="493" cy="492"/>
              </a:xfrm>
              <a:custGeom>
                <a:avLst/>
                <a:gdLst>
                  <a:gd name="T0" fmla="*/ 810 w 1379"/>
                  <a:gd name="T1" fmla="*/ 96 h 1375"/>
                  <a:gd name="T2" fmla="*/ 473 w 1379"/>
                  <a:gd name="T3" fmla="*/ 96 h 1375"/>
                  <a:gd name="T4" fmla="*/ 96 w 1379"/>
                  <a:gd name="T5" fmla="*/ 476 h 1375"/>
                  <a:gd name="T6" fmla="*/ 100 w 1379"/>
                  <a:gd name="T7" fmla="*/ 808 h 1375"/>
                  <a:gd name="T8" fmla="*/ 225 w 1379"/>
                  <a:gd name="T9" fmla="*/ 932 h 1375"/>
                  <a:gd name="T10" fmla="*/ 607 w 1379"/>
                  <a:gd name="T11" fmla="*/ 550 h 1375"/>
                  <a:gd name="T12" fmla="*/ 693 w 1379"/>
                  <a:gd name="T13" fmla="*/ 550 h 1375"/>
                  <a:gd name="T14" fmla="*/ 693 w 1379"/>
                  <a:gd name="T15" fmla="*/ 636 h 1375"/>
                  <a:gd name="T16" fmla="*/ 311 w 1379"/>
                  <a:gd name="T17" fmla="*/ 1018 h 1375"/>
                  <a:gd name="T18" fmla="*/ 456 w 1379"/>
                  <a:gd name="T19" fmla="*/ 1164 h 1375"/>
                  <a:gd name="T20" fmla="*/ 839 w 1379"/>
                  <a:gd name="T21" fmla="*/ 782 h 1375"/>
                  <a:gd name="T22" fmla="*/ 925 w 1379"/>
                  <a:gd name="T23" fmla="*/ 782 h 1375"/>
                  <a:gd name="T24" fmla="*/ 925 w 1379"/>
                  <a:gd name="T25" fmla="*/ 868 h 1375"/>
                  <a:gd name="T26" fmla="*/ 543 w 1379"/>
                  <a:gd name="T27" fmla="*/ 1250 h 1375"/>
                  <a:gd name="T28" fmla="*/ 667 w 1379"/>
                  <a:gd name="T29" fmla="*/ 1375 h 1375"/>
                  <a:gd name="T30" fmla="*/ 1379 w 1379"/>
                  <a:gd name="T31" fmla="*/ 662 h 1375"/>
                  <a:gd name="T32" fmla="*/ 810 w 1379"/>
                  <a:gd name="T33" fmla="*/ 96 h 1375"/>
                  <a:gd name="T34" fmla="*/ 810 w 1379"/>
                  <a:gd name="T35" fmla="*/ 96 h 1375"/>
                  <a:gd name="T36" fmla="*/ 810 w 1379"/>
                  <a:gd name="T37" fmla="*/ 96 h 1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9" h="1375">
                    <a:moveTo>
                      <a:pt x="810" y="96"/>
                    </a:moveTo>
                    <a:cubicBezTo>
                      <a:pt x="715" y="0"/>
                      <a:pt x="569" y="0"/>
                      <a:pt x="473" y="96"/>
                    </a:cubicBezTo>
                    <a:cubicBezTo>
                      <a:pt x="96" y="476"/>
                      <a:pt x="96" y="476"/>
                      <a:pt x="96" y="476"/>
                    </a:cubicBezTo>
                    <a:cubicBezTo>
                      <a:pt x="0" y="571"/>
                      <a:pt x="7" y="712"/>
                      <a:pt x="100" y="808"/>
                    </a:cubicBezTo>
                    <a:cubicBezTo>
                      <a:pt x="225" y="932"/>
                      <a:pt x="225" y="932"/>
                      <a:pt x="225" y="932"/>
                    </a:cubicBezTo>
                    <a:cubicBezTo>
                      <a:pt x="607" y="550"/>
                      <a:pt x="607" y="550"/>
                      <a:pt x="607" y="550"/>
                    </a:cubicBezTo>
                    <a:cubicBezTo>
                      <a:pt x="631" y="526"/>
                      <a:pt x="669" y="526"/>
                      <a:pt x="693" y="550"/>
                    </a:cubicBezTo>
                    <a:cubicBezTo>
                      <a:pt x="717" y="574"/>
                      <a:pt x="717" y="612"/>
                      <a:pt x="693" y="636"/>
                    </a:cubicBezTo>
                    <a:cubicBezTo>
                      <a:pt x="311" y="1018"/>
                      <a:pt x="311" y="1018"/>
                      <a:pt x="311" y="1018"/>
                    </a:cubicBezTo>
                    <a:cubicBezTo>
                      <a:pt x="456" y="1164"/>
                      <a:pt x="456" y="1164"/>
                      <a:pt x="456" y="1164"/>
                    </a:cubicBezTo>
                    <a:cubicBezTo>
                      <a:pt x="839" y="782"/>
                      <a:pt x="839" y="782"/>
                      <a:pt x="839" y="782"/>
                    </a:cubicBezTo>
                    <a:cubicBezTo>
                      <a:pt x="863" y="758"/>
                      <a:pt x="901" y="758"/>
                      <a:pt x="925" y="782"/>
                    </a:cubicBezTo>
                    <a:cubicBezTo>
                      <a:pt x="949" y="806"/>
                      <a:pt x="949" y="844"/>
                      <a:pt x="925" y="868"/>
                    </a:cubicBezTo>
                    <a:cubicBezTo>
                      <a:pt x="543" y="1250"/>
                      <a:pt x="543" y="1250"/>
                      <a:pt x="543" y="1250"/>
                    </a:cubicBezTo>
                    <a:cubicBezTo>
                      <a:pt x="667" y="1375"/>
                      <a:pt x="667" y="1375"/>
                      <a:pt x="667" y="1375"/>
                    </a:cubicBezTo>
                    <a:cubicBezTo>
                      <a:pt x="1379" y="662"/>
                      <a:pt x="1379" y="662"/>
                      <a:pt x="1379" y="662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5405" y="1331"/>
                <a:ext cx="490" cy="492"/>
              </a:xfrm>
              <a:custGeom>
                <a:avLst/>
                <a:gdLst>
                  <a:gd name="T0" fmla="*/ 1277 w 1370"/>
                  <a:gd name="T1" fmla="*/ 564 h 1374"/>
                  <a:gd name="T2" fmla="*/ 713 w 1370"/>
                  <a:gd name="T3" fmla="*/ 0 h 1374"/>
                  <a:gd name="T4" fmla="*/ 0 w 1370"/>
                  <a:gd name="T5" fmla="*/ 712 h 1374"/>
                  <a:gd name="T6" fmla="*/ 48 w 1370"/>
                  <a:gd name="T7" fmla="*/ 760 h 1374"/>
                  <a:gd name="T8" fmla="*/ 431 w 1370"/>
                  <a:gd name="T9" fmla="*/ 377 h 1374"/>
                  <a:gd name="T10" fmla="*/ 517 w 1370"/>
                  <a:gd name="T11" fmla="*/ 377 h 1374"/>
                  <a:gd name="T12" fmla="*/ 517 w 1370"/>
                  <a:gd name="T13" fmla="*/ 464 h 1374"/>
                  <a:gd name="T14" fmla="*/ 134 w 1370"/>
                  <a:gd name="T15" fmla="*/ 846 h 1374"/>
                  <a:gd name="T16" fmla="*/ 316 w 1370"/>
                  <a:gd name="T17" fmla="*/ 1028 h 1374"/>
                  <a:gd name="T18" fmla="*/ 698 w 1370"/>
                  <a:gd name="T19" fmla="*/ 645 h 1374"/>
                  <a:gd name="T20" fmla="*/ 784 w 1370"/>
                  <a:gd name="T21" fmla="*/ 645 h 1374"/>
                  <a:gd name="T22" fmla="*/ 784 w 1370"/>
                  <a:gd name="T23" fmla="*/ 731 h 1374"/>
                  <a:gd name="T24" fmla="*/ 402 w 1370"/>
                  <a:gd name="T25" fmla="*/ 1114 h 1374"/>
                  <a:gd name="T26" fmla="*/ 567 w 1370"/>
                  <a:gd name="T27" fmla="*/ 1279 h 1374"/>
                  <a:gd name="T28" fmla="*/ 902 w 1370"/>
                  <a:gd name="T29" fmla="*/ 1281 h 1374"/>
                  <a:gd name="T30" fmla="*/ 1279 w 1370"/>
                  <a:gd name="T31" fmla="*/ 901 h 1374"/>
                  <a:gd name="T32" fmla="*/ 1277 w 1370"/>
                  <a:gd name="T33" fmla="*/ 564 h 1374"/>
                  <a:gd name="T34" fmla="*/ 1277 w 1370"/>
                  <a:gd name="T35" fmla="*/ 564 h 1374"/>
                  <a:gd name="T36" fmla="*/ 1277 w 1370"/>
                  <a:gd name="T37" fmla="*/ 564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0" h="1374">
                    <a:moveTo>
                      <a:pt x="1277" y="564"/>
                    </a:moveTo>
                    <a:cubicBezTo>
                      <a:pt x="713" y="0"/>
                      <a:pt x="713" y="0"/>
                      <a:pt x="713" y="0"/>
                    </a:cubicBezTo>
                    <a:cubicBezTo>
                      <a:pt x="0" y="712"/>
                      <a:pt x="0" y="712"/>
                      <a:pt x="0" y="712"/>
                    </a:cubicBezTo>
                    <a:cubicBezTo>
                      <a:pt x="48" y="760"/>
                      <a:pt x="48" y="760"/>
                      <a:pt x="48" y="760"/>
                    </a:cubicBezTo>
                    <a:cubicBezTo>
                      <a:pt x="431" y="377"/>
                      <a:pt x="431" y="377"/>
                      <a:pt x="431" y="377"/>
                    </a:cubicBezTo>
                    <a:cubicBezTo>
                      <a:pt x="455" y="354"/>
                      <a:pt x="493" y="354"/>
                      <a:pt x="517" y="377"/>
                    </a:cubicBezTo>
                    <a:cubicBezTo>
                      <a:pt x="541" y="401"/>
                      <a:pt x="541" y="440"/>
                      <a:pt x="517" y="464"/>
                    </a:cubicBezTo>
                    <a:cubicBezTo>
                      <a:pt x="134" y="846"/>
                      <a:pt x="134" y="846"/>
                      <a:pt x="134" y="846"/>
                    </a:cubicBezTo>
                    <a:cubicBezTo>
                      <a:pt x="316" y="1028"/>
                      <a:pt x="316" y="1028"/>
                      <a:pt x="316" y="1028"/>
                    </a:cubicBezTo>
                    <a:cubicBezTo>
                      <a:pt x="698" y="645"/>
                      <a:pt x="698" y="645"/>
                      <a:pt x="698" y="645"/>
                    </a:cubicBezTo>
                    <a:cubicBezTo>
                      <a:pt x="722" y="621"/>
                      <a:pt x="760" y="621"/>
                      <a:pt x="784" y="645"/>
                    </a:cubicBezTo>
                    <a:cubicBezTo>
                      <a:pt x="808" y="669"/>
                      <a:pt x="808" y="707"/>
                      <a:pt x="784" y="731"/>
                    </a:cubicBezTo>
                    <a:cubicBezTo>
                      <a:pt x="402" y="1114"/>
                      <a:pt x="402" y="1114"/>
                      <a:pt x="402" y="1114"/>
                    </a:cubicBezTo>
                    <a:cubicBezTo>
                      <a:pt x="567" y="1279"/>
                      <a:pt x="567" y="1279"/>
                      <a:pt x="567" y="1279"/>
                    </a:cubicBezTo>
                    <a:cubicBezTo>
                      <a:pt x="662" y="1374"/>
                      <a:pt x="808" y="1374"/>
                      <a:pt x="902" y="1281"/>
                    </a:cubicBezTo>
                    <a:cubicBezTo>
                      <a:pt x="1279" y="901"/>
                      <a:pt x="1279" y="901"/>
                      <a:pt x="1279" y="901"/>
                    </a:cubicBezTo>
                    <a:cubicBezTo>
                      <a:pt x="1365" y="810"/>
                      <a:pt x="1370" y="652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椭圆 17"/>
            <p:cNvSpPr/>
            <p:nvPr/>
          </p:nvSpPr>
          <p:spPr>
            <a:xfrm>
              <a:off x="721513" y="378475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485040" y="389778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承接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PPT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定制和各类广告平面设计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6585601" y="5184189"/>
            <a:ext cx="4875774" cy="636304"/>
            <a:chOff x="721513" y="5482071"/>
            <a:chExt cx="4875774" cy="636304"/>
          </a:xfrm>
        </p:grpSpPr>
        <p:sp>
          <p:nvSpPr>
            <p:cNvPr id="26" name="椭圆 25"/>
            <p:cNvSpPr/>
            <p:nvPr/>
          </p:nvSpPr>
          <p:spPr>
            <a:xfrm>
              <a:off x="721513" y="548207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85041" y="559510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更多精美作品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请搜索或点击“飞印象”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864164" y="5624722"/>
              <a:ext cx="351003" cy="351003"/>
            </a:xfrm>
            <a:custGeom>
              <a:avLst/>
              <a:gdLst>
                <a:gd name="T0" fmla="*/ 26 w 900"/>
                <a:gd name="T1" fmla="*/ 900 h 900"/>
                <a:gd name="T2" fmla="*/ 866 w 900"/>
                <a:gd name="T3" fmla="*/ 900 h 900"/>
                <a:gd name="T4" fmla="*/ 884 w 900"/>
                <a:gd name="T5" fmla="*/ 856 h 900"/>
                <a:gd name="T6" fmla="*/ 44 w 900"/>
                <a:gd name="T7" fmla="*/ 16 h 900"/>
                <a:gd name="T8" fmla="*/ 0 w 900"/>
                <a:gd name="T9" fmla="*/ 34 h 900"/>
                <a:gd name="T10" fmla="*/ 0 w 900"/>
                <a:gd name="T11" fmla="*/ 259 h 900"/>
                <a:gd name="T12" fmla="*/ 67 w 900"/>
                <a:gd name="T13" fmla="*/ 259 h 900"/>
                <a:gd name="T14" fmla="*/ 98 w 900"/>
                <a:gd name="T15" fmla="*/ 290 h 900"/>
                <a:gd name="T16" fmla="*/ 67 w 900"/>
                <a:gd name="T17" fmla="*/ 320 h 900"/>
                <a:gd name="T18" fmla="*/ 0 w 900"/>
                <a:gd name="T19" fmla="*/ 320 h 900"/>
                <a:gd name="T20" fmla="*/ 0 w 900"/>
                <a:gd name="T21" fmla="*/ 418 h 900"/>
                <a:gd name="T22" fmla="*/ 67 w 900"/>
                <a:gd name="T23" fmla="*/ 418 h 900"/>
                <a:gd name="T24" fmla="*/ 98 w 900"/>
                <a:gd name="T25" fmla="*/ 449 h 900"/>
                <a:gd name="T26" fmla="*/ 67 w 900"/>
                <a:gd name="T27" fmla="*/ 480 h 900"/>
                <a:gd name="T28" fmla="*/ 0 w 900"/>
                <a:gd name="T29" fmla="*/ 480 h 900"/>
                <a:gd name="T30" fmla="*/ 0 w 900"/>
                <a:gd name="T31" fmla="*/ 578 h 900"/>
                <a:gd name="T32" fmla="*/ 67 w 900"/>
                <a:gd name="T33" fmla="*/ 578 h 900"/>
                <a:gd name="T34" fmla="*/ 98 w 900"/>
                <a:gd name="T35" fmla="*/ 608 h 900"/>
                <a:gd name="T36" fmla="*/ 67 w 900"/>
                <a:gd name="T37" fmla="*/ 639 h 900"/>
                <a:gd name="T38" fmla="*/ 0 w 900"/>
                <a:gd name="T39" fmla="*/ 639 h 900"/>
                <a:gd name="T40" fmla="*/ 0 w 900"/>
                <a:gd name="T41" fmla="*/ 737 h 900"/>
                <a:gd name="T42" fmla="*/ 67 w 900"/>
                <a:gd name="T43" fmla="*/ 737 h 900"/>
                <a:gd name="T44" fmla="*/ 98 w 900"/>
                <a:gd name="T45" fmla="*/ 768 h 900"/>
                <a:gd name="T46" fmla="*/ 67 w 900"/>
                <a:gd name="T47" fmla="*/ 799 h 900"/>
                <a:gd name="T48" fmla="*/ 0 w 900"/>
                <a:gd name="T49" fmla="*/ 799 h 900"/>
                <a:gd name="T50" fmla="*/ 0 w 900"/>
                <a:gd name="T51" fmla="*/ 874 h 900"/>
                <a:gd name="T52" fmla="*/ 26 w 900"/>
                <a:gd name="T53" fmla="*/ 900 h 900"/>
                <a:gd name="T54" fmla="*/ 185 w 900"/>
                <a:gd name="T55" fmla="*/ 418 h 900"/>
                <a:gd name="T56" fmla="*/ 482 w 900"/>
                <a:gd name="T57" fmla="*/ 715 h 900"/>
                <a:gd name="T58" fmla="*/ 185 w 900"/>
                <a:gd name="T59" fmla="*/ 715 h 900"/>
                <a:gd name="T60" fmla="*/ 185 w 900"/>
                <a:gd name="T61" fmla="*/ 418 h 900"/>
                <a:gd name="T62" fmla="*/ 185 w 900"/>
                <a:gd name="T63" fmla="*/ 418 h 900"/>
                <a:gd name="T64" fmla="*/ 185 w 900"/>
                <a:gd name="T65" fmla="*/ 418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0" h="900">
                  <a:moveTo>
                    <a:pt x="26" y="900"/>
                  </a:moveTo>
                  <a:cubicBezTo>
                    <a:pt x="866" y="900"/>
                    <a:pt x="866" y="900"/>
                    <a:pt x="866" y="900"/>
                  </a:cubicBezTo>
                  <a:cubicBezTo>
                    <a:pt x="889" y="900"/>
                    <a:pt x="900" y="872"/>
                    <a:pt x="884" y="85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28" y="0"/>
                    <a:pt x="0" y="12"/>
                    <a:pt x="0" y="34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67" y="259"/>
                    <a:pt x="67" y="259"/>
                    <a:pt x="67" y="259"/>
                  </a:cubicBezTo>
                  <a:cubicBezTo>
                    <a:pt x="84" y="259"/>
                    <a:pt x="98" y="273"/>
                    <a:pt x="98" y="290"/>
                  </a:cubicBezTo>
                  <a:cubicBezTo>
                    <a:pt x="98" y="307"/>
                    <a:pt x="84" y="320"/>
                    <a:pt x="67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67" y="418"/>
                    <a:pt x="67" y="418"/>
                    <a:pt x="67" y="418"/>
                  </a:cubicBezTo>
                  <a:cubicBezTo>
                    <a:pt x="84" y="418"/>
                    <a:pt x="98" y="432"/>
                    <a:pt x="98" y="449"/>
                  </a:cubicBezTo>
                  <a:cubicBezTo>
                    <a:pt x="98" y="466"/>
                    <a:pt x="84" y="480"/>
                    <a:pt x="67" y="480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67" y="578"/>
                    <a:pt x="67" y="578"/>
                    <a:pt x="67" y="578"/>
                  </a:cubicBezTo>
                  <a:cubicBezTo>
                    <a:pt x="84" y="578"/>
                    <a:pt x="98" y="591"/>
                    <a:pt x="98" y="608"/>
                  </a:cubicBezTo>
                  <a:cubicBezTo>
                    <a:pt x="98" y="625"/>
                    <a:pt x="84" y="639"/>
                    <a:pt x="67" y="639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0" y="737"/>
                    <a:pt x="0" y="737"/>
                    <a:pt x="0" y="737"/>
                  </a:cubicBezTo>
                  <a:cubicBezTo>
                    <a:pt x="67" y="737"/>
                    <a:pt x="67" y="737"/>
                    <a:pt x="67" y="737"/>
                  </a:cubicBezTo>
                  <a:cubicBezTo>
                    <a:pt x="84" y="737"/>
                    <a:pt x="98" y="751"/>
                    <a:pt x="98" y="768"/>
                  </a:cubicBezTo>
                  <a:cubicBezTo>
                    <a:pt x="98" y="785"/>
                    <a:pt x="84" y="799"/>
                    <a:pt x="67" y="799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0" y="874"/>
                    <a:pt x="0" y="874"/>
                    <a:pt x="0" y="874"/>
                  </a:cubicBezTo>
                  <a:cubicBezTo>
                    <a:pt x="0" y="889"/>
                    <a:pt x="12" y="900"/>
                    <a:pt x="26" y="900"/>
                  </a:cubicBezTo>
                  <a:close/>
                  <a:moveTo>
                    <a:pt x="185" y="418"/>
                  </a:moveTo>
                  <a:cubicBezTo>
                    <a:pt x="482" y="715"/>
                    <a:pt x="482" y="715"/>
                    <a:pt x="482" y="715"/>
                  </a:cubicBezTo>
                  <a:cubicBezTo>
                    <a:pt x="185" y="715"/>
                    <a:pt x="185" y="715"/>
                    <a:pt x="185" y="715"/>
                  </a:cubicBezTo>
                  <a:lnTo>
                    <a:pt x="185" y="418"/>
                  </a:lnTo>
                  <a:close/>
                  <a:moveTo>
                    <a:pt x="185" y="418"/>
                  </a:moveTo>
                  <a:cubicBezTo>
                    <a:pt x="185" y="418"/>
                    <a:pt x="185" y="418"/>
                    <a:pt x="185" y="4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>
            <a:off x="6585601" y="1014706"/>
            <a:ext cx="4875773" cy="636304"/>
            <a:chOff x="721513" y="2863688"/>
            <a:chExt cx="4875773" cy="636304"/>
          </a:xfrm>
        </p:grpSpPr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860503" y="2975666"/>
              <a:ext cx="358325" cy="412348"/>
            </a:xfrm>
            <a:custGeom>
              <a:avLst/>
              <a:gdLst>
                <a:gd name="T0" fmla="*/ 403 w 403"/>
                <a:gd name="T1" fmla="*/ 317 h 464"/>
                <a:gd name="T2" fmla="*/ 403 w 403"/>
                <a:gd name="T3" fmla="*/ 330 h 464"/>
                <a:gd name="T4" fmla="*/ 403 w 403"/>
                <a:gd name="T5" fmla="*/ 333 h 464"/>
                <a:gd name="T6" fmla="*/ 398 w 403"/>
                <a:gd name="T7" fmla="*/ 354 h 464"/>
                <a:gd name="T8" fmla="*/ 388 w 403"/>
                <a:gd name="T9" fmla="*/ 358 h 464"/>
                <a:gd name="T10" fmla="*/ 377 w 403"/>
                <a:gd name="T11" fmla="*/ 352 h 464"/>
                <a:gd name="T12" fmla="*/ 354 w 403"/>
                <a:gd name="T13" fmla="*/ 328 h 464"/>
                <a:gd name="T14" fmla="*/ 352 w 403"/>
                <a:gd name="T15" fmla="*/ 326 h 464"/>
                <a:gd name="T16" fmla="*/ 320 w 403"/>
                <a:gd name="T17" fmla="*/ 387 h 464"/>
                <a:gd name="T18" fmla="*/ 322 w 403"/>
                <a:gd name="T19" fmla="*/ 387 h 464"/>
                <a:gd name="T20" fmla="*/ 347 w 403"/>
                <a:gd name="T21" fmla="*/ 399 h 464"/>
                <a:gd name="T22" fmla="*/ 364 w 403"/>
                <a:gd name="T23" fmla="*/ 416 h 464"/>
                <a:gd name="T24" fmla="*/ 367 w 403"/>
                <a:gd name="T25" fmla="*/ 431 h 464"/>
                <a:gd name="T26" fmla="*/ 355 w 403"/>
                <a:gd name="T27" fmla="*/ 448 h 464"/>
                <a:gd name="T28" fmla="*/ 333 w 403"/>
                <a:gd name="T29" fmla="*/ 458 h 464"/>
                <a:gd name="T30" fmla="*/ 255 w 403"/>
                <a:gd name="T31" fmla="*/ 454 h 464"/>
                <a:gd name="T32" fmla="*/ 218 w 403"/>
                <a:gd name="T33" fmla="*/ 431 h 464"/>
                <a:gd name="T34" fmla="*/ 216 w 403"/>
                <a:gd name="T35" fmla="*/ 431 h 464"/>
                <a:gd name="T36" fmla="*/ 197 w 403"/>
                <a:gd name="T37" fmla="*/ 431 h 464"/>
                <a:gd name="T38" fmla="*/ 194 w 403"/>
                <a:gd name="T39" fmla="*/ 432 h 464"/>
                <a:gd name="T40" fmla="*/ 182 w 403"/>
                <a:gd name="T41" fmla="*/ 443 h 464"/>
                <a:gd name="T42" fmla="*/ 130 w 403"/>
                <a:gd name="T43" fmla="*/ 461 h 464"/>
                <a:gd name="T44" fmla="*/ 116 w 403"/>
                <a:gd name="T45" fmla="*/ 462 h 464"/>
                <a:gd name="T46" fmla="*/ 101 w 403"/>
                <a:gd name="T47" fmla="*/ 462 h 464"/>
                <a:gd name="T48" fmla="*/ 98 w 403"/>
                <a:gd name="T49" fmla="*/ 462 h 464"/>
                <a:gd name="T50" fmla="*/ 65 w 403"/>
                <a:gd name="T51" fmla="*/ 455 h 464"/>
                <a:gd name="T52" fmla="*/ 44 w 403"/>
                <a:gd name="T53" fmla="*/ 441 h 464"/>
                <a:gd name="T54" fmla="*/ 42 w 403"/>
                <a:gd name="T55" fmla="*/ 416 h 464"/>
                <a:gd name="T56" fmla="*/ 52 w 403"/>
                <a:gd name="T57" fmla="*/ 405 h 464"/>
                <a:gd name="T58" fmla="*/ 77 w 403"/>
                <a:gd name="T59" fmla="*/ 391 h 464"/>
                <a:gd name="T60" fmla="*/ 87 w 403"/>
                <a:gd name="T61" fmla="*/ 387 h 464"/>
                <a:gd name="T62" fmla="*/ 54 w 403"/>
                <a:gd name="T63" fmla="*/ 323 h 464"/>
                <a:gd name="T64" fmla="*/ 52 w 403"/>
                <a:gd name="T65" fmla="*/ 325 h 464"/>
                <a:gd name="T66" fmla="*/ 31 w 403"/>
                <a:gd name="T67" fmla="*/ 344 h 464"/>
                <a:gd name="T68" fmla="*/ 17 w 403"/>
                <a:gd name="T69" fmla="*/ 351 h 464"/>
                <a:gd name="T70" fmla="*/ 7 w 403"/>
                <a:gd name="T71" fmla="*/ 348 h 464"/>
                <a:gd name="T72" fmla="*/ 2 w 403"/>
                <a:gd name="T73" fmla="*/ 337 h 464"/>
                <a:gd name="T74" fmla="*/ 0 w 403"/>
                <a:gd name="T75" fmla="*/ 325 h 464"/>
                <a:gd name="T76" fmla="*/ 0 w 403"/>
                <a:gd name="T77" fmla="*/ 314 h 464"/>
                <a:gd name="T78" fmla="*/ 0 w 403"/>
                <a:gd name="T79" fmla="*/ 312 h 464"/>
                <a:gd name="T80" fmla="*/ 11 w 403"/>
                <a:gd name="T81" fmla="*/ 270 h 464"/>
                <a:gd name="T82" fmla="*/ 42 w 403"/>
                <a:gd name="T83" fmla="*/ 223 h 464"/>
                <a:gd name="T84" fmla="*/ 43 w 403"/>
                <a:gd name="T85" fmla="*/ 220 h 464"/>
                <a:gd name="T86" fmla="*/ 39 w 403"/>
                <a:gd name="T87" fmla="*/ 194 h 464"/>
                <a:gd name="T88" fmla="*/ 51 w 403"/>
                <a:gd name="T89" fmla="*/ 172 h 464"/>
                <a:gd name="T90" fmla="*/ 52 w 403"/>
                <a:gd name="T91" fmla="*/ 169 h 464"/>
                <a:gd name="T92" fmla="*/ 54 w 403"/>
                <a:gd name="T93" fmla="*/ 114 h 464"/>
                <a:gd name="T94" fmla="*/ 185 w 403"/>
                <a:gd name="T95" fmla="*/ 2 h 464"/>
                <a:gd name="T96" fmla="*/ 198 w 403"/>
                <a:gd name="T97" fmla="*/ 0 h 464"/>
                <a:gd name="T98" fmla="*/ 213 w 403"/>
                <a:gd name="T99" fmla="*/ 0 h 464"/>
                <a:gd name="T100" fmla="*/ 215 w 403"/>
                <a:gd name="T101" fmla="*/ 1 h 464"/>
                <a:gd name="T102" fmla="*/ 242 w 403"/>
                <a:gd name="T103" fmla="*/ 5 h 464"/>
                <a:gd name="T104" fmla="*/ 342 w 403"/>
                <a:gd name="T105" fmla="*/ 77 h 464"/>
                <a:gd name="T106" fmla="*/ 361 w 403"/>
                <a:gd name="T107" fmla="*/ 154 h 464"/>
                <a:gd name="T108" fmla="*/ 360 w 403"/>
                <a:gd name="T109" fmla="*/ 168 h 464"/>
                <a:gd name="T110" fmla="*/ 376 w 403"/>
                <a:gd name="T111" fmla="*/ 181 h 464"/>
                <a:gd name="T112" fmla="*/ 369 w 403"/>
                <a:gd name="T113" fmla="*/ 230 h 464"/>
                <a:gd name="T114" fmla="*/ 370 w 403"/>
                <a:gd name="T115" fmla="*/ 231 h 464"/>
                <a:gd name="T116" fmla="*/ 383 w 403"/>
                <a:gd name="T117" fmla="*/ 251 h 464"/>
                <a:gd name="T118" fmla="*/ 402 w 403"/>
                <a:gd name="T119" fmla="*/ 306 h 464"/>
                <a:gd name="T120" fmla="*/ 403 w 403"/>
                <a:gd name="T121" fmla="*/ 317 h 464"/>
                <a:gd name="T122" fmla="*/ 403 w 403"/>
                <a:gd name="T123" fmla="*/ 317 h 464"/>
                <a:gd name="T124" fmla="*/ 403 w 403"/>
                <a:gd name="T125" fmla="*/ 31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3" h="464">
                  <a:moveTo>
                    <a:pt x="403" y="317"/>
                  </a:moveTo>
                  <a:cubicBezTo>
                    <a:pt x="403" y="330"/>
                    <a:pt x="403" y="330"/>
                    <a:pt x="403" y="330"/>
                  </a:cubicBezTo>
                  <a:cubicBezTo>
                    <a:pt x="403" y="331"/>
                    <a:pt x="403" y="332"/>
                    <a:pt x="403" y="333"/>
                  </a:cubicBezTo>
                  <a:cubicBezTo>
                    <a:pt x="402" y="340"/>
                    <a:pt x="401" y="347"/>
                    <a:pt x="398" y="354"/>
                  </a:cubicBezTo>
                  <a:cubicBezTo>
                    <a:pt x="395" y="358"/>
                    <a:pt x="393" y="359"/>
                    <a:pt x="388" y="358"/>
                  </a:cubicBezTo>
                  <a:cubicBezTo>
                    <a:pt x="384" y="356"/>
                    <a:pt x="380" y="354"/>
                    <a:pt x="377" y="352"/>
                  </a:cubicBezTo>
                  <a:cubicBezTo>
                    <a:pt x="368" y="345"/>
                    <a:pt x="361" y="337"/>
                    <a:pt x="354" y="328"/>
                  </a:cubicBezTo>
                  <a:cubicBezTo>
                    <a:pt x="354" y="328"/>
                    <a:pt x="353" y="327"/>
                    <a:pt x="352" y="326"/>
                  </a:cubicBezTo>
                  <a:cubicBezTo>
                    <a:pt x="348" y="350"/>
                    <a:pt x="337" y="370"/>
                    <a:pt x="320" y="387"/>
                  </a:cubicBezTo>
                  <a:cubicBezTo>
                    <a:pt x="321" y="387"/>
                    <a:pt x="321" y="387"/>
                    <a:pt x="322" y="387"/>
                  </a:cubicBezTo>
                  <a:cubicBezTo>
                    <a:pt x="331" y="390"/>
                    <a:pt x="340" y="394"/>
                    <a:pt x="347" y="399"/>
                  </a:cubicBezTo>
                  <a:cubicBezTo>
                    <a:pt x="354" y="404"/>
                    <a:pt x="360" y="409"/>
                    <a:pt x="364" y="416"/>
                  </a:cubicBezTo>
                  <a:cubicBezTo>
                    <a:pt x="367" y="421"/>
                    <a:pt x="368" y="426"/>
                    <a:pt x="367" y="431"/>
                  </a:cubicBezTo>
                  <a:cubicBezTo>
                    <a:pt x="365" y="439"/>
                    <a:pt x="361" y="444"/>
                    <a:pt x="355" y="448"/>
                  </a:cubicBezTo>
                  <a:cubicBezTo>
                    <a:pt x="348" y="453"/>
                    <a:pt x="341" y="456"/>
                    <a:pt x="333" y="458"/>
                  </a:cubicBezTo>
                  <a:cubicBezTo>
                    <a:pt x="306" y="464"/>
                    <a:pt x="281" y="462"/>
                    <a:pt x="255" y="454"/>
                  </a:cubicBezTo>
                  <a:cubicBezTo>
                    <a:pt x="241" y="449"/>
                    <a:pt x="228" y="443"/>
                    <a:pt x="218" y="431"/>
                  </a:cubicBezTo>
                  <a:cubicBezTo>
                    <a:pt x="218" y="431"/>
                    <a:pt x="217" y="431"/>
                    <a:pt x="216" y="431"/>
                  </a:cubicBezTo>
                  <a:cubicBezTo>
                    <a:pt x="209" y="431"/>
                    <a:pt x="203" y="431"/>
                    <a:pt x="197" y="431"/>
                  </a:cubicBezTo>
                  <a:cubicBezTo>
                    <a:pt x="196" y="431"/>
                    <a:pt x="195" y="432"/>
                    <a:pt x="194" y="432"/>
                  </a:cubicBezTo>
                  <a:cubicBezTo>
                    <a:pt x="190" y="436"/>
                    <a:pt x="186" y="440"/>
                    <a:pt x="182" y="443"/>
                  </a:cubicBezTo>
                  <a:cubicBezTo>
                    <a:pt x="166" y="454"/>
                    <a:pt x="148" y="458"/>
                    <a:pt x="130" y="461"/>
                  </a:cubicBezTo>
                  <a:cubicBezTo>
                    <a:pt x="125" y="462"/>
                    <a:pt x="121" y="462"/>
                    <a:pt x="116" y="462"/>
                  </a:cubicBezTo>
                  <a:cubicBezTo>
                    <a:pt x="101" y="462"/>
                    <a:pt x="101" y="462"/>
                    <a:pt x="101" y="462"/>
                  </a:cubicBezTo>
                  <a:cubicBezTo>
                    <a:pt x="100" y="462"/>
                    <a:pt x="99" y="462"/>
                    <a:pt x="98" y="462"/>
                  </a:cubicBezTo>
                  <a:cubicBezTo>
                    <a:pt x="87" y="461"/>
                    <a:pt x="75" y="459"/>
                    <a:pt x="65" y="455"/>
                  </a:cubicBezTo>
                  <a:cubicBezTo>
                    <a:pt x="57" y="452"/>
                    <a:pt x="49" y="448"/>
                    <a:pt x="44" y="441"/>
                  </a:cubicBezTo>
                  <a:cubicBezTo>
                    <a:pt x="38" y="433"/>
                    <a:pt x="37" y="424"/>
                    <a:pt x="42" y="416"/>
                  </a:cubicBezTo>
                  <a:cubicBezTo>
                    <a:pt x="45" y="412"/>
                    <a:pt x="48" y="408"/>
                    <a:pt x="52" y="405"/>
                  </a:cubicBezTo>
                  <a:cubicBezTo>
                    <a:pt x="59" y="398"/>
                    <a:pt x="68" y="394"/>
                    <a:pt x="77" y="391"/>
                  </a:cubicBezTo>
                  <a:cubicBezTo>
                    <a:pt x="80" y="389"/>
                    <a:pt x="84" y="388"/>
                    <a:pt x="87" y="387"/>
                  </a:cubicBezTo>
                  <a:cubicBezTo>
                    <a:pt x="69" y="369"/>
                    <a:pt x="57" y="349"/>
                    <a:pt x="54" y="323"/>
                  </a:cubicBezTo>
                  <a:cubicBezTo>
                    <a:pt x="53" y="324"/>
                    <a:pt x="52" y="324"/>
                    <a:pt x="52" y="325"/>
                  </a:cubicBezTo>
                  <a:cubicBezTo>
                    <a:pt x="46" y="332"/>
                    <a:pt x="39" y="339"/>
                    <a:pt x="31" y="344"/>
                  </a:cubicBezTo>
                  <a:cubicBezTo>
                    <a:pt x="27" y="347"/>
                    <a:pt x="22" y="350"/>
                    <a:pt x="17" y="351"/>
                  </a:cubicBezTo>
                  <a:cubicBezTo>
                    <a:pt x="13" y="352"/>
                    <a:pt x="10" y="351"/>
                    <a:pt x="7" y="348"/>
                  </a:cubicBezTo>
                  <a:cubicBezTo>
                    <a:pt x="4" y="345"/>
                    <a:pt x="3" y="341"/>
                    <a:pt x="2" y="337"/>
                  </a:cubicBezTo>
                  <a:cubicBezTo>
                    <a:pt x="1" y="333"/>
                    <a:pt x="1" y="329"/>
                    <a:pt x="0" y="325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0" y="314"/>
                    <a:pt x="0" y="313"/>
                    <a:pt x="0" y="312"/>
                  </a:cubicBezTo>
                  <a:cubicBezTo>
                    <a:pt x="1" y="298"/>
                    <a:pt x="5" y="284"/>
                    <a:pt x="11" y="270"/>
                  </a:cubicBezTo>
                  <a:cubicBezTo>
                    <a:pt x="19" y="252"/>
                    <a:pt x="29" y="237"/>
                    <a:pt x="42" y="223"/>
                  </a:cubicBezTo>
                  <a:cubicBezTo>
                    <a:pt x="43" y="222"/>
                    <a:pt x="44" y="221"/>
                    <a:pt x="43" y="220"/>
                  </a:cubicBezTo>
                  <a:cubicBezTo>
                    <a:pt x="39" y="212"/>
                    <a:pt x="38" y="203"/>
                    <a:pt x="39" y="194"/>
                  </a:cubicBezTo>
                  <a:cubicBezTo>
                    <a:pt x="41" y="185"/>
                    <a:pt x="44" y="177"/>
                    <a:pt x="51" y="172"/>
                  </a:cubicBezTo>
                  <a:cubicBezTo>
                    <a:pt x="51" y="171"/>
                    <a:pt x="52" y="170"/>
                    <a:pt x="52" y="169"/>
                  </a:cubicBezTo>
                  <a:cubicBezTo>
                    <a:pt x="49" y="151"/>
                    <a:pt x="50" y="132"/>
                    <a:pt x="54" y="114"/>
                  </a:cubicBezTo>
                  <a:cubicBezTo>
                    <a:pt x="69" y="54"/>
                    <a:pt x="122" y="10"/>
                    <a:pt x="185" y="2"/>
                  </a:cubicBezTo>
                  <a:cubicBezTo>
                    <a:pt x="189" y="1"/>
                    <a:pt x="194" y="1"/>
                    <a:pt x="198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4" y="0"/>
                    <a:pt x="215" y="1"/>
                    <a:pt x="215" y="1"/>
                  </a:cubicBezTo>
                  <a:cubicBezTo>
                    <a:pt x="224" y="2"/>
                    <a:pt x="234" y="3"/>
                    <a:pt x="242" y="5"/>
                  </a:cubicBezTo>
                  <a:cubicBezTo>
                    <a:pt x="286" y="15"/>
                    <a:pt x="319" y="39"/>
                    <a:pt x="342" y="77"/>
                  </a:cubicBezTo>
                  <a:cubicBezTo>
                    <a:pt x="356" y="101"/>
                    <a:pt x="362" y="127"/>
                    <a:pt x="361" y="154"/>
                  </a:cubicBezTo>
                  <a:cubicBezTo>
                    <a:pt x="361" y="159"/>
                    <a:pt x="360" y="164"/>
                    <a:pt x="360" y="168"/>
                  </a:cubicBezTo>
                  <a:cubicBezTo>
                    <a:pt x="368" y="170"/>
                    <a:pt x="372" y="174"/>
                    <a:pt x="376" y="181"/>
                  </a:cubicBezTo>
                  <a:cubicBezTo>
                    <a:pt x="383" y="195"/>
                    <a:pt x="382" y="218"/>
                    <a:pt x="369" y="230"/>
                  </a:cubicBezTo>
                  <a:cubicBezTo>
                    <a:pt x="369" y="230"/>
                    <a:pt x="370" y="231"/>
                    <a:pt x="370" y="231"/>
                  </a:cubicBezTo>
                  <a:cubicBezTo>
                    <a:pt x="374" y="238"/>
                    <a:pt x="379" y="244"/>
                    <a:pt x="383" y="251"/>
                  </a:cubicBezTo>
                  <a:cubicBezTo>
                    <a:pt x="393" y="268"/>
                    <a:pt x="399" y="286"/>
                    <a:pt x="402" y="306"/>
                  </a:cubicBezTo>
                  <a:cubicBezTo>
                    <a:pt x="402" y="310"/>
                    <a:pt x="403" y="313"/>
                    <a:pt x="403" y="317"/>
                  </a:cubicBezTo>
                  <a:close/>
                  <a:moveTo>
                    <a:pt x="403" y="317"/>
                  </a:moveTo>
                  <a:cubicBezTo>
                    <a:pt x="403" y="317"/>
                    <a:pt x="403" y="317"/>
                    <a:pt x="403" y="3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721513" y="2863688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85040" y="2991211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售后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QQ】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1964271550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 userDrawn="1"/>
        </p:nvSpPr>
        <p:spPr>
          <a:xfrm>
            <a:off x="884581" y="1014705"/>
            <a:ext cx="469665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用心制作的原创模板，请您尊重设计师成果，请不要二次销售或免费共享。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如发现一律举报，情节严重者我们将保留法律追究的权利。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884581" y="2326957"/>
            <a:ext cx="469665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original template made by heart, please respect the designer, please don't sell it two times or share it free of charge. If a report is found, we will retain the right to pursue the law if the circumstances are serious.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png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3.png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54.xml"/><Relationship Id="rId17" Type="http://schemas.openxmlformats.org/officeDocument/2006/relationships/tags" Target="../tags/tag53.xml"/><Relationship Id="rId16" Type="http://schemas.openxmlformats.org/officeDocument/2006/relationships/tags" Target="../tags/tag52.xml"/><Relationship Id="rId15" Type="http://schemas.openxmlformats.org/officeDocument/2006/relationships/tags" Target="../tags/tag51.xml"/><Relationship Id="rId14" Type="http://schemas.openxmlformats.org/officeDocument/2006/relationships/tags" Target="../tags/tag50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9.png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76.xml"/><Relationship Id="rId17" Type="http://schemas.openxmlformats.org/officeDocument/2006/relationships/tags" Target="../tags/tag75.xml"/><Relationship Id="rId16" Type="http://schemas.openxmlformats.org/officeDocument/2006/relationships/tags" Target="../tags/tag74.xml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tags" Target="../tags/tag5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2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3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111.xml"/><Relationship Id="rId17" Type="http://schemas.openxmlformats.org/officeDocument/2006/relationships/tags" Target="../tags/tag110.xml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5.png"/><Relationship Id="rId3" Type="http://schemas.openxmlformats.org/officeDocument/2006/relationships/image" Target="../media/image24.jpeg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26.jpeg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0.jpeg"/><Relationship Id="rId1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4.png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0.jpe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28.xml"/><Relationship Id="rId17" Type="http://schemas.openxmlformats.org/officeDocument/2006/relationships/tags" Target="../tags/tag27.xml"/><Relationship Id="rId16" Type="http://schemas.openxmlformats.org/officeDocument/2006/relationships/tags" Target="../tags/tag26.xml"/><Relationship Id="rId15" Type="http://schemas.openxmlformats.org/officeDocument/2006/relationships/tags" Target="../tags/tag25.xml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图: 过程 15"/>
          <p:cNvSpPr/>
          <p:nvPr/>
        </p:nvSpPr>
        <p:spPr>
          <a:xfrm>
            <a:off x="327" y="5429336"/>
            <a:ext cx="12191390" cy="1428664"/>
          </a:xfrm>
          <a:prstGeom prst="flowChartProcess">
            <a:avLst/>
          </a:prstGeom>
          <a:solidFill>
            <a:srgbClr val="87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30251" y="2381278"/>
            <a:ext cx="8131499" cy="2678823"/>
            <a:chOff x="5266365" y="4481724"/>
            <a:chExt cx="13633330" cy="5062479"/>
          </a:xfrm>
        </p:grpSpPr>
        <p:sp>
          <p:nvSpPr>
            <p:cNvPr id="10" name="TextBox 29"/>
            <p:cNvSpPr txBox="1"/>
            <p:nvPr/>
          </p:nvSpPr>
          <p:spPr>
            <a:xfrm>
              <a:off x="5266365" y="4481724"/>
              <a:ext cx="13633330" cy="1585153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altLang="zh-CN" sz="4235" b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《android</a:t>
              </a:r>
              <a:r>
                <a:rPr lang="zh-CN" altLang="en-US" sz="4235" b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移动互联网高级开发</a:t>
              </a:r>
              <a:r>
                <a:rPr lang="en-US" altLang="zh-CN" sz="4235" b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》</a:t>
              </a:r>
              <a:endParaRPr lang="zh-CN" altLang="en-US" sz="4235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53"/>
            <p:cNvSpPr txBox="1"/>
            <p:nvPr/>
          </p:nvSpPr>
          <p:spPr>
            <a:xfrm>
              <a:off x="6460865" y="6385172"/>
              <a:ext cx="10935000" cy="1190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495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Noto Sans CJK SC Medium" charset="-122"/>
                </a:rPr>
                <a:t>直播公开课</a:t>
              </a:r>
              <a:endParaRPr lang="zh-CN" altLang="en-US" sz="3495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Noto Sans CJK SC Medium" charset="-122"/>
              </a:endParaRPr>
            </a:p>
          </p:txBody>
        </p:sp>
        <p:sp>
          <p:nvSpPr>
            <p:cNvPr id="17" name="TextBox 53"/>
            <p:cNvSpPr txBox="1"/>
            <p:nvPr/>
          </p:nvSpPr>
          <p:spPr>
            <a:xfrm>
              <a:off x="6615531" y="8815698"/>
              <a:ext cx="10935000" cy="728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90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Noto Sans CJK SC Medium" charset="-122"/>
                </a:rPr>
                <a:t>用代码码出自己牛逼的人生</a:t>
              </a:r>
              <a:endParaRPr lang="zh-CN" altLang="en-US" sz="1905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Noto Sans CJK SC Medium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725455" y="775307"/>
            <a:ext cx="5531444" cy="915427"/>
            <a:chOff x="7039803" y="1465187"/>
            <a:chExt cx="10453405" cy="1729988"/>
          </a:xfrm>
        </p:grpSpPr>
        <p:grpSp>
          <p:nvGrpSpPr>
            <p:cNvPr id="12" name="组合 11"/>
            <p:cNvGrpSpPr/>
            <p:nvPr/>
          </p:nvGrpSpPr>
          <p:grpSpPr>
            <a:xfrm>
              <a:off x="7039803" y="1715925"/>
              <a:ext cx="4845398" cy="1276993"/>
              <a:chOff x="5624694" y="1705372"/>
              <a:chExt cx="4845398" cy="1276993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624694" y="1705372"/>
                <a:ext cx="3800574" cy="1276993"/>
              </a:xfrm>
              <a:prstGeom prst="rect">
                <a:avLst/>
              </a:prstGeom>
            </p:spPr>
          </p:pic>
          <p:sp>
            <p:nvSpPr>
              <p:cNvPr id="14" name="十字形 13"/>
              <p:cNvSpPr/>
              <p:nvPr/>
            </p:nvSpPr>
            <p:spPr>
              <a:xfrm>
                <a:off x="9930092" y="2073868"/>
                <a:ext cx="540000" cy="540000"/>
              </a:xfrm>
              <a:prstGeom prst="plus">
                <a:avLst>
                  <a:gd name="adj" fmla="val 42882"/>
                </a:avLst>
              </a:prstGeom>
              <a:solidFill>
                <a:srgbClr val="15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55">
                  <a:solidFill>
                    <a:srgbClr val="1577BA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pic>
          <p:nvPicPr>
            <p:cNvPr id="18" name="图片 17" descr="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90025" y="1465187"/>
              <a:ext cx="1729988" cy="172998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2779694" y="1610361"/>
              <a:ext cx="4713514" cy="1276993"/>
            </a:xfrm>
            <a:prstGeom prst="rect">
              <a:avLst/>
            </a:prstGeom>
          </p:spPr>
          <p:txBody>
            <a:bodyPr vert="horz" wrap="square" lIns="48386" tIns="24193" rIns="48386" bIns="24193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905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码牛学院</a:t>
              </a:r>
              <a:endParaRPr lang="en-US" altLang="zh-CN" sz="1905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95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代码成就人生</a:t>
              </a:r>
              <a:endParaRPr lang="zh-CN" altLang="en-US" sz="955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879" y="371042"/>
            <a:ext cx="3704079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进程的优先级</a:t>
            </a:r>
            <a:endParaRPr lang="zh-CN" alt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进程优先级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" y="1174750"/>
            <a:ext cx="7141210" cy="52920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90360" y="1644650"/>
            <a:ext cx="496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solidFill>
                  <a:srgbClr val="00B0F0"/>
                </a:solidFill>
                <a:sym typeface="+mn-ea"/>
              </a:rPr>
              <a:t>官网说明</a:t>
            </a:r>
            <a:endParaRPr lang="zh-CN" altLang="en-US" sz="2400">
              <a:solidFill>
                <a:srgbClr val="00B0F0"/>
              </a:solidFill>
              <a:sym typeface="+mn-ea"/>
            </a:endParaRPr>
          </a:p>
          <a:p>
            <a:pPr algn="l"/>
            <a:r>
              <a:rPr lang="zh-CN" altLang="en-US" sz="2400">
                <a:solidFill>
                  <a:srgbClr val="00B0F0"/>
                </a:solidFill>
                <a:sym typeface="+mn-ea"/>
              </a:rPr>
              <a:t>https://developer.android.google.cn/guide/components/processes-and-threads.html?hl=zh-cn</a:t>
            </a:r>
            <a:endParaRPr lang="zh-CN" altLang="en-US" sz="2400">
              <a:solidFill>
                <a:srgbClr val="00B0F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879" y="371042"/>
            <a:ext cx="3704079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何时杀死进程</a:t>
            </a:r>
            <a:endParaRPr lang="zh-CN" alt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4710" y="1511300"/>
            <a:ext cx="107715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 smtClean="0">
                <a:solidFill>
                  <a:srgbClr val="00B0F0"/>
                </a:solidFill>
                <a:latin typeface="Verdana" panose="020B0604030504040204" charset="0"/>
                <a:sym typeface="+mn-ea"/>
              </a:rPr>
              <a:t>内存</a:t>
            </a:r>
            <a:r>
              <a:rPr lang="zh-CN" altLang="en-US" sz="2400" dirty="0">
                <a:solidFill>
                  <a:srgbClr val="00B0F0"/>
                </a:solidFill>
                <a:latin typeface="Verdana" panose="020B0604030504040204" charset="0"/>
                <a:sym typeface="+mn-ea"/>
              </a:rPr>
              <a:t>阈值在不同的手机上不一样，一旦低于该值</a:t>
            </a:r>
            <a:r>
              <a:rPr lang="en-US" altLang="zh-CN" sz="2400" dirty="0">
                <a:solidFill>
                  <a:srgbClr val="00B0F0"/>
                </a:solidFill>
                <a:latin typeface="Verdana" panose="020B0604030504040204" charset="0"/>
                <a:sym typeface="+mn-ea"/>
              </a:rPr>
              <a:t>,Android</a:t>
            </a:r>
            <a:r>
              <a:rPr lang="zh-CN" altLang="en-US" sz="2400" dirty="0">
                <a:solidFill>
                  <a:srgbClr val="00B0F0"/>
                </a:solidFill>
                <a:latin typeface="Verdana" panose="020B0604030504040204" charset="0"/>
                <a:sym typeface="+mn-ea"/>
              </a:rPr>
              <a:t>便会杀死对应优先级的进程，例如，当可用内存小于</a:t>
            </a:r>
            <a:r>
              <a:rPr lang="en-US" altLang="zh-CN" sz="2400" dirty="0">
                <a:solidFill>
                  <a:srgbClr val="00B0F0"/>
                </a:solidFill>
                <a:latin typeface="Verdana" panose="020B0604030504040204" charset="0"/>
                <a:sym typeface="+mn-ea"/>
              </a:rPr>
              <a:t>180</a:t>
            </a:r>
            <a:r>
              <a:rPr lang="en-US" altLang="zh-CN" sz="2400" dirty="0" smtClean="0">
                <a:solidFill>
                  <a:srgbClr val="00B0F0"/>
                </a:solidFill>
                <a:latin typeface="Verdana" panose="020B0604030504040204" charset="0"/>
                <a:sym typeface="+mn-ea"/>
              </a:rPr>
              <a:t>MB(46080)</a:t>
            </a:r>
            <a:r>
              <a:rPr lang="zh-CN" altLang="en-US" sz="2400" dirty="0" smtClean="0">
                <a:solidFill>
                  <a:srgbClr val="00B0F0"/>
                </a:solidFill>
                <a:latin typeface="Verdana" panose="020B0604030504040204" charset="0"/>
                <a:sym typeface="+mn-ea"/>
              </a:rPr>
              <a:t>，就杀死空进程。</a:t>
            </a:r>
            <a:endParaRPr lang="zh-CN" altLang="en-US" sz="2400" dirty="0" smtClean="0">
              <a:solidFill>
                <a:srgbClr val="00B0F0"/>
              </a:solidFill>
              <a:latin typeface="Verdana" panose="020B06040305040402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0270" y="5299075"/>
            <a:ext cx="19132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阈值的单位是</a:t>
            </a:r>
            <a:r>
              <a:rPr lang="en-US" altLang="zh-CN"/>
              <a:t>4KB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2910205"/>
            <a:ext cx="9214485" cy="16884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1050" y="4713605"/>
            <a:ext cx="862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、前台进程大小 </a:t>
            </a:r>
            <a:r>
              <a:rPr lang="en-US" altLang="zh-CN"/>
              <a:t>2 </a:t>
            </a:r>
            <a:r>
              <a:rPr lang="zh-CN" altLang="en-US"/>
              <a:t>可见进程 </a:t>
            </a:r>
            <a:r>
              <a:rPr lang="en-US" altLang="zh-CN"/>
              <a:t>3 </a:t>
            </a:r>
            <a:r>
              <a:rPr lang="zh-CN" altLang="en-US"/>
              <a:t>服务进程 </a:t>
            </a:r>
            <a:r>
              <a:rPr lang="en-US" altLang="zh-CN"/>
              <a:t>4 </a:t>
            </a:r>
            <a:r>
              <a:rPr lang="zh-CN" altLang="en-US"/>
              <a:t>后台进程 </a:t>
            </a:r>
            <a:r>
              <a:rPr lang="en-US" altLang="zh-CN"/>
              <a:t>5 contentProvider 6 </a:t>
            </a:r>
            <a:r>
              <a:rPr lang="zh-CN" altLang="en-US"/>
              <a:t>空进程</a:t>
            </a:r>
            <a:r>
              <a:rPr lang="en-US" altLang="zh-CN"/>
              <a:t> </a:t>
            </a:r>
            <a:r>
              <a:rPr lang="zh-CN" altLang="en-US"/>
              <a:t> </a:t>
            </a:r>
            <a:r>
              <a:rPr lang="en-US" altLang="zh-CN"/>
              <a:t> </a:t>
            </a:r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879" y="371042"/>
            <a:ext cx="3704079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如何判断进程的优先级</a:t>
            </a:r>
            <a:endParaRPr lang="zh-CN" alt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oom_ad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715" y="191770"/>
            <a:ext cx="5226685" cy="6222365"/>
          </a:xfrm>
          <a:prstGeom prst="rect">
            <a:avLst/>
          </a:prstGeom>
        </p:spPr>
      </p:pic>
      <p:pic>
        <p:nvPicPr>
          <p:cNvPr id="6" name="图片 5" descr="proc_oom_adj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05" y="3600450"/>
            <a:ext cx="5869305" cy="1694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4990" y="1612900"/>
            <a:ext cx="500507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rgbClr val="C1A4D2"/>
                </a:solidFill>
              </a:rPr>
              <a:t>通过</a:t>
            </a:r>
            <a:r>
              <a:rPr lang="en-US" altLang="zh-CN" sz="2400">
                <a:solidFill>
                  <a:srgbClr val="C1A4D2"/>
                </a:solidFill>
              </a:rPr>
              <a:t>oom_adj </a:t>
            </a:r>
            <a:r>
              <a:rPr lang="zh-CN" altLang="en-US" sz="2400">
                <a:solidFill>
                  <a:srgbClr val="C1A4D2"/>
                </a:solidFill>
              </a:rPr>
              <a:t>值，判断进程的优先级</a:t>
            </a:r>
            <a:endParaRPr lang="zh-CN" altLang="en-US" sz="2400">
              <a:solidFill>
                <a:srgbClr val="C1A4D2"/>
              </a:solidFill>
            </a:endParaRPr>
          </a:p>
          <a:p>
            <a:r>
              <a:rPr lang="zh-CN" altLang="en-US" sz="2400">
                <a:solidFill>
                  <a:srgbClr val="C1A4D2"/>
                </a:solidFill>
              </a:rPr>
              <a:t>不同手机的</a:t>
            </a:r>
            <a:r>
              <a:rPr lang="en-US" altLang="zh-CN" sz="2400">
                <a:solidFill>
                  <a:srgbClr val="C1A4D2"/>
                </a:solidFill>
              </a:rPr>
              <a:t>oom_adj </a:t>
            </a:r>
            <a:r>
              <a:rPr lang="zh-CN" altLang="en-US" sz="2400">
                <a:solidFill>
                  <a:srgbClr val="C1A4D2"/>
                </a:solidFill>
              </a:rPr>
              <a:t>值 可能不一样</a:t>
            </a:r>
            <a:endParaRPr lang="zh-CN" altLang="en-US" sz="2400">
              <a:solidFill>
                <a:srgbClr val="C1A4D2"/>
              </a:solidFill>
            </a:endParaRPr>
          </a:p>
          <a:p>
            <a:endParaRPr lang="zh-CN" altLang="en-US" sz="2400">
              <a:solidFill>
                <a:srgbClr val="C1A4D2"/>
              </a:solidFill>
            </a:endParaRPr>
          </a:p>
          <a:p>
            <a:r>
              <a:rPr lang="zh-CN" altLang="en-US" sz="2400">
                <a:solidFill>
                  <a:srgbClr val="C1A4D2"/>
                </a:solidFill>
              </a:rPr>
              <a:t>目标：值变低，优先级变高</a:t>
            </a:r>
            <a:endParaRPr lang="zh-CN" altLang="en-US" sz="2400">
              <a:solidFill>
                <a:srgbClr val="C1A4D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PA_组合 20"/>
          <p:cNvGrpSpPr/>
          <p:nvPr>
            <p:custDataLst>
              <p:tags r:id="rId1"/>
            </p:custDataLst>
          </p:nvPr>
        </p:nvGrpSpPr>
        <p:grpSpPr>
          <a:xfrm>
            <a:off x="4785564" y="1500466"/>
            <a:ext cx="3407701" cy="63239"/>
            <a:chOff x="2190216" y="0"/>
            <a:chExt cx="4752528" cy="108012"/>
          </a:xfrm>
        </p:grpSpPr>
        <p:sp>
          <p:nvSpPr>
            <p:cNvPr id="4" name="矩形 3"/>
            <p:cNvSpPr/>
            <p:nvPr/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6" name="PA_文本框 35"/>
          <p:cNvSpPr txBox="1"/>
          <p:nvPr>
            <p:custDataLst>
              <p:tags r:id="rId2"/>
            </p:custDataLst>
          </p:nvPr>
        </p:nvSpPr>
        <p:spPr>
          <a:xfrm>
            <a:off x="5110480" y="417660"/>
            <a:ext cx="197104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3735" b="1" dirty="0">
                <a:ln w="6350">
                  <a:noFill/>
                </a:ln>
                <a:solidFill>
                  <a:srgbClr val="1D69A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目  录</a:t>
            </a:r>
            <a:endParaRPr lang="en-US" altLang="zh-CN" sz="3735" b="1" dirty="0">
              <a:ln w="6350">
                <a:noFill/>
              </a:ln>
              <a:solidFill>
                <a:srgbClr val="1D69A3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/>
            <a:r>
              <a:rPr lang="en-US" altLang="zh-CN" sz="2135" dirty="0">
                <a:ln w="6350"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zh-CN" altLang="en-US" sz="2135" dirty="0">
              <a:ln w="6350">
                <a:noFill/>
              </a:ln>
              <a:solidFill>
                <a:srgbClr val="333333">
                  <a:lumMod val="50000"/>
                  <a:lumOff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PA_组合 1"/>
          <p:cNvGrpSpPr/>
          <p:nvPr>
            <p:custDataLst>
              <p:tags r:id="rId3"/>
            </p:custDataLst>
          </p:nvPr>
        </p:nvGrpSpPr>
        <p:grpSpPr>
          <a:xfrm>
            <a:off x="1095123" y="3429000"/>
            <a:ext cx="2016723" cy="2527653"/>
            <a:chOff x="522514" y="3027330"/>
            <a:chExt cx="1512542" cy="1440160"/>
          </a:xfrm>
        </p:grpSpPr>
        <p:sp>
          <p:nvSpPr>
            <p:cNvPr id="54" name="矩形 53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PA_任意多边形 10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541477" y="2750331"/>
            <a:ext cx="382485" cy="383483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2" name="PA_任意多边形 1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7250381" y="2733676"/>
            <a:ext cx="285613" cy="410445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3" name="PA_任意多边形 13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1881637" y="2745660"/>
            <a:ext cx="465373" cy="386477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74" name="PA_组合 73"/>
          <p:cNvGrpSpPr/>
          <p:nvPr>
            <p:custDataLst>
              <p:tags r:id="rId7"/>
            </p:custDataLst>
          </p:nvPr>
        </p:nvGrpSpPr>
        <p:grpSpPr>
          <a:xfrm>
            <a:off x="3691795" y="3435350"/>
            <a:ext cx="2016723" cy="2527653"/>
            <a:chOff x="522514" y="3030948"/>
            <a:chExt cx="1512542" cy="1440160"/>
          </a:xfrm>
        </p:grpSpPr>
        <p:sp>
          <p:nvSpPr>
            <p:cNvPr id="75" name="矩形 74"/>
            <p:cNvSpPr/>
            <p:nvPr/>
          </p:nvSpPr>
          <p:spPr>
            <a:xfrm>
              <a:off x="522514" y="3030948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PA_组合 76"/>
          <p:cNvGrpSpPr/>
          <p:nvPr>
            <p:custDataLst>
              <p:tags r:id="rId8"/>
            </p:custDataLst>
          </p:nvPr>
        </p:nvGrpSpPr>
        <p:grpSpPr>
          <a:xfrm>
            <a:off x="6388072" y="3429000"/>
            <a:ext cx="2016723" cy="2527653"/>
            <a:chOff x="522514" y="3027330"/>
            <a:chExt cx="1512542" cy="1440160"/>
          </a:xfrm>
        </p:grpSpPr>
        <p:sp>
          <p:nvSpPr>
            <p:cNvPr id="78" name="矩形 77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PA_矩形 59"/>
          <p:cNvSpPr/>
          <p:nvPr>
            <p:custDataLst>
              <p:tags r:id="rId9"/>
            </p:custDataLst>
          </p:nvPr>
        </p:nvSpPr>
        <p:spPr>
          <a:xfrm>
            <a:off x="3628716" y="4343998"/>
            <a:ext cx="2207199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en-US" altLang="zh-CN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Activity </a:t>
            </a:r>
            <a:r>
              <a:rPr lang="en-US" altLang="zh-CN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像素保活</a:t>
            </a:r>
            <a:endParaRPr lang="zh-CN" altLang="en-US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endParaRPr lang="zh-CN" altLang="en-US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前台服务保活</a:t>
            </a:r>
            <a:r>
              <a:rPr lang="en-US" altLang="zh-CN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 </a:t>
            </a:r>
            <a:endParaRPr lang="en-US" altLang="zh-CN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" name="PA_矩形 60"/>
          <p:cNvSpPr/>
          <p:nvPr>
            <p:custDataLst>
              <p:tags r:id="rId10"/>
            </p:custDataLst>
          </p:nvPr>
        </p:nvSpPr>
        <p:spPr>
          <a:xfrm>
            <a:off x="1246278" y="4344010"/>
            <a:ext cx="1714500" cy="1327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进程的优先级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系统是如何决定杀死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哪</a:t>
            </a: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个进程的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PA_矩形 63"/>
          <p:cNvSpPr/>
          <p:nvPr>
            <p:custDataLst>
              <p:tags r:id="rId11"/>
            </p:custDataLst>
          </p:nvPr>
        </p:nvSpPr>
        <p:spPr>
          <a:xfrm>
            <a:off x="6895349" y="3595131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16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如何拉活</a:t>
            </a:r>
            <a:endParaRPr lang="zh-CN" altLang="en-US" sz="16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PA_矩形 64"/>
          <p:cNvSpPr/>
          <p:nvPr>
            <p:custDataLst>
              <p:tags r:id="rId12"/>
            </p:custDataLst>
          </p:nvPr>
        </p:nvSpPr>
        <p:spPr>
          <a:xfrm>
            <a:off x="4202651" y="3556386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16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如何保活</a:t>
            </a:r>
            <a:endParaRPr lang="zh-CN" altLang="en-US" sz="16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PA_矩形 65"/>
          <p:cNvSpPr/>
          <p:nvPr>
            <p:custDataLst>
              <p:tags r:id="rId13"/>
            </p:custDataLst>
          </p:nvPr>
        </p:nvSpPr>
        <p:spPr>
          <a:xfrm>
            <a:off x="1344709" y="3556386"/>
            <a:ext cx="1704676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/>
            <a:r>
              <a:rPr lang="zh-CN" altLang="en-US" sz="16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进程的一些常识</a:t>
            </a:r>
            <a:endParaRPr lang="zh-CN" altLang="en-US" sz="16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37152" y="2617365"/>
            <a:ext cx="2126179" cy="33392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PA_矩形 58"/>
          <p:cNvSpPr/>
          <p:nvPr>
            <p:custDataLst>
              <p:tags r:id="rId14"/>
            </p:custDataLst>
          </p:nvPr>
        </p:nvSpPr>
        <p:spPr>
          <a:xfrm>
            <a:off x="6388193" y="4189693"/>
            <a:ext cx="1968289" cy="1636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广播拉活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en-US" altLang="zh-CN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Sticky</a:t>
            </a: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账户拉活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en-US" altLang="zh-CN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JobScheduler </a:t>
            </a: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双进程守护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PA_任意多边形 11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10004373" y="2734833"/>
            <a:ext cx="328557" cy="417435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44" name="PA_组合 79"/>
          <p:cNvGrpSpPr/>
          <p:nvPr>
            <p:custDataLst>
              <p:tags r:id="rId16"/>
            </p:custDataLst>
          </p:nvPr>
        </p:nvGrpSpPr>
        <p:grpSpPr>
          <a:xfrm>
            <a:off x="9192039" y="3434710"/>
            <a:ext cx="2016723" cy="2527653"/>
            <a:chOff x="522514" y="3027330"/>
            <a:chExt cx="1512542" cy="1440160"/>
          </a:xfrm>
        </p:grpSpPr>
        <p:sp>
          <p:nvSpPr>
            <p:cNvPr id="45" name="矩形 44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PA_矩形 62"/>
          <p:cNvSpPr/>
          <p:nvPr>
            <p:custDataLst>
              <p:tags r:id="rId17"/>
            </p:custDataLst>
          </p:nvPr>
        </p:nvSpPr>
        <p:spPr>
          <a:xfrm>
            <a:off x="9594346" y="4345263"/>
            <a:ext cx="1213794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课程技术总结</a:t>
            </a:r>
            <a:endParaRPr lang="en-US" altLang="zh-CN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交流互动</a:t>
            </a:r>
            <a:endParaRPr lang="en-US" altLang="zh-CN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PA_矩形 67"/>
          <p:cNvSpPr/>
          <p:nvPr>
            <p:custDataLst>
              <p:tags r:id="rId18"/>
            </p:custDataLst>
          </p:nvPr>
        </p:nvSpPr>
        <p:spPr>
          <a:xfrm>
            <a:off x="9697273" y="356209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1600" b="1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课程总结</a:t>
            </a:r>
            <a:endParaRPr lang="zh-CN" altLang="en-US" sz="16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0" grpId="0" bldLvl="0" animBg="1"/>
      <p:bldP spid="72" grpId="0" bldLvl="0" animBg="1"/>
      <p:bldP spid="73" grpId="0" bldLvl="0" animBg="1"/>
      <p:bldP spid="60" grpId="0"/>
      <p:bldP spid="61" grpId="0"/>
      <p:bldP spid="64" grpId="0"/>
      <p:bldP spid="65" grpId="0"/>
      <p:bldP spid="66" grpId="0"/>
      <p:bldP spid="40" grpId="0"/>
      <p:bldP spid="43" grpId="0" bldLvl="0" animBg="1"/>
      <p:bldP spid="51" grpId="0" animBg="1" autoUpdateAnimBg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990" y="370840"/>
            <a:ext cx="4641850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Activity </a:t>
            </a:r>
            <a:r>
              <a:rPr lang="en-US" altLang="zh-CN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像素保活</a:t>
            </a:r>
            <a:endParaRPr lang="zh-CN" alt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(NLLPOY{_IFL`74U_6LQX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" y="3629660"/>
            <a:ext cx="5276850" cy="2495550"/>
          </a:xfrm>
          <a:prstGeom prst="rect">
            <a:avLst/>
          </a:prstGeom>
        </p:spPr>
      </p:pic>
      <p:pic>
        <p:nvPicPr>
          <p:cNvPr id="5" name="图片 4" descr="IK9GAK$7%S]ED$LF])3Z{[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920" y="1423670"/>
            <a:ext cx="5572125" cy="1485900"/>
          </a:xfrm>
          <a:prstGeom prst="rect">
            <a:avLst/>
          </a:prstGeom>
        </p:spPr>
      </p:pic>
      <p:pic>
        <p:nvPicPr>
          <p:cNvPr id="6" name="图片 5" descr="PTYAUP7M%Z9[4~JT%R$39)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710" y="3808095"/>
            <a:ext cx="5631180" cy="14547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4990" y="1423670"/>
            <a:ext cx="52050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1A4D2"/>
                </a:solidFill>
              </a:rPr>
              <a:t>原理：手机关闭屏幕时，偷偷创建一个</a:t>
            </a:r>
            <a:r>
              <a:rPr lang="en-US" altLang="zh-CN">
                <a:solidFill>
                  <a:srgbClr val="C1A4D2"/>
                </a:solidFill>
              </a:rPr>
              <a:t>Activity</a:t>
            </a:r>
            <a:r>
              <a:rPr lang="zh-CN" altLang="en-US">
                <a:solidFill>
                  <a:srgbClr val="C1A4D2"/>
                </a:solidFill>
              </a:rPr>
              <a:t>，让应用成为前台进程；打开屏幕时，关闭该</a:t>
            </a:r>
            <a:r>
              <a:rPr lang="en-US" altLang="zh-CN">
                <a:solidFill>
                  <a:srgbClr val="C1A4D2"/>
                </a:solidFill>
              </a:rPr>
              <a:t>Activity</a:t>
            </a:r>
            <a:r>
              <a:rPr lang="zh-CN" altLang="en-US">
                <a:solidFill>
                  <a:srgbClr val="C1A4D2"/>
                </a:solidFill>
              </a:rPr>
              <a:t>。</a:t>
            </a:r>
            <a:endParaRPr lang="zh-CN" altLang="en-US">
              <a:solidFill>
                <a:srgbClr val="C1A4D2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4990" y="2665095"/>
            <a:ext cx="5069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rgbClr val="C1A4D2"/>
                </a:solidFill>
              </a:rPr>
              <a:t>缺点：</a:t>
            </a:r>
            <a:r>
              <a:rPr lang="zh-CN" altLang="en-US" dirty="0" smtClean="0">
                <a:solidFill>
                  <a:srgbClr val="C1A4D2"/>
                </a:solidFill>
                <a:sym typeface="+mn-ea"/>
              </a:rPr>
              <a:t>存在一个</a:t>
            </a:r>
            <a:r>
              <a:rPr lang="en-US" altLang="zh-CN" dirty="0" smtClean="0">
                <a:solidFill>
                  <a:srgbClr val="C1A4D2"/>
                </a:solidFill>
                <a:sym typeface="+mn-ea"/>
              </a:rPr>
              <a:t>Activity</a:t>
            </a:r>
            <a:r>
              <a:rPr lang="zh-CN" altLang="en-US" dirty="0" smtClean="0">
                <a:solidFill>
                  <a:srgbClr val="C1A4D2"/>
                </a:solidFill>
                <a:sym typeface="+mn-ea"/>
              </a:rPr>
              <a:t>不够干净。同时也需要在锁屏后才能提权。</a:t>
            </a:r>
            <a:endParaRPr lang="zh-CN" altLang="en-US" dirty="0" smtClean="0">
              <a:solidFill>
                <a:srgbClr val="C1A4D2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990" y="370840"/>
            <a:ext cx="4641850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前台 </a:t>
            </a:r>
            <a:r>
              <a:rPr lang="en-US" altLang="zh-CN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Service </a:t>
            </a:r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保活</a:t>
            </a:r>
            <a:endParaRPr lang="zh-CN" alt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755" y="1431925"/>
            <a:ext cx="6516370" cy="31908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54990" y="1496695"/>
            <a:ext cx="49942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solidFill>
                  <a:srgbClr val="C1A4D2"/>
                </a:solidFill>
                <a:sym typeface="+mn-ea"/>
              </a:rPr>
              <a:t>原理：启动一个前台服务，从而拉高整个应用的优先级。</a:t>
            </a:r>
            <a:endParaRPr lang="zh-CN" altLang="en-US" sz="2400">
              <a:solidFill>
                <a:srgbClr val="C1A4D2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4990" y="3056255"/>
            <a:ext cx="49942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solidFill>
                  <a:srgbClr val="C1A4D2"/>
                </a:solidFill>
                <a:sym typeface="+mn-ea"/>
              </a:rPr>
              <a:t>缺点：</a:t>
            </a:r>
            <a:r>
              <a:rPr lang="en-US" altLang="zh-CN" sz="2400">
                <a:solidFill>
                  <a:srgbClr val="C1A4D2"/>
                </a:solidFill>
                <a:sym typeface="+mn-ea"/>
              </a:rPr>
              <a:t>API &gt;=26 </a:t>
            </a:r>
            <a:r>
              <a:rPr lang="zh-CN" altLang="en-US" sz="2400">
                <a:solidFill>
                  <a:srgbClr val="C1A4D2"/>
                </a:solidFill>
                <a:sym typeface="+mn-ea"/>
              </a:rPr>
              <a:t>后暂时没有方式能够隐藏通知</a:t>
            </a:r>
            <a:endParaRPr lang="zh-CN" altLang="en-US" sz="2400">
              <a:solidFill>
                <a:srgbClr val="C1A4D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PA_组合 20"/>
          <p:cNvGrpSpPr/>
          <p:nvPr>
            <p:custDataLst>
              <p:tags r:id="rId1"/>
            </p:custDataLst>
          </p:nvPr>
        </p:nvGrpSpPr>
        <p:grpSpPr>
          <a:xfrm>
            <a:off x="4785564" y="1500466"/>
            <a:ext cx="3407701" cy="63239"/>
            <a:chOff x="2190216" y="0"/>
            <a:chExt cx="4752528" cy="108012"/>
          </a:xfrm>
        </p:grpSpPr>
        <p:sp>
          <p:nvSpPr>
            <p:cNvPr id="4" name="矩形 3"/>
            <p:cNvSpPr/>
            <p:nvPr/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6" name="PA_文本框 35"/>
          <p:cNvSpPr txBox="1"/>
          <p:nvPr>
            <p:custDataLst>
              <p:tags r:id="rId2"/>
            </p:custDataLst>
          </p:nvPr>
        </p:nvSpPr>
        <p:spPr>
          <a:xfrm>
            <a:off x="5110480" y="417660"/>
            <a:ext cx="197104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3735" b="1" dirty="0">
                <a:ln w="6350">
                  <a:noFill/>
                </a:ln>
                <a:solidFill>
                  <a:srgbClr val="1D69A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目  录</a:t>
            </a:r>
            <a:endParaRPr lang="en-US" altLang="zh-CN" sz="3735" b="1" dirty="0">
              <a:ln w="6350">
                <a:noFill/>
              </a:ln>
              <a:solidFill>
                <a:srgbClr val="1D69A3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/>
            <a:r>
              <a:rPr lang="en-US" altLang="zh-CN" sz="2135" dirty="0">
                <a:ln w="6350"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zh-CN" altLang="en-US" sz="2135" dirty="0">
              <a:ln w="6350">
                <a:noFill/>
              </a:ln>
              <a:solidFill>
                <a:srgbClr val="333333">
                  <a:lumMod val="50000"/>
                  <a:lumOff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PA_组合 1"/>
          <p:cNvGrpSpPr/>
          <p:nvPr>
            <p:custDataLst>
              <p:tags r:id="rId3"/>
            </p:custDataLst>
          </p:nvPr>
        </p:nvGrpSpPr>
        <p:grpSpPr>
          <a:xfrm>
            <a:off x="1095123" y="3429000"/>
            <a:ext cx="2016723" cy="2527653"/>
            <a:chOff x="522514" y="3027330"/>
            <a:chExt cx="1512542" cy="1440160"/>
          </a:xfrm>
        </p:grpSpPr>
        <p:sp>
          <p:nvSpPr>
            <p:cNvPr id="54" name="矩形 53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PA_任意多边形 10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541477" y="2750331"/>
            <a:ext cx="382485" cy="383483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2" name="PA_任意多边形 1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7250381" y="2733676"/>
            <a:ext cx="285613" cy="410445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3" name="PA_任意多边形 13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1881637" y="2745660"/>
            <a:ext cx="465373" cy="386477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74" name="PA_组合 73"/>
          <p:cNvGrpSpPr/>
          <p:nvPr>
            <p:custDataLst>
              <p:tags r:id="rId7"/>
            </p:custDataLst>
          </p:nvPr>
        </p:nvGrpSpPr>
        <p:grpSpPr>
          <a:xfrm>
            <a:off x="3691795" y="3435350"/>
            <a:ext cx="2016723" cy="2527653"/>
            <a:chOff x="522514" y="3030948"/>
            <a:chExt cx="1512542" cy="1440160"/>
          </a:xfrm>
        </p:grpSpPr>
        <p:sp>
          <p:nvSpPr>
            <p:cNvPr id="75" name="矩形 74"/>
            <p:cNvSpPr/>
            <p:nvPr/>
          </p:nvSpPr>
          <p:spPr>
            <a:xfrm>
              <a:off x="522514" y="3030948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PA_组合 76"/>
          <p:cNvGrpSpPr/>
          <p:nvPr>
            <p:custDataLst>
              <p:tags r:id="rId8"/>
            </p:custDataLst>
          </p:nvPr>
        </p:nvGrpSpPr>
        <p:grpSpPr>
          <a:xfrm>
            <a:off x="6388072" y="3429000"/>
            <a:ext cx="2016723" cy="2527653"/>
            <a:chOff x="522514" y="3027330"/>
            <a:chExt cx="1512542" cy="1440160"/>
          </a:xfrm>
        </p:grpSpPr>
        <p:sp>
          <p:nvSpPr>
            <p:cNvPr id="78" name="矩形 77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PA_矩形 59"/>
          <p:cNvSpPr/>
          <p:nvPr>
            <p:custDataLst>
              <p:tags r:id="rId9"/>
            </p:custDataLst>
          </p:nvPr>
        </p:nvSpPr>
        <p:spPr>
          <a:xfrm>
            <a:off x="3628716" y="4343998"/>
            <a:ext cx="2207199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en-US" altLang="zh-CN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Activity </a:t>
            </a:r>
            <a:r>
              <a:rPr lang="en-US" altLang="zh-CN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像素保活</a:t>
            </a:r>
            <a:endParaRPr lang="zh-CN" altLang="en-US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endParaRPr lang="zh-CN" altLang="en-US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前台服务保活</a:t>
            </a:r>
            <a:r>
              <a:rPr lang="en-US" altLang="zh-CN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 </a:t>
            </a:r>
            <a:endParaRPr lang="en-US" altLang="zh-CN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" name="PA_矩形 60"/>
          <p:cNvSpPr/>
          <p:nvPr>
            <p:custDataLst>
              <p:tags r:id="rId10"/>
            </p:custDataLst>
          </p:nvPr>
        </p:nvSpPr>
        <p:spPr>
          <a:xfrm>
            <a:off x="1246278" y="4344010"/>
            <a:ext cx="1714500" cy="1327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进程的优先级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系统是如何决定杀死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哪</a:t>
            </a: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个进程的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PA_矩形 63"/>
          <p:cNvSpPr/>
          <p:nvPr>
            <p:custDataLst>
              <p:tags r:id="rId11"/>
            </p:custDataLst>
          </p:nvPr>
        </p:nvSpPr>
        <p:spPr>
          <a:xfrm>
            <a:off x="6895349" y="3595131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16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如何拉活</a:t>
            </a:r>
            <a:endParaRPr lang="zh-CN" altLang="en-US" sz="16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PA_矩形 64"/>
          <p:cNvSpPr/>
          <p:nvPr>
            <p:custDataLst>
              <p:tags r:id="rId12"/>
            </p:custDataLst>
          </p:nvPr>
        </p:nvSpPr>
        <p:spPr>
          <a:xfrm>
            <a:off x="4202651" y="3556386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16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如何保活</a:t>
            </a:r>
            <a:endParaRPr lang="zh-CN" altLang="en-US" sz="16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PA_矩形 65"/>
          <p:cNvSpPr/>
          <p:nvPr>
            <p:custDataLst>
              <p:tags r:id="rId13"/>
            </p:custDataLst>
          </p:nvPr>
        </p:nvSpPr>
        <p:spPr>
          <a:xfrm>
            <a:off x="1344709" y="3556386"/>
            <a:ext cx="1704676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/>
            <a:r>
              <a:rPr lang="zh-CN" altLang="en-US" sz="16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进程的一些常识</a:t>
            </a:r>
            <a:endParaRPr lang="zh-CN" altLang="en-US" sz="16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09232" y="2617365"/>
            <a:ext cx="2126179" cy="33392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PA_矩形 58"/>
          <p:cNvSpPr/>
          <p:nvPr>
            <p:custDataLst>
              <p:tags r:id="rId14"/>
            </p:custDataLst>
          </p:nvPr>
        </p:nvSpPr>
        <p:spPr>
          <a:xfrm>
            <a:off x="6388193" y="4189693"/>
            <a:ext cx="1968289" cy="1636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广播拉活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en-US" altLang="zh-CN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Sticky</a:t>
            </a: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账户拉活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en-US" altLang="zh-CN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JobScheduler </a:t>
            </a: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双进程守护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PA_任意多边形 11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10004373" y="2734833"/>
            <a:ext cx="328557" cy="417435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44" name="PA_组合 79"/>
          <p:cNvGrpSpPr/>
          <p:nvPr>
            <p:custDataLst>
              <p:tags r:id="rId16"/>
            </p:custDataLst>
          </p:nvPr>
        </p:nvGrpSpPr>
        <p:grpSpPr>
          <a:xfrm>
            <a:off x="9192039" y="3434710"/>
            <a:ext cx="2016723" cy="2527653"/>
            <a:chOff x="522514" y="3027330"/>
            <a:chExt cx="1512542" cy="1440160"/>
          </a:xfrm>
        </p:grpSpPr>
        <p:sp>
          <p:nvSpPr>
            <p:cNvPr id="45" name="矩形 44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PA_矩形 62"/>
          <p:cNvSpPr/>
          <p:nvPr>
            <p:custDataLst>
              <p:tags r:id="rId17"/>
            </p:custDataLst>
          </p:nvPr>
        </p:nvSpPr>
        <p:spPr>
          <a:xfrm>
            <a:off x="9594346" y="4345263"/>
            <a:ext cx="1213794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课程技术总结</a:t>
            </a:r>
            <a:endParaRPr lang="en-US" altLang="zh-CN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交流互动</a:t>
            </a:r>
            <a:endParaRPr lang="en-US" altLang="zh-CN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PA_矩形 67"/>
          <p:cNvSpPr/>
          <p:nvPr>
            <p:custDataLst>
              <p:tags r:id="rId18"/>
            </p:custDataLst>
          </p:nvPr>
        </p:nvSpPr>
        <p:spPr>
          <a:xfrm>
            <a:off x="9697273" y="356209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1600" b="1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课程总结</a:t>
            </a:r>
            <a:endParaRPr lang="zh-CN" altLang="en-US" sz="16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0" grpId="0" bldLvl="0" animBg="1"/>
      <p:bldP spid="72" grpId="0" bldLvl="0" animBg="1"/>
      <p:bldP spid="73" grpId="0" bldLvl="0" animBg="1"/>
      <p:bldP spid="60" grpId="0"/>
      <p:bldP spid="61" grpId="0"/>
      <p:bldP spid="64" grpId="0"/>
      <p:bldP spid="65" grpId="0"/>
      <p:bldP spid="66" grpId="0"/>
      <p:bldP spid="40" grpId="0"/>
      <p:bldP spid="43" grpId="0" bldLvl="0" animBg="1"/>
      <p:bldP spid="51" grpId="0" animBg="1" autoUpdateAnimBg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990" y="370840"/>
            <a:ext cx="4641850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广播拉活</a:t>
            </a:r>
            <a:endParaRPr lang="zh-CN" alt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8330" y="1372870"/>
            <a:ext cx="1097534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在发生特定系统事件时，系统会发出广播，通过在 AndroidManifest 中静态注册对应的广播监听器，即可在发生响应事件时拉活。</a:t>
            </a:r>
            <a:endParaRPr kumimoji="0" lang="zh-CN" altLang="en-US" sz="2400" b="1" i="0" u="none" strike="noStrike" cap="none" spc="0" normalizeH="0" baseline="0">
              <a:ln>
                <a:noFill/>
              </a:ln>
              <a:solidFill>
                <a:srgbClr val="00B0F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b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zh-CN" altLang="en-US" sz="2400" b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但是从</a:t>
            </a:r>
            <a:r>
              <a:rPr lang="en-US" altLang="zh-CN" sz="2400" b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android 7.0</a:t>
            </a:r>
            <a:r>
              <a:rPr lang="zh-CN" altLang="zh-CN" sz="2400" b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开始，对广播进行了限制，而且在</a:t>
            </a:r>
            <a:r>
              <a:rPr lang="en-US" altLang="zh-CN" sz="2400" b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8.0</a:t>
            </a:r>
            <a:r>
              <a:rPr lang="zh-CN" altLang="en-US" sz="2400" b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更加严格https://developer.android.google.cn/about/versions/oreo/background.html#broadcasts</a:t>
            </a:r>
            <a:endParaRPr kumimoji="0" lang="zh-CN" altLang="en-US" sz="2400" b="1" i="0" u="none" strike="noStrike" cap="none" spc="0" normalizeH="0" baseline="0">
              <a:ln>
                <a:noFill/>
              </a:ln>
              <a:solidFill>
                <a:srgbClr val="00B0F0"/>
              </a:solidFill>
              <a:effectLst/>
              <a:uFillTx/>
              <a:latin typeface="Helvetica Neue"/>
              <a:ea typeface="宋体" panose="02010600030101010101" pitchFamily="2" charset="-122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b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	</a:t>
            </a:r>
            <a:r>
              <a:rPr lang="zh-CN" altLang="en-US" sz="2400" b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可静态注册广播列表：</a:t>
            </a:r>
            <a:endParaRPr kumimoji="0" lang="zh-CN" altLang="en-US" sz="2400" b="1" i="0" u="none" strike="noStrike" cap="none" spc="0" normalizeH="0" baseline="0">
              <a:ln>
                <a:noFill/>
              </a:ln>
              <a:solidFill>
                <a:srgbClr val="00B0F0"/>
              </a:solidFill>
              <a:effectLst/>
              <a:uFillTx/>
              <a:latin typeface="Helvetica Neue"/>
              <a:ea typeface="宋体" panose="02010600030101010101" pitchFamily="2" charset="-122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https://developer.android.google.cn/guide/components/broadcast-exceptions.html</a:t>
            </a:r>
            <a:endParaRPr lang="zh-CN" altLang="en-US" sz="2400" b="1">
              <a:ln>
                <a:noFill/>
              </a:ln>
              <a:solidFill>
                <a:srgbClr val="00B0F0"/>
              </a:solidFill>
              <a:effectLst/>
              <a:uFillTx/>
              <a:latin typeface="Helvetica Neue"/>
              <a:ea typeface="宋体" panose="02010600030101010101" pitchFamily="2" charset="-122"/>
              <a:cs typeface="Helvetica Neue"/>
              <a:sym typeface="Helvetica Neue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8330" y="4775200"/>
            <a:ext cx="109747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“</a:t>
            </a:r>
            <a:r>
              <a:rPr lang="zh-CN" altLang="zh-CN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全家桶</a:t>
            </a:r>
            <a:r>
              <a:rPr lang="en-US" altLang="zh-CN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”</a:t>
            </a:r>
            <a:r>
              <a:rPr lang="zh-CN" altLang="zh-CN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拉活</a:t>
            </a:r>
            <a:endParaRPr kumimoji="0" lang="zh-CN" altLang="zh-CN" sz="2400" b="1" i="0" u="none" strike="noStrike" cap="none" spc="0" normalizeH="0" baseline="0">
              <a:ln>
                <a:noFill/>
              </a:ln>
              <a:solidFill>
                <a:srgbClr val="00B050"/>
              </a:solidFill>
              <a:effectLst/>
              <a:uFillTx/>
              <a:latin typeface="Helvetica Neue"/>
              <a:ea typeface="宋体" panose="02010600030101010101" pitchFamily="2" charset="-122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	</a:t>
            </a:r>
            <a:r>
              <a:rPr lang="zh-CN" altLang="en-US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有多个</a:t>
            </a:r>
            <a:r>
              <a:rPr lang="en-US" altLang="zh-CN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app</a:t>
            </a:r>
            <a:r>
              <a:rPr lang="zh-CN" altLang="en-US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在用户设备上安装，只要开启其中一个就可以将其他的</a:t>
            </a:r>
            <a:r>
              <a:rPr lang="en-US" altLang="zh-CN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app</a:t>
            </a:r>
            <a:r>
              <a:rPr lang="zh-CN" altLang="en-US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也拉活。比如手机里装了手</a:t>
            </a:r>
            <a:r>
              <a:rPr lang="en-US" altLang="zh-CN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Q</a:t>
            </a:r>
            <a:r>
              <a:rPr lang="zh-CN" altLang="en-US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、</a:t>
            </a:r>
            <a:r>
              <a:rPr lang="en-US" altLang="zh-CN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QQ</a:t>
            </a:r>
            <a:r>
              <a:rPr lang="zh-CN" altLang="zh-CN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空间</a:t>
            </a:r>
            <a:r>
              <a:rPr lang="zh-CN" altLang="en-US" sz="24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、兴趣部落等等，那么打开任意一个app后，其他的app也都会被唤醒。</a:t>
            </a:r>
            <a:endParaRPr lang="zh-CN" altLang="en-US" sz="2400" b="1">
              <a:ln>
                <a:noFill/>
              </a:ln>
              <a:solidFill>
                <a:srgbClr val="00B050"/>
              </a:solidFill>
              <a:effectLst/>
              <a:uFillTx/>
              <a:latin typeface="Helvetica Neue"/>
              <a:ea typeface="宋体" panose="02010600030101010101" pitchFamily="2" charset="-122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990" y="370840"/>
            <a:ext cx="4641850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en-US" altLang="zh-CN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Service</a:t>
            </a:r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系统机制拉活</a:t>
            </a:r>
            <a:endParaRPr lang="zh-CN" alt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2125" y="1007745"/>
            <a:ext cx="10805795" cy="47694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START_STICKY：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“</a:t>
            </a:r>
            <a:r>
              <a:rPr lang="zh-CN" altLang="en-US" sz="1600" b="1">
                <a:solidFill>
                  <a:schemeClr val="accent1">
                    <a:lumMod val="75000"/>
                  </a:schemeClr>
                </a:solidFill>
                <a:sym typeface="Helvetica Neue"/>
              </a:rPr>
              <a:t>粘性</a:t>
            </a:r>
            <a:r>
              <a:rPr lang="en-US" altLang="zh-CN" sz="1600" b="1">
                <a:solidFill>
                  <a:schemeClr val="accent1">
                    <a:lumMod val="75000"/>
                  </a:schemeClr>
                </a:solidFill>
                <a:sym typeface="Helvetica Neue"/>
              </a:rPr>
              <a:t>”</a:t>
            </a:r>
            <a:r>
              <a:rPr lang="zh-CN" altLang="en-US" sz="1600" b="1">
                <a:solidFill>
                  <a:schemeClr val="accent1">
                    <a:lumMod val="75000"/>
                  </a:schemeClr>
                </a:solidFill>
                <a:ea typeface="宋体" panose="02010600030101010101" pitchFamily="2" charset="-122"/>
                <a:sym typeface="Helvetica Neue"/>
              </a:rPr>
              <a:t>。</a:t>
            </a:r>
            <a:r>
              <a:rPr lang="zh-CN" altLang="en-US" sz="16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如果service进程被kill掉，保留service的状态为开始状态，但不保留递送的intent对象。随后系统会尝试重新创建service，由于服务状态为开始状态，所以创建服务后一定会调用onStartCommand(Intent,int,int)方法。如果在此期间没有任何启动命令被传递到service，那么参数Intent将为null。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START_NOT_STICKY：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zh-CN" altLang="en-US" sz="16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“非粘性的”。使用这个返回值时，如果在执行完onStartCommand后，服务被异常kill掉，系统不会自动重启该服务。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START_REDELIVER_INTENT：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zh-CN" altLang="en-US" sz="16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重传Intent。使用这个返回值时，如果在执行完onStartCommand后，服务被异常kill掉，系统会自动重启该服务，并将Intent的值传入。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START_STICKY_COMPATIBILITY：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zh-CN" altLang="en-US" sz="16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START_STICKY的兼容版本，但不保证服务被kill后一定能重启。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只要 </a:t>
            </a:r>
            <a:r>
              <a:rPr lang="en-US" altLang="zh-CN" sz="16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targetSdkVersion </a:t>
            </a:r>
            <a:r>
              <a:rPr lang="zh-CN" altLang="zh-CN" sz="16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不小于</a:t>
            </a:r>
            <a:r>
              <a:rPr lang="en-US" altLang="zh-CN" sz="16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5</a:t>
            </a:r>
            <a:r>
              <a:rPr lang="zh-CN" altLang="en-US" sz="16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，就默认是 </a:t>
            </a:r>
            <a:r>
              <a:rPr lang="zh-CN" altLang="en-US" sz="1600">
                <a:solidFill>
                  <a:srgbClr val="FF0000"/>
                </a:solidFill>
                <a:sym typeface="Helvetica Neue"/>
              </a:rPr>
              <a:t>START_STICKY。</a:t>
            </a:r>
            <a:endParaRPr lang="zh-CN" altLang="en-US" sz="1600">
              <a:solidFill>
                <a:srgbClr val="FF0000"/>
              </a:solidFill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但是某些</a:t>
            </a:r>
            <a:r>
              <a:rPr lang="en-US" altLang="zh-CN" sz="16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ROM </a:t>
            </a:r>
            <a:r>
              <a:rPr lang="zh-CN" altLang="en-US" sz="16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系统不会拉活。并且经过测试，Service 第一次被异常杀死后很快被重启，第二次会比第一次慢，第三次又会比前一次慢，一旦在短时间内 Service 被杀死</a:t>
            </a:r>
            <a:r>
              <a:rPr lang="en-US" altLang="zh-CN" sz="16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4-5</a:t>
            </a:r>
            <a:r>
              <a:rPr lang="zh-CN" altLang="en-US" sz="16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次，则系统不再拉起。</a:t>
            </a:r>
            <a:endParaRPr lang="zh-CN" altLang="en-US" sz="1600" b="1">
              <a:ln>
                <a:noFill/>
              </a:ln>
              <a:solidFill>
                <a:srgbClr val="FF0000"/>
              </a:solidFill>
              <a:effectLst/>
              <a:uFillTx/>
              <a:latin typeface="Helvetica Neue"/>
              <a:ea typeface="宋体" panose="02010600030101010101" pitchFamily="2" charset="-122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990" y="370840"/>
            <a:ext cx="4641850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账户同步拉活</a:t>
            </a:r>
            <a:endParaRPr lang="zh-CN" alt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device-2019-04-24-0119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115" y="1271270"/>
            <a:ext cx="2835275" cy="5041900"/>
          </a:xfrm>
          <a:prstGeom prst="rect">
            <a:avLst/>
          </a:prstGeom>
        </p:spPr>
      </p:pic>
      <p:pic>
        <p:nvPicPr>
          <p:cNvPr id="6" name="图片 5" descr="device-2019-04-24-0120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910" y="1271270"/>
            <a:ext cx="2707005" cy="481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2761793" y="2095537"/>
            <a:ext cx="8834746" cy="80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655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4655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移动互联网高级开发</a:t>
            </a:r>
            <a:endParaRPr lang="zh-CN" altLang="zh-CN" sz="4655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7920257" y="3112152"/>
            <a:ext cx="2268098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用代码码出精彩的人生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68" y="1666923"/>
            <a:ext cx="1865530" cy="1865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990" y="370840"/>
            <a:ext cx="4641850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账户同步拉活</a:t>
            </a:r>
            <a:endParaRPr lang="zh-CN" alt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5365" y="1329690"/>
            <a:ext cx="83388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手机系统设置里会有Account帐户一项功能，任何第三方APP都可以通过此功能将我们自己的APP注册到这个Account帐户中，并且将数据在一定时间内同步到服务器中去。系统在将APP帐户同步时，自动将未启动的APP进程拉活，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50" y="2376170"/>
            <a:ext cx="8767445" cy="388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990" y="370840"/>
            <a:ext cx="4641850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账户同步拉活</a:t>
            </a:r>
            <a:endParaRPr lang="zh-CN" alt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5" y="1678305"/>
            <a:ext cx="9175750" cy="322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990" y="370840"/>
            <a:ext cx="4641850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账户同步拉活</a:t>
            </a:r>
            <a:endParaRPr lang="zh-CN" alt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4710" y="4659630"/>
            <a:ext cx="64020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1A4D2"/>
                </a:solidFill>
              </a:rPr>
              <a:t>优点：系统唤醒，比较稳定</a:t>
            </a:r>
            <a:endParaRPr lang="zh-CN" altLang="en-US" sz="2400">
              <a:solidFill>
                <a:srgbClr val="C1A4D2"/>
              </a:solidFill>
            </a:endParaRPr>
          </a:p>
          <a:p>
            <a:endParaRPr lang="zh-CN" altLang="en-US" sz="2400">
              <a:solidFill>
                <a:srgbClr val="C1A4D2"/>
              </a:solidFill>
            </a:endParaRPr>
          </a:p>
          <a:p>
            <a:r>
              <a:rPr lang="zh-CN" altLang="en-US" sz="2400">
                <a:solidFill>
                  <a:srgbClr val="C1A4D2"/>
                </a:solidFill>
              </a:rPr>
              <a:t>缺点：时间不能把控</a:t>
            </a:r>
            <a:endParaRPr lang="zh-CN" altLang="en-US" sz="2400">
              <a:solidFill>
                <a:srgbClr val="C1A4D2"/>
              </a:solidFill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1330325" y="1642745"/>
          <a:ext cx="8554720" cy="247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7360"/>
                <a:gridCol w="4277360"/>
              </a:tblGrid>
              <a:tr h="4959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时间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账户保活</a:t>
                      </a:r>
                      <a:endParaRPr lang="zh-CN" altLang="en-US"/>
                    </a:p>
                  </a:txBody>
                  <a:tcPr/>
                </a:tc>
              </a:tr>
              <a:tr h="4959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17:17:36.353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com.mn.keeplive--</a:t>
                      </a:r>
                      <a:r>
                        <a:rPr lang="zh-CN" altLang="en-US"/>
                        <a:t>保活成功</a:t>
                      </a:r>
                      <a:endParaRPr lang="zh-CN" altLang="en-US"/>
                    </a:p>
                  </a:txBody>
                  <a:tcPr/>
                </a:tc>
              </a:tr>
              <a:tr h="4959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17:32:36.35</a:t>
                      </a:r>
                      <a:r>
                        <a:rPr lang="en-US" sz="1800">
                          <a:sym typeface="+mn-ea"/>
                        </a:rPr>
                        <a:t>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com.mn.keeplive--</a:t>
                      </a:r>
                      <a:r>
                        <a:rPr lang="zh-CN" altLang="en-US" sz="1800">
                          <a:sym typeface="+mn-ea"/>
                        </a:rPr>
                        <a:t>保活成功</a:t>
                      </a:r>
                      <a:endParaRPr lang="zh-CN" altLang="en-US"/>
                    </a:p>
                  </a:txBody>
                  <a:tcPr/>
                </a:tc>
              </a:tr>
              <a:tr h="4959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17:47:36.</a:t>
                      </a:r>
                      <a:r>
                        <a:rPr lang="en-US" sz="1800">
                          <a:sym typeface="+mn-ea"/>
                        </a:rPr>
                        <a:t>455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com.mn.keeplive--</a:t>
                      </a:r>
                      <a:r>
                        <a:rPr lang="zh-CN" altLang="en-US" sz="1800">
                          <a:sym typeface="+mn-ea"/>
                        </a:rPr>
                        <a:t>保活成功</a:t>
                      </a:r>
                      <a:endParaRPr lang="zh-CN" altLang="en-US"/>
                    </a:p>
                  </a:txBody>
                  <a:tcPr/>
                </a:tc>
              </a:tr>
              <a:tr h="4959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18:02:36:469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com.mn.keeplive--</a:t>
                      </a:r>
                      <a:r>
                        <a:rPr lang="zh-CN" altLang="en-US" sz="1800">
                          <a:sym typeface="+mn-ea"/>
                        </a:rPr>
                        <a:t>保活成功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990" y="370840"/>
            <a:ext cx="4641850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en-US" altLang="zh-CN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JobScheduler </a:t>
            </a:r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进程拉活</a:t>
            </a:r>
            <a:r>
              <a:rPr lang="en-US" altLang="zh-CN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en-US" altLang="zh-CN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4710" y="1501775"/>
            <a:ext cx="10213340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b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en-US" altLang="zh-CN" sz="24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JobScheduler</a:t>
            </a:r>
            <a:r>
              <a:rPr lang="zh-CN" altLang="en-US" sz="24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允许在特定状态与特定时间间隔周期执行任务。可以利用它的这个特点完成保活的功能</a:t>
            </a:r>
            <a:r>
              <a:rPr lang="en-US" altLang="zh-CN" sz="24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,</a:t>
            </a:r>
            <a:r>
              <a:rPr lang="zh-CN" altLang="zh-CN" sz="24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效果即开启一个定时器，与普通定时器不同的是其调度由系统完成。</a:t>
            </a:r>
            <a:endParaRPr kumimoji="0" lang="zh-CN" altLang="zh-CN" sz="2400" b="1" i="0" u="none" strike="noStrike" cap="none" spc="0" normalizeH="0" baseline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Helvetica Neue"/>
              <a:ea typeface="宋体" panose="02010600030101010101" pitchFamily="2" charset="-122"/>
              <a:cs typeface="Helvetica Neue"/>
              <a:sym typeface="Helvetica Neue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	</a:t>
            </a:r>
            <a:r>
              <a:rPr lang="zh-CN" altLang="en-US" sz="24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同样在某些</a:t>
            </a:r>
            <a:r>
              <a:rPr lang="en-US" altLang="zh-CN" sz="24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ROM</a:t>
            </a:r>
            <a:r>
              <a:rPr lang="zh-CN" altLang="en-US" sz="24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Helvetica Neue"/>
                <a:ea typeface="宋体" panose="02010600030101010101" pitchFamily="2" charset="-122"/>
                <a:cs typeface="Helvetica Neue"/>
                <a:sym typeface="Helvetica Neue"/>
              </a:rPr>
              <a:t>可能并不能达到需要的效果</a:t>
            </a:r>
            <a:endParaRPr lang="zh-CN" altLang="en-US" sz="24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Helvetica Neue"/>
              <a:ea typeface="宋体" panose="02010600030101010101" pitchFamily="2" charset="-122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990" y="370840"/>
            <a:ext cx="4641850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双进程守护</a:t>
            </a:r>
            <a:endParaRPr lang="zh-CN" alt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6660" y="1233805"/>
            <a:ext cx="939292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双进程守护的思想就是，两个进程共同运行，如果有其中一个进程被杀，那么另一个进程就会将被杀的进程重新拉起，相互保护，在一定的意义上，维持进程的不断运行。</a:t>
            </a:r>
            <a:endParaRPr lang="zh-CN" altLang="en-US"/>
          </a:p>
          <a:p>
            <a:r>
              <a:rPr lang="zh-CN" altLang="en-US"/>
              <a:t>  双进程守护的两个进程，一个进程用于我们所需的后台操作，且叫它本地进程，另一个进程只负责监听着本地进程的状态，在本地进程被杀的时候拉起，于此同时本地进程也在监听着这个进程，准备在它被杀时拉起，我们将这个进程称为远端进程。</a:t>
            </a:r>
            <a:endParaRPr lang="zh-CN" altLang="en-US"/>
          </a:p>
          <a:p>
            <a:r>
              <a:rPr lang="zh-CN" altLang="en-US"/>
              <a:t>  由于在 Android 中，两个进程之间无法直接交互，所以我们这里还要用到 AIDL （Android interface definition Language ），进行两个进程间的交互。</a:t>
            </a:r>
            <a:endParaRPr lang="zh-CN" altLang="en-US"/>
          </a:p>
          <a:p>
            <a:endParaRPr lang="zh-CN" altLang="en-US"/>
          </a:p>
          <a:p>
            <a:r>
              <a:rPr lang="zh-CN" altLang="en-US" b="1"/>
              <a:t>步骤</a:t>
            </a:r>
            <a:endParaRPr lang="zh-CN" altLang="en-US" b="1"/>
          </a:p>
          <a:p>
            <a:endParaRPr lang="zh-CN" altLang="en-US" b="1">
              <a:solidFill>
                <a:srgbClr val="00B0F0"/>
              </a:solidFill>
            </a:endParaRPr>
          </a:p>
          <a:p>
            <a:r>
              <a:rPr lang="en-US" altLang="zh-CN" b="1">
                <a:solidFill>
                  <a:srgbClr val="00B0F0"/>
                </a:solidFill>
              </a:rPr>
              <a:t>1</a:t>
            </a:r>
            <a:r>
              <a:rPr lang="zh-CN" altLang="en-US" b="1">
                <a:solidFill>
                  <a:srgbClr val="00B0F0"/>
                </a:solidFill>
              </a:rPr>
              <a:t>、新建</a:t>
            </a:r>
            <a:r>
              <a:rPr lang="en-US" altLang="zh-CN" b="1">
                <a:solidFill>
                  <a:srgbClr val="00B0F0"/>
                </a:solidFill>
              </a:rPr>
              <a:t>AIDL</a:t>
            </a:r>
            <a:r>
              <a:rPr lang="zh-CN" altLang="en-US" b="1">
                <a:solidFill>
                  <a:srgbClr val="00B0F0"/>
                </a:solidFill>
              </a:rPr>
              <a:t>文件（可配置方法）</a:t>
            </a:r>
            <a:endParaRPr lang="zh-CN" altLang="en-US" b="1">
              <a:solidFill>
                <a:srgbClr val="00B0F0"/>
              </a:solidFill>
            </a:endParaRPr>
          </a:p>
          <a:p>
            <a:endParaRPr lang="zh-CN" altLang="en-US" b="1">
              <a:solidFill>
                <a:srgbClr val="00B0F0"/>
              </a:solidFill>
            </a:endParaRPr>
          </a:p>
          <a:p>
            <a:r>
              <a:rPr lang="en-US" altLang="zh-CN" b="1">
                <a:solidFill>
                  <a:srgbClr val="00B0F0"/>
                </a:solidFill>
              </a:rPr>
              <a:t>2</a:t>
            </a:r>
            <a:r>
              <a:rPr lang="zh-CN" altLang="en-US" b="1">
                <a:solidFill>
                  <a:srgbClr val="00B0F0"/>
                </a:solidFill>
              </a:rPr>
              <a:t>、新建本地</a:t>
            </a:r>
            <a:r>
              <a:rPr lang="en-US" altLang="zh-CN" b="1">
                <a:solidFill>
                  <a:srgbClr val="00B0F0"/>
                </a:solidFill>
              </a:rPr>
              <a:t>service</a:t>
            </a:r>
            <a:r>
              <a:rPr lang="zh-CN" altLang="en-US" b="1">
                <a:solidFill>
                  <a:srgbClr val="00B0F0"/>
                </a:solidFill>
              </a:rPr>
              <a:t>和远端</a:t>
            </a:r>
            <a:r>
              <a:rPr lang="en-US" altLang="zh-CN" b="1">
                <a:solidFill>
                  <a:srgbClr val="00B0F0"/>
                </a:solidFill>
              </a:rPr>
              <a:t>service</a:t>
            </a:r>
            <a:endParaRPr lang="en-US" altLang="zh-CN" b="1">
              <a:solidFill>
                <a:srgbClr val="00B0F0"/>
              </a:solidFill>
            </a:endParaRPr>
          </a:p>
          <a:p>
            <a:endParaRPr lang="en-US" altLang="zh-CN" b="1">
              <a:solidFill>
                <a:srgbClr val="00B0F0"/>
              </a:solidFill>
            </a:endParaRPr>
          </a:p>
          <a:p>
            <a:r>
              <a:rPr lang="en-US" altLang="zh-CN" b="1">
                <a:solidFill>
                  <a:srgbClr val="00B0F0"/>
                </a:solidFill>
              </a:rPr>
              <a:t>3</a:t>
            </a:r>
            <a:r>
              <a:rPr lang="zh-CN" altLang="en-US" b="1">
                <a:solidFill>
                  <a:srgbClr val="00B0F0"/>
                </a:solidFill>
              </a:rPr>
              <a:t>、绑定并监听onServiceDisconnected方法，拉起另一进程</a:t>
            </a:r>
            <a:endParaRPr lang="zh-CN" altLang="en-US" b="1">
              <a:solidFill>
                <a:srgbClr val="00B0F0"/>
              </a:solidFill>
            </a:endParaRPr>
          </a:p>
          <a:p>
            <a:endParaRPr lang="zh-CN" altLang="en-US" b="1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PA_组合 20"/>
          <p:cNvGrpSpPr/>
          <p:nvPr>
            <p:custDataLst>
              <p:tags r:id="rId1"/>
            </p:custDataLst>
          </p:nvPr>
        </p:nvGrpSpPr>
        <p:grpSpPr>
          <a:xfrm>
            <a:off x="4785564" y="1500466"/>
            <a:ext cx="3407701" cy="63239"/>
            <a:chOff x="2190216" y="0"/>
            <a:chExt cx="4752528" cy="108012"/>
          </a:xfrm>
        </p:grpSpPr>
        <p:sp>
          <p:nvSpPr>
            <p:cNvPr id="4" name="矩形 3"/>
            <p:cNvSpPr/>
            <p:nvPr/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6" name="PA_文本框 35"/>
          <p:cNvSpPr txBox="1"/>
          <p:nvPr>
            <p:custDataLst>
              <p:tags r:id="rId2"/>
            </p:custDataLst>
          </p:nvPr>
        </p:nvSpPr>
        <p:spPr>
          <a:xfrm>
            <a:off x="5110480" y="417660"/>
            <a:ext cx="197104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3735" b="1" dirty="0">
                <a:ln w="6350">
                  <a:noFill/>
                </a:ln>
                <a:solidFill>
                  <a:srgbClr val="1D69A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目  录</a:t>
            </a:r>
            <a:endParaRPr lang="en-US" altLang="zh-CN" sz="3735" b="1" dirty="0">
              <a:ln w="6350">
                <a:noFill/>
              </a:ln>
              <a:solidFill>
                <a:srgbClr val="1D69A3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/>
            <a:r>
              <a:rPr lang="en-US" altLang="zh-CN" sz="2135" dirty="0">
                <a:ln w="6350"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zh-CN" altLang="en-US" sz="2135" dirty="0">
              <a:ln w="6350">
                <a:noFill/>
              </a:ln>
              <a:solidFill>
                <a:srgbClr val="333333">
                  <a:lumMod val="50000"/>
                  <a:lumOff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PA_组合 1"/>
          <p:cNvGrpSpPr/>
          <p:nvPr>
            <p:custDataLst>
              <p:tags r:id="rId3"/>
            </p:custDataLst>
          </p:nvPr>
        </p:nvGrpSpPr>
        <p:grpSpPr>
          <a:xfrm>
            <a:off x="1095123" y="3429000"/>
            <a:ext cx="2016723" cy="2527653"/>
            <a:chOff x="522514" y="3027330"/>
            <a:chExt cx="1512542" cy="1440160"/>
          </a:xfrm>
        </p:grpSpPr>
        <p:sp>
          <p:nvSpPr>
            <p:cNvPr id="54" name="矩形 53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PA_任意多边形 10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541477" y="2750331"/>
            <a:ext cx="382485" cy="383483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2" name="PA_任意多边形 1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7250381" y="2733676"/>
            <a:ext cx="285613" cy="410445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3" name="PA_任意多边形 13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1881637" y="2745660"/>
            <a:ext cx="465373" cy="386477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74" name="PA_组合 73"/>
          <p:cNvGrpSpPr/>
          <p:nvPr>
            <p:custDataLst>
              <p:tags r:id="rId7"/>
            </p:custDataLst>
          </p:nvPr>
        </p:nvGrpSpPr>
        <p:grpSpPr>
          <a:xfrm>
            <a:off x="3691795" y="3435350"/>
            <a:ext cx="2016723" cy="2527653"/>
            <a:chOff x="522514" y="3030948"/>
            <a:chExt cx="1512542" cy="1440160"/>
          </a:xfrm>
        </p:grpSpPr>
        <p:sp>
          <p:nvSpPr>
            <p:cNvPr id="75" name="矩形 74"/>
            <p:cNvSpPr/>
            <p:nvPr/>
          </p:nvSpPr>
          <p:spPr>
            <a:xfrm>
              <a:off x="522514" y="3030948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PA_组合 76"/>
          <p:cNvGrpSpPr/>
          <p:nvPr>
            <p:custDataLst>
              <p:tags r:id="rId8"/>
            </p:custDataLst>
          </p:nvPr>
        </p:nvGrpSpPr>
        <p:grpSpPr>
          <a:xfrm>
            <a:off x="6388072" y="3429000"/>
            <a:ext cx="2016723" cy="2527653"/>
            <a:chOff x="522514" y="3027330"/>
            <a:chExt cx="1512542" cy="1440160"/>
          </a:xfrm>
        </p:grpSpPr>
        <p:sp>
          <p:nvSpPr>
            <p:cNvPr id="78" name="矩形 77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PA_矩形 59"/>
          <p:cNvSpPr/>
          <p:nvPr>
            <p:custDataLst>
              <p:tags r:id="rId9"/>
            </p:custDataLst>
          </p:nvPr>
        </p:nvSpPr>
        <p:spPr>
          <a:xfrm>
            <a:off x="3628716" y="4343998"/>
            <a:ext cx="2207199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en-US" altLang="zh-CN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Activity </a:t>
            </a:r>
            <a:r>
              <a:rPr lang="en-US" altLang="zh-CN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像素保活</a:t>
            </a:r>
            <a:endParaRPr lang="zh-CN" altLang="en-US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endParaRPr lang="zh-CN" altLang="en-US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前台服务保活</a:t>
            </a:r>
            <a:r>
              <a:rPr lang="en-US" altLang="zh-CN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 </a:t>
            </a:r>
            <a:endParaRPr lang="en-US" altLang="zh-CN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" name="PA_矩形 60"/>
          <p:cNvSpPr/>
          <p:nvPr>
            <p:custDataLst>
              <p:tags r:id="rId10"/>
            </p:custDataLst>
          </p:nvPr>
        </p:nvSpPr>
        <p:spPr>
          <a:xfrm>
            <a:off x="1246278" y="4344010"/>
            <a:ext cx="1714500" cy="1327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进程的优先级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系统是如何决定杀死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哪</a:t>
            </a: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个进程的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PA_矩形 63"/>
          <p:cNvSpPr/>
          <p:nvPr>
            <p:custDataLst>
              <p:tags r:id="rId11"/>
            </p:custDataLst>
          </p:nvPr>
        </p:nvSpPr>
        <p:spPr>
          <a:xfrm>
            <a:off x="6895349" y="3595131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16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如何拉活</a:t>
            </a:r>
            <a:endParaRPr lang="zh-CN" altLang="en-US" sz="16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PA_矩形 64"/>
          <p:cNvSpPr/>
          <p:nvPr>
            <p:custDataLst>
              <p:tags r:id="rId12"/>
            </p:custDataLst>
          </p:nvPr>
        </p:nvSpPr>
        <p:spPr>
          <a:xfrm>
            <a:off x="4202651" y="3556386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16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如何保活</a:t>
            </a:r>
            <a:endParaRPr lang="zh-CN" altLang="en-US" sz="16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PA_矩形 65"/>
          <p:cNvSpPr/>
          <p:nvPr>
            <p:custDataLst>
              <p:tags r:id="rId13"/>
            </p:custDataLst>
          </p:nvPr>
        </p:nvSpPr>
        <p:spPr>
          <a:xfrm>
            <a:off x="1344709" y="3556386"/>
            <a:ext cx="1704676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/>
            <a:r>
              <a:rPr lang="zh-CN" altLang="en-US" sz="16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进程的一些常识</a:t>
            </a:r>
            <a:endParaRPr lang="zh-CN" altLang="en-US" sz="16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36252" y="2617365"/>
            <a:ext cx="2126179" cy="33392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PA_矩形 58"/>
          <p:cNvSpPr/>
          <p:nvPr>
            <p:custDataLst>
              <p:tags r:id="rId14"/>
            </p:custDataLst>
          </p:nvPr>
        </p:nvSpPr>
        <p:spPr>
          <a:xfrm>
            <a:off x="6388193" y="4189693"/>
            <a:ext cx="1968289" cy="1636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广播拉活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en-US" altLang="zh-CN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Sticky</a:t>
            </a: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账户拉活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en-US" altLang="zh-CN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JobScheduler </a:t>
            </a: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双进程守护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PA_任意多边形 11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10004373" y="2734833"/>
            <a:ext cx="328557" cy="417435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44" name="PA_组合 79"/>
          <p:cNvGrpSpPr/>
          <p:nvPr>
            <p:custDataLst>
              <p:tags r:id="rId16"/>
            </p:custDataLst>
          </p:nvPr>
        </p:nvGrpSpPr>
        <p:grpSpPr>
          <a:xfrm>
            <a:off x="9192039" y="3434710"/>
            <a:ext cx="2016723" cy="2527653"/>
            <a:chOff x="522514" y="3027330"/>
            <a:chExt cx="1512542" cy="1440160"/>
          </a:xfrm>
        </p:grpSpPr>
        <p:sp>
          <p:nvSpPr>
            <p:cNvPr id="45" name="矩形 44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PA_矩形 62"/>
          <p:cNvSpPr/>
          <p:nvPr>
            <p:custDataLst>
              <p:tags r:id="rId17"/>
            </p:custDataLst>
          </p:nvPr>
        </p:nvSpPr>
        <p:spPr>
          <a:xfrm>
            <a:off x="9594346" y="4345263"/>
            <a:ext cx="1213794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课程技术总结</a:t>
            </a:r>
            <a:endParaRPr lang="en-US" altLang="zh-CN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交流互动</a:t>
            </a:r>
            <a:endParaRPr lang="en-US" altLang="zh-CN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PA_矩形 67"/>
          <p:cNvSpPr/>
          <p:nvPr>
            <p:custDataLst>
              <p:tags r:id="rId18"/>
            </p:custDataLst>
          </p:nvPr>
        </p:nvSpPr>
        <p:spPr>
          <a:xfrm>
            <a:off x="9697273" y="356209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1600" b="1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课程总结</a:t>
            </a:r>
            <a:endParaRPr lang="zh-CN" altLang="en-US" sz="16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0" grpId="0" bldLvl="0" animBg="1"/>
      <p:bldP spid="72" grpId="0" bldLvl="0" animBg="1"/>
      <p:bldP spid="73" grpId="0" bldLvl="0" animBg="1"/>
      <p:bldP spid="60" grpId="0"/>
      <p:bldP spid="61" grpId="0"/>
      <p:bldP spid="64" grpId="0"/>
      <p:bldP spid="65" grpId="0"/>
      <p:bldP spid="66" grpId="0"/>
      <p:bldP spid="40" grpId="0"/>
      <p:bldP spid="43" grpId="0" bldLvl="0" animBg="1"/>
      <p:bldP spid="51" grpId="0" animBg="1" autoUpdateAnimBg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54430" y="1668780"/>
            <a:ext cx="99199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没有一种方式是能够保证你的应用一直存活在内存中的，但是能延长时间也很不错了。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系统会优先杀死占用内存多的应用，所以想让自己的应用活的更久，还可以从性能上去优化，让其尽可能少的占用内存。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9" y="371042"/>
            <a:ext cx="3704079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defTabSz="1218565"/>
            <a:r>
              <a:rPr lang="zh-CN" altLang="en-US" sz="2665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课程总结</a:t>
            </a:r>
            <a:endParaRPr lang="en-US" altLang="zh-CN" sz="2665" dirty="0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87200" y="1339866"/>
            <a:ext cx="2619239" cy="2376369"/>
            <a:chOff x="4787200" y="1339866"/>
            <a:chExt cx="2619239" cy="2376369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4969750" y="1339866"/>
              <a:ext cx="2255725" cy="226524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>
                <a:solidFill>
                  <a:srgbClr val="1475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787200" y="1742338"/>
              <a:ext cx="2619239" cy="1973897"/>
              <a:chOff x="4787200" y="1742338"/>
              <a:chExt cx="2619239" cy="1973897"/>
            </a:xfrm>
          </p:grpSpPr>
          <p:sp>
            <p:nvSpPr>
              <p:cNvPr id="5" name="Freeform 8"/>
              <p:cNvSpPr/>
              <p:nvPr/>
            </p:nvSpPr>
            <p:spPr bwMode="auto">
              <a:xfrm>
                <a:off x="4858635" y="2462172"/>
                <a:ext cx="2477963" cy="1254063"/>
              </a:xfrm>
              <a:custGeom>
                <a:avLst/>
                <a:gdLst>
                  <a:gd name="T0" fmla="*/ 3963 w 3963"/>
                  <a:gd name="T1" fmla="*/ 0 h 1997"/>
                  <a:gd name="T2" fmla="*/ 3963 w 3963"/>
                  <a:gd name="T3" fmla="*/ 16 h 1997"/>
                  <a:gd name="T4" fmla="*/ 1982 w 3963"/>
                  <a:gd name="T5" fmla="*/ 1997 h 1997"/>
                  <a:gd name="T6" fmla="*/ 0 w 3963"/>
                  <a:gd name="T7" fmla="*/ 16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63" h="1997">
                    <a:moveTo>
                      <a:pt x="3963" y="0"/>
                    </a:moveTo>
                    <a:cubicBezTo>
                      <a:pt x="3963" y="5"/>
                      <a:pt x="3963" y="11"/>
                      <a:pt x="3963" y="16"/>
                    </a:cubicBezTo>
                    <a:cubicBezTo>
                      <a:pt x="3963" y="1110"/>
                      <a:pt x="3076" y="1997"/>
                      <a:pt x="1982" y="1997"/>
                    </a:cubicBezTo>
                    <a:cubicBezTo>
                      <a:pt x="888" y="1997"/>
                      <a:pt x="0" y="1110"/>
                      <a:pt x="0" y="16"/>
                    </a:cubicBezTo>
                  </a:path>
                </a:pathLst>
              </a:custGeom>
              <a:noFill/>
              <a:ln w="8" cap="flat" cmpd="sng">
                <a:solidFill>
                  <a:srgbClr val="4E4B49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Oval 9"/>
              <p:cNvSpPr>
                <a:spLocks noChangeArrowheads="1"/>
              </p:cNvSpPr>
              <p:nvPr/>
            </p:nvSpPr>
            <p:spPr bwMode="auto">
              <a:xfrm>
                <a:off x="7266746" y="2379623"/>
                <a:ext cx="139693" cy="139693"/>
              </a:xfrm>
              <a:prstGeom prst="ellipse">
                <a:avLst/>
              </a:prstGeom>
              <a:solidFill>
                <a:srgbClr val="1475B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Oval 10"/>
              <p:cNvSpPr>
                <a:spLocks noChangeArrowheads="1"/>
              </p:cNvSpPr>
              <p:nvPr/>
            </p:nvSpPr>
            <p:spPr bwMode="auto">
              <a:xfrm>
                <a:off x="4787200" y="2379623"/>
                <a:ext cx="138106" cy="139693"/>
              </a:xfrm>
              <a:prstGeom prst="ellipse">
                <a:avLst/>
              </a:prstGeom>
              <a:solidFill>
                <a:srgbClr val="1475B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TextBox 13"/>
              <p:cNvSpPr txBox="1">
                <a:spLocks noChangeArrowheads="1"/>
              </p:cNvSpPr>
              <p:nvPr/>
            </p:nvSpPr>
            <p:spPr bwMode="auto">
              <a:xfrm>
                <a:off x="5187759" y="1742338"/>
                <a:ext cx="1816523" cy="1631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0000" dirty="0" smtClean="0">
                    <a:solidFill>
                      <a:srgbClr val="F8F8F8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04</a:t>
                </a:r>
                <a:endParaRPr lang="zh-CN" altLang="en-US" sz="10000" dirty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3710561" y="4175920"/>
            <a:ext cx="5526778" cy="45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330" dirty="0" smtClean="0">
                <a:ea typeface="思源黑体 CN Bold" panose="020B0800000000000000" pitchFamily="34" charset="-122"/>
              </a:rPr>
              <a:t>学习过程中 我们是否有以下几种经历</a:t>
            </a:r>
            <a:endParaRPr lang="zh-CN" altLang="en-US" sz="233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9" y="371042"/>
            <a:ext cx="3704079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8565"/>
            <a:r>
              <a:rPr lang="zh-CN" altLang="en-US" sz="2665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找工作的那些事儿</a:t>
            </a:r>
            <a:endParaRPr lang="zh-CN" altLang="en-US" sz="2665" dirty="0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4" name="图片 3" descr="安卓市场份额变化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990" y="1007745"/>
            <a:ext cx="6089650" cy="51187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48655" y="1047115"/>
            <a:ext cx="30988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CN" altLang="en-US" sz="5400" b="1" cap="none" spc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图片 1" descr="四合院 - 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285" y="1519555"/>
            <a:ext cx="4552950" cy="4095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6007" y="213175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25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课程小结</a:t>
            </a:r>
            <a:endParaRPr lang="zh-CN" altLang="en-US" sz="2825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8778" y="785585"/>
            <a:ext cx="8786104" cy="3762071"/>
          </a:xfrm>
          <a:prstGeom prst="rect">
            <a:avLst/>
          </a:prstGeom>
        </p:spPr>
        <p:txBody>
          <a:bodyPr vert="horz" wrap="square" lIns="48384" tIns="24192" rIns="48384" bIns="24192" rtlCol="0">
            <a:normAutofit/>
          </a:bodyPr>
          <a:lstStyle/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我们的现状是怎么样的</a:t>
            </a:r>
            <a:r>
              <a:rPr lang="en-US" altLang="zh-CN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?  </a:t>
            </a: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对自己未来很迷茫</a:t>
            </a:r>
            <a:endParaRPr lang="en-US" altLang="zh-CN" sz="1695" b="1" dirty="0">
              <a:solidFill>
                <a:srgbClr val="FF13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公司技术落后，</a:t>
            </a: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工作的主要就是写业务代码，没机会接触到行业先进的技术</a:t>
            </a: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想进</a:t>
            </a:r>
            <a:r>
              <a:rPr lang="en-US" altLang="zh-CN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BATJ</a:t>
            </a: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一线互联网公司，但是面试总是通不过</a:t>
            </a: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工作多年了，但是技术水平和刚刚</a:t>
            </a: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毕业一到两年的工程师差距不大</a:t>
            </a:r>
            <a:endParaRPr lang="en-US" altLang="zh-CN" sz="1695" b="1" dirty="0">
              <a:solidFill>
                <a:srgbClr val="FF13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万一被</a:t>
            </a: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公司裁员或是离职</a:t>
            </a: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后很难在找到同等待遇的岗位</a:t>
            </a:r>
            <a:endParaRPr lang="zh-CN" altLang="en-US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720640" y="3187483"/>
            <a:ext cx="1887709" cy="711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 River</a:t>
            </a:r>
            <a:r>
              <a:rPr lang="zh-CN" altLang="en-US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《</a:t>
            </a:r>
            <a:r>
              <a:rPr lang="en-US" altLang="zh-CN" sz="106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Android开发入门与实战第二版》作者之一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47644" y="3237840"/>
            <a:ext cx="1697131" cy="1004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 Zee</a:t>
            </a:r>
            <a:r>
              <a:rPr lang="zh-CN" altLang="en-US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 </a:t>
            </a: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中南大学计算机信息专业毕业，前新浪架构师，58同城项目负责人 </a:t>
            </a:r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7644" y="1236517"/>
            <a:ext cx="1604841" cy="16181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40" y="1242979"/>
            <a:ext cx="1625959" cy="1605202"/>
          </a:xfrm>
          <a:prstGeom prst="rect">
            <a:avLst/>
          </a:prstGeom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375806" y="199508"/>
            <a:ext cx="5714733" cy="582548"/>
          </a:xfrm>
        </p:spPr>
        <p:txBody>
          <a:bodyPr/>
          <a:lstStyle/>
          <a:p>
            <a:r>
              <a:rPr lang="zh-CN" altLang="en-US" dirty="0" smtClean="0"/>
              <a:t>讲师介绍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9786248" y="3240688"/>
            <a:ext cx="1735385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Damon</a:t>
            </a: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前三星研发高级工程师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43" y="1252874"/>
            <a:ext cx="1561712" cy="156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7872258" y="1252874"/>
            <a:ext cx="9618585" cy="3411715"/>
            <a:chOff x="7427529" y="3331617"/>
            <a:chExt cx="9618585" cy="3411715"/>
          </a:xfrm>
        </p:grpSpPr>
        <p:sp>
          <p:nvSpPr>
            <p:cNvPr id="5" name="文本框 4"/>
            <p:cNvSpPr txBox="1"/>
            <p:nvPr/>
          </p:nvSpPr>
          <p:spPr>
            <a:xfrm>
              <a:off x="7430918" y="5400040"/>
              <a:ext cx="1633034" cy="116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en-US" altLang="zh-CN" sz="106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David </a:t>
              </a:r>
              <a:r>
                <a:rPr lang="zh-CN" altLang="en-US" sz="106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老师  </a:t>
              </a:r>
              <a:r>
                <a:rPr lang="en-US" altLang="zh-CN" sz="1060" b="1" dirty="0" err="1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复旦大学工程硕士</a:t>
              </a:r>
              <a:r>
                <a:rPr lang="en-US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，</a:t>
              </a:r>
              <a:r>
                <a:rPr lang="zh-CN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原</a:t>
              </a:r>
              <a:r>
                <a:rPr lang="en-US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Oppo</a:t>
              </a:r>
              <a:r>
                <a:rPr lang="zh-CN" altLang="en-US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资深研发工程师，网易特邀</a:t>
              </a:r>
              <a:r>
                <a:rPr lang="en-US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Android</a:t>
              </a:r>
              <a:r>
                <a:rPr lang="zh-CN" altLang="en-US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讲师，</a:t>
              </a:r>
              <a:r>
                <a:rPr lang="en-US" altLang="zh-CN" sz="106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 </a:t>
              </a:r>
              <a:endPara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endParaRPr>
            </a:p>
            <a:p>
              <a:pPr algn="l"/>
              <a:endPara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endParaRPr>
            </a:p>
          </p:txBody>
        </p:sp>
        <p:sp>
          <p:nvSpPr>
            <p:cNvPr id="8" name="FLYING IMPRESSION FID FEIZHAO    qq:1964271550"/>
            <p:cNvSpPr txBox="1"/>
            <p:nvPr/>
          </p:nvSpPr>
          <p:spPr>
            <a:xfrm>
              <a:off x="7427529" y="6470950"/>
              <a:ext cx="9618585" cy="2723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David</a:t>
              </a:r>
              <a:r>
                <a:rPr lang="zh-CN" altLang="en-US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老师</a:t>
              </a:r>
              <a:r>
                <a:rPr lang="en-US" altLang="zh-CN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QQ</a:t>
              </a:r>
              <a:r>
                <a:rPr lang="zh-CN" altLang="en-US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9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1051917835</a:t>
              </a:r>
              <a:endPara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0918" y="3331617"/>
              <a:ext cx="1522196" cy="1597621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75116" y="1236517"/>
            <a:ext cx="1735385" cy="2734280"/>
            <a:chOff x="7746174" y="1158894"/>
            <a:chExt cx="1735385" cy="2734280"/>
          </a:xfrm>
        </p:grpSpPr>
        <p:grpSp>
          <p:nvGrpSpPr>
            <p:cNvPr id="7" name="组合 6"/>
            <p:cNvGrpSpPr/>
            <p:nvPr/>
          </p:nvGrpSpPr>
          <p:grpSpPr>
            <a:xfrm>
              <a:off x="7768791" y="1158894"/>
              <a:ext cx="1606125" cy="2262692"/>
              <a:chOff x="7813920" y="688964"/>
              <a:chExt cx="1606125" cy="2262692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13920" y="688964"/>
                <a:ext cx="1596102" cy="2262692"/>
              </a:xfrm>
              <a:prstGeom prst="rect">
                <a:avLst/>
              </a:prstGeom>
            </p:spPr>
          </p:pic>
          <p:sp>
            <p:nvSpPr>
              <p:cNvPr id="2" name="矩形 1"/>
              <p:cNvSpPr/>
              <p:nvPr/>
            </p:nvSpPr>
            <p:spPr>
              <a:xfrm>
                <a:off x="7813920" y="2363638"/>
                <a:ext cx="1606125" cy="5779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7746174" y="3132966"/>
              <a:ext cx="1735385" cy="760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1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 </a:t>
              </a:r>
              <a:r>
                <a:rPr lang="en-US" altLang="zh-CN" sz="11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Andy </a:t>
              </a:r>
              <a:r>
                <a:rPr lang="zh-CN" altLang="en-US" sz="1100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老师 </a:t>
              </a:r>
              <a:r>
                <a:rPr lang="zh-CN" altLang="en-US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华中科技大学计算机相关专业硕士，腾讯架构师</a:t>
              </a:r>
              <a:r>
                <a:rPr lang="en-US" altLang="zh-CN" sz="10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方正姚体" panose="02010601030101010101" pitchFamily="2" charset="-122"/>
                </a:rPr>
                <a:t> </a:t>
              </a:r>
              <a:endPara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我们能为您带来什么样的服务</a:t>
            </a:r>
            <a:endParaRPr lang="en-US" sz="2800" dirty="0"/>
          </a:p>
        </p:txBody>
      </p:sp>
      <p:sp>
        <p:nvSpPr>
          <p:cNvPr id="2" name="圆角矩形 1"/>
          <p:cNvSpPr/>
          <p:nvPr/>
        </p:nvSpPr>
        <p:spPr>
          <a:xfrm>
            <a:off x="1121701" y="1337206"/>
            <a:ext cx="9764578" cy="4140458"/>
          </a:xfrm>
          <a:prstGeom prst="roundRect">
            <a:avLst>
              <a:gd name="adj" fmla="val 6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侧圆角矩形 3"/>
          <p:cNvSpPr/>
          <p:nvPr/>
        </p:nvSpPr>
        <p:spPr>
          <a:xfrm>
            <a:off x="1121701" y="1337205"/>
            <a:ext cx="9755953" cy="836718"/>
          </a:xfrm>
          <a:prstGeom prst="round2SameRect">
            <a:avLst>
              <a:gd name="adj1" fmla="val 34475"/>
              <a:gd name="adj2" fmla="val 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2"/>
          <p:cNvSpPr txBox="1"/>
          <p:nvPr/>
        </p:nvSpPr>
        <p:spPr>
          <a:xfrm>
            <a:off x="4263237" y="1464289"/>
            <a:ext cx="5714733" cy="582548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</a:rPr>
              <a:t>VIP</a:t>
            </a:r>
            <a:r>
              <a:rPr lang="zh-CN" altLang="en-US" sz="2800" dirty="0">
                <a:solidFill>
                  <a:schemeClr val="bg1"/>
                </a:solidFill>
              </a:rPr>
              <a:t>课程服务体系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标题 2"/>
          <p:cNvSpPr txBox="1"/>
          <p:nvPr/>
        </p:nvSpPr>
        <p:spPr>
          <a:xfrm>
            <a:off x="1336163" y="2301005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位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多年经验老师直播教学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每周一  周四  周六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 20:30-22:30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直播分享干货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7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24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小时终生答疑服务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终生学习新技术权限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个月完整直播学习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一线企业内推计划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线上教育唯一一家承诺 毕业未满三年 未涨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5K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全面退费服务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标题 2"/>
          <p:cNvSpPr txBox="1"/>
          <p:nvPr/>
        </p:nvSpPr>
        <p:spPr>
          <a:xfrm>
            <a:off x="6853054" y="2298697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提供视频，源码，</a:t>
            </a:r>
            <a:r>
              <a:rPr lang="en-US" altLang="zh-CN" sz="1400" dirty="0" err="1">
                <a:solidFill>
                  <a:schemeClr val="bg2">
                    <a:lumMod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，以及笔记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专题结束有对应考试，考核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学习计划制定，制定你专属的学习计划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职业规划，打造你自己的生涯梦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面试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辅导服务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学习方式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轮询直播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6132699" y="2173923"/>
            <a:ext cx="7200" cy="3303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6007" y="213175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25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课程小结</a:t>
            </a:r>
            <a:endParaRPr lang="zh-CN" altLang="en-US" sz="2825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460" y="216638"/>
            <a:ext cx="11428895" cy="582548"/>
          </a:xfrm>
        </p:spPr>
        <p:txBody>
          <a:bodyPr/>
          <a:lstStyle/>
          <a:p>
            <a:r>
              <a:rPr lang="zh-CN" altLang="en-US" dirty="0" smtClean="0"/>
              <a:t>一线大厂面试诀窍</a:t>
            </a:r>
            <a:endParaRPr lang="zh-CN" altLang="en-US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835993" y="1762260"/>
            <a:ext cx="8786104" cy="3762071"/>
          </a:xfrm>
          <a:prstGeom prst="rect">
            <a:avLst/>
          </a:prstGeom>
        </p:spPr>
        <p:txBody>
          <a:bodyPr vert="horz" wrap="square" lIns="48384" tIns="24192" rIns="48384" bIns="24192" rtlCol="0">
            <a:normAutofit/>
          </a:bodyPr>
          <a:lstStyle/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简历包装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简历一定要吸引，把最好的两个项目经验放在最前面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备战简历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简历里面的技术写自己最熟悉和擅长的，每个技术准备对应的连环炮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深挖底层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底层技术一时半会学不懂，找到高频点，如虚拟机原理，区别，准备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5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个左右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吃闹架构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架构一定要好好看，比如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Glide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Okhttp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MVVM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MVP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架构实现一定要掌握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掌握源码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简一定要了解</a:t>
            </a:r>
            <a:r>
              <a:rPr lang="en-US" altLang="zh-CN" sz="1695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FrameWork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层源码，如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AMS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PMS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Handler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，属性动画</a:t>
            </a:r>
            <a:endParaRPr lang="zh-CN" altLang="en-US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6"/>
          <p:cNvSpPr>
            <a:spLocks noGrp="1"/>
          </p:cNvSpPr>
          <p:nvPr/>
        </p:nvSpPr>
        <p:spPr>
          <a:xfrm>
            <a:off x="381574" y="296824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495" b="1">
                <a:solidFill>
                  <a:srgbClr val="1475B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如何快速学习提升</a:t>
            </a:r>
            <a:endParaRPr lang="zh-CN" altLang="en-US" sz="3495" b="1" dirty="0">
              <a:solidFill>
                <a:srgbClr val="1475B2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1110421" y="1117116"/>
            <a:ext cx="1026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 marL="322580" indent="-322580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240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自学</a:t>
            </a:r>
            <a:endParaRPr lang="zh-CN" altLang="en-US" sz="24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3264" y="1535101"/>
            <a:ext cx="9948103" cy="302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要找学习资料，网上资料不准确，官方文档无人总结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碰到问题耗很久，很难找人帮忙指点、解答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太耗时、太低效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没有实际的项目可以实践，学了感觉没用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学不全面、学不系统</a:t>
            </a:r>
            <a:endParaRPr lang="zh-CN" altLang="en-US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太难、太苦逼了、坚持不下去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2350" y="5354487"/>
            <a:ext cx="6118121" cy="45056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zh-CN" altLang="en-US" sz="2330" b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但是，现在你不需要这么苦逼了！！！</a:t>
            </a:r>
            <a:endParaRPr lang="zh-CN" altLang="en-US" sz="2330" b="1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42"/>
          <p:cNvSpPr>
            <a:spLocks noGrp="1"/>
          </p:cNvSpPr>
          <p:nvPr>
            <p:ph type="title"/>
          </p:nvPr>
        </p:nvSpPr>
        <p:spPr>
          <a:xfrm>
            <a:off x="2147558" y="708904"/>
            <a:ext cx="11428895" cy="582548"/>
          </a:xfrm>
        </p:spPr>
        <p:txBody>
          <a:bodyPr/>
          <a:lstStyle/>
          <a:p>
            <a:r>
              <a:rPr lang="en-US" altLang="zh-CN"/>
              <a:t> </a:t>
            </a:r>
            <a:r>
              <a:rPr lang="zh-CN" altLang="en-US"/>
              <a:t>怎么成为</a:t>
            </a:r>
            <a:r>
              <a:rPr lang="en-US" altLang="zh-CN"/>
              <a:t>Android</a:t>
            </a:r>
            <a:r>
              <a:rPr lang="zh-CN" altLang="en-US"/>
              <a:t>高级工程师？</a:t>
            </a:r>
            <a:endParaRPr lang="zh-CN" altLang="en-US" dirty="0"/>
          </a:p>
        </p:txBody>
      </p:sp>
      <p:sp>
        <p:nvSpPr>
          <p:cNvPr id="6" name="íṡḷïdè"/>
          <p:cNvSpPr txBox="1"/>
          <p:nvPr/>
        </p:nvSpPr>
        <p:spPr>
          <a:xfrm>
            <a:off x="171035" y="1864692"/>
            <a:ext cx="10844637" cy="1454567"/>
          </a:xfrm>
          <a:prstGeom prst="rect">
            <a:avLst/>
          </a:prstGeom>
          <a:noFill/>
          <a:ln>
            <a:noFill/>
          </a:ln>
        </p:spPr>
        <p:txBody>
          <a:bodyPr wrap="square" lIns="48384" tIns="24192" rIns="48384" bIns="24192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buSzPct val="25000"/>
            </a:pP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课程简介：深入讲解</a:t>
            </a:r>
            <a:r>
              <a:rPr lang="en-US" altLang="zh-CN" sz="1905" dirty="0">
                <a:solidFill>
                  <a:srgbClr val="1475B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Android</a:t>
            </a:r>
            <a:r>
              <a:rPr lang="zh-CN" altLang="en-US" sz="1905" dirty="0">
                <a:solidFill>
                  <a:srgbClr val="1475B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内核、性能优化、架构设计、高级音视频</a:t>
            </a: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技术</a:t>
            </a:r>
            <a:endParaRPr lang="en-US" altLang="zh-CN"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50000"/>
              </a:lnSpc>
              <a:buSzPct val="25000"/>
            </a:pPr>
            <a:endParaRPr lang="en-US" sz="1060" u="sng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68674" y="3597901"/>
            <a:ext cx="2369205" cy="2000611"/>
            <a:chOff x="2008388" y="7835069"/>
            <a:chExt cx="4477599" cy="3780986"/>
          </a:xfrm>
        </p:grpSpPr>
        <p:sp>
          <p:nvSpPr>
            <p:cNvPr id="32" name="îṣḻïdé"/>
            <p:cNvSpPr/>
            <p:nvPr/>
          </p:nvSpPr>
          <p:spPr bwMode="auto">
            <a:xfrm>
              <a:off x="3511827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380" indent="-119380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0" name="iṡľíďe"/>
            <p:cNvSpPr/>
            <p:nvPr/>
          </p:nvSpPr>
          <p:spPr bwMode="auto">
            <a:xfrm>
              <a:off x="2008388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在小型企业，技术视野太窄，没经历过正规的移动开发流程</a:t>
              </a: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1" name="íşļiḋê"/>
            <p:cNvSpPr txBox="1"/>
            <p:nvPr/>
          </p:nvSpPr>
          <p:spPr bwMode="auto">
            <a:xfrm>
              <a:off x="2008388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5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缺少一线互联网公司经验</a:t>
              </a:r>
              <a:endParaRPr lang="en-US" altLang="zh-CN" sz="1695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872724" y="8183963"/>
              <a:ext cx="900379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5" b="1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01</a:t>
              </a:r>
              <a:endParaRPr lang="en-US" sz="2115" b="1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559525" y="3597901"/>
            <a:ext cx="2496097" cy="2000611"/>
            <a:chOff x="6671356" y="7835069"/>
            <a:chExt cx="4717415" cy="3780986"/>
          </a:xfrm>
        </p:grpSpPr>
        <p:sp>
          <p:nvSpPr>
            <p:cNvPr id="28" name="ïŝḷîdê"/>
            <p:cNvSpPr/>
            <p:nvPr/>
          </p:nvSpPr>
          <p:spPr bwMode="auto">
            <a:xfrm>
              <a:off x="8360165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380" indent="-119380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6" name="ïṧľíḋè"/>
            <p:cNvSpPr/>
            <p:nvPr/>
          </p:nvSpPr>
          <p:spPr bwMode="auto">
            <a:xfrm>
              <a:off x="6725966" y="10157264"/>
              <a:ext cx="4662805" cy="1458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长期从事简单的</a:t>
              </a:r>
              <a:r>
                <a:rPr lang="en-US" altLang="zh-CN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UI</a:t>
              </a: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界面开发，对原理和底层开发了解不深</a:t>
              </a: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7" name="ïṡļíḋê"/>
            <p:cNvSpPr txBox="1"/>
            <p:nvPr/>
          </p:nvSpPr>
          <p:spPr bwMode="auto">
            <a:xfrm>
              <a:off x="6856726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5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基础知识薄弱</a:t>
              </a:r>
              <a:endParaRPr lang="en-US" altLang="zh-CN" sz="1695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6671356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8645359" y="8132047"/>
              <a:ext cx="900379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5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02</a:t>
              </a:r>
              <a:endParaRPr lang="en-US" sz="2115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94111" y="3597901"/>
            <a:ext cx="2467289" cy="2000611"/>
            <a:chOff x="11519694" y="7835069"/>
            <a:chExt cx="4662969" cy="3780986"/>
          </a:xfrm>
        </p:grpSpPr>
        <p:sp>
          <p:nvSpPr>
            <p:cNvPr id="24" name="ísľîḍe"/>
            <p:cNvSpPr/>
            <p:nvPr/>
          </p:nvSpPr>
          <p:spPr bwMode="auto">
            <a:xfrm>
              <a:off x="13208503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380" indent="-119380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2" name="ïŝ1îdè"/>
            <p:cNvSpPr/>
            <p:nvPr/>
          </p:nvSpPr>
          <p:spPr bwMode="auto">
            <a:xfrm>
              <a:off x="11705064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长期在小型软件公司、外包公司工作，只接触部分开发内容</a:t>
              </a:r>
              <a:endParaRPr lang="zh-CN" altLang="en-US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3" name="î$1íḍe"/>
            <p:cNvSpPr txBox="1"/>
            <p:nvPr/>
          </p:nvSpPr>
          <p:spPr bwMode="auto">
            <a:xfrm>
              <a:off x="11705064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5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项目经验零碎</a:t>
              </a:r>
              <a:endParaRPr lang="en-US" altLang="zh-CN" sz="1695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519694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13478259" y="8183963"/>
              <a:ext cx="900379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5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03</a:t>
              </a:r>
              <a:endParaRPr lang="en-US" sz="2115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661372" y="3597901"/>
            <a:ext cx="2467289" cy="2000611"/>
            <a:chOff x="16368032" y="7835069"/>
            <a:chExt cx="4662968" cy="3780986"/>
          </a:xfrm>
        </p:grpSpPr>
        <p:sp>
          <p:nvSpPr>
            <p:cNvPr id="20" name="ïṧļiḋê"/>
            <p:cNvSpPr/>
            <p:nvPr/>
          </p:nvSpPr>
          <p:spPr bwMode="auto">
            <a:xfrm>
              <a:off x="18056840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380" indent="-119380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8" name="îṧlidê"/>
            <p:cNvSpPr/>
            <p:nvPr/>
          </p:nvSpPr>
          <p:spPr bwMode="auto">
            <a:xfrm>
              <a:off x="16553401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只招收真心想和我们一起学习，共同进步的朋友。</a:t>
              </a:r>
              <a:endParaRPr lang="en-US" altLang="zh-CN" sz="127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9" name="îşļiḑé"/>
            <p:cNvSpPr txBox="1"/>
            <p:nvPr/>
          </p:nvSpPr>
          <p:spPr bwMode="auto">
            <a:xfrm>
              <a:off x="16553401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5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渴望快速提升自己</a:t>
              </a:r>
              <a:endParaRPr lang="en-US" altLang="zh-CN" sz="1695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6368032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18326597" y="8183963"/>
              <a:ext cx="900378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5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04</a:t>
              </a:r>
              <a:endParaRPr lang="en-US" sz="2115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7" y="184"/>
            <a:ext cx="12191347" cy="1233488"/>
          </a:xfrm>
          <a:prstGeom prst="rect">
            <a:avLst/>
          </a:prstGeom>
          <a:solidFill>
            <a:srgbClr val="1577B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6"/>
          <p:cNvSpPr>
            <a:spLocks noGrp="1"/>
          </p:cNvSpPr>
          <p:nvPr/>
        </p:nvSpPr>
        <p:spPr>
          <a:xfrm>
            <a:off x="381574" y="325683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腾讯课堂权威保障</a:t>
            </a:r>
            <a:endParaRPr lang="zh-CN" altLang="en-US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99334" y="1587485"/>
            <a:ext cx="207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01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738" y="1697663"/>
            <a:ext cx="207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支付保障</a:t>
            </a:r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2031738" y="2184778"/>
            <a:ext cx="568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腾讯课堂为保障学员支付安全，采用淘宝中间机制，直接打款给腾讯，同时监督码牛教学质量和后续服务</a:t>
            </a:r>
            <a:endParaRPr lang="zh-CN" altLang="en-US" sz="1400" dirty="0"/>
          </a:p>
        </p:txBody>
      </p:sp>
      <p:sp>
        <p:nvSpPr>
          <p:cNvPr id="4" name="矩形 3"/>
          <p:cNvSpPr/>
          <p:nvPr/>
        </p:nvSpPr>
        <p:spPr>
          <a:xfrm>
            <a:off x="1320097" y="2136445"/>
            <a:ext cx="560687" cy="45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99334" y="3318078"/>
            <a:ext cx="207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02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1738" y="3428255"/>
            <a:ext cx="207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师资力量</a:t>
            </a:r>
            <a:endParaRPr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061929" y="4046122"/>
            <a:ext cx="568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师资来自于一线</a:t>
            </a:r>
            <a:r>
              <a:rPr lang="en-US" altLang="zh-CN" sz="1400" dirty="0"/>
              <a:t>BAT</a:t>
            </a:r>
            <a:r>
              <a:rPr lang="zh-CN" altLang="en-US" sz="1400" dirty="0"/>
              <a:t>，有着雄厚的技术实力和经验，同时大部分师资也是网易特邀讲师，有着丰富的授课经验</a:t>
            </a:r>
            <a:endParaRPr lang="zh-CN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1320097" y="3867037"/>
            <a:ext cx="560687" cy="45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38745" y="3289461"/>
            <a:ext cx="163303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David </a:t>
            </a:r>
            <a:r>
              <a:rPr lang="zh-CN" altLang="en-US" sz="10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  </a:t>
            </a:r>
            <a:r>
              <a:rPr lang="en-US" altLang="zh-CN" sz="1000" b="1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复旦大学工程硕士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，</a:t>
            </a:r>
            <a:r>
              <a:rPr lang="zh-CN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原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Oppo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讲师，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专注技术十年，产品控、代码控，拥有丰富的项目经验，主持研发了多个成功上线的大型互联网项目。热爱互联网，热衷于各种Android底层技术，精通NDK  </a:t>
            </a:r>
            <a:r>
              <a:rPr lang="en-US" altLang="zh-CN" sz="1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架构和前端开发，擅长移动互联网高并发、可维护性架构设计，有丰富的实战经验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。 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20640" y="3187482"/>
            <a:ext cx="1887709" cy="24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 River</a:t>
            </a:r>
            <a:r>
              <a:rPr lang="en-US" altLang="zh-CN" sz="9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《Android开发入门与实战第二版》作者之一</a:t>
            </a:r>
            <a:r>
              <a:rPr lang="zh-CN" altLang="en-US" sz="9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，《NFC：Arduino、Android与PhoneGap近场通信》译者，国内首批</a:t>
            </a:r>
            <a:r>
              <a:rPr lang="en-US" altLang="zh-CN" sz="9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</a:t>
            </a:r>
            <a:r>
              <a:rPr lang="zh-CN" altLang="en-US" sz="9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开发，曾任职于银联，华夏幸福等知名公司，擅长项目重构，架构，以及性能优化，拥有多年的项目开发以及管理经验，原网易特邀</a:t>
            </a:r>
            <a:r>
              <a:rPr lang="en-US" altLang="zh-CN" sz="9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</a:t>
            </a:r>
            <a:r>
              <a:rPr lang="zh-CN" altLang="en-US" sz="9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讲师。授课风格幽默风趣，有激情，注重站在学员的角度考虑问题。</a:t>
            </a:r>
            <a:endParaRPr lang="en-US" altLang="zh-CN" sz="9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9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47644" y="3289461"/>
            <a:ext cx="16971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 Zee</a:t>
            </a:r>
            <a:r>
              <a:rPr lang="zh-CN" altLang="en-US" sz="10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 </a:t>
            </a:r>
            <a:r>
              <a:rPr lang="en-US" altLang="zh-CN" sz="10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中南大学计算机信息专业毕业，前新浪架构师，58同城项目负责人。8年Android行业从业经验，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丰富的项目研发以及管理经验，原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网易特邀Android讲师，对架构方面有深入的研究。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授课激情有活力，能耐心帮助学员解决项目中遇到的问题。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7644" y="1236517"/>
            <a:ext cx="1604841" cy="1618127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1038744" y="6353982"/>
            <a:ext cx="9618585" cy="272382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David</a:t>
            </a:r>
            <a:r>
              <a: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1051917835</a:t>
            </a:r>
            <a:endParaRPr lang="zh-CN" altLang="en-US" sz="9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45" y="1221038"/>
            <a:ext cx="1522196" cy="15976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640" y="1242979"/>
            <a:ext cx="1625959" cy="160520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746174" y="3272522"/>
            <a:ext cx="1735385" cy="226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Andy 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华中科技大学计算机相关专业硕士，全栈工程师，精通前端和后端。曾任职于华为，阿里巴巴等知名公司。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讲师，拥有多年的项目开发经验和管理经验，注重为学员解决疑难问题，授课逻辑严谨而风趣。格言是“授业不只要有广度，更要有深度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026" name="Picture 2" descr="http://10.url.cn/eth/ajNVdqHZLLCGm1Yz7Pmpj9BuoiamYtw6sibLuxkibicst4q2rIxCnfgCpA6kpgrTLJKfghFmupDaa2g/1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74" y="1252874"/>
            <a:ext cx="1483923" cy="15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375806" y="199508"/>
            <a:ext cx="5714733" cy="582548"/>
          </a:xfrm>
        </p:spPr>
        <p:txBody>
          <a:bodyPr/>
          <a:lstStyle/>
          <a:p>
            <a:r>
              <a:rPr lang="zh-CN" altLang="en-US" dirty="0" smtClean="0"/>
              <a:t>师资力量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9786248" y="3240688"/>
            <a:ext cx="1735385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Damon</a:t>
            </a: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华中科技大学计算机相关专业硕士，十余年互联网从业经验；曾就职于华为，小米，担任项目经理，技术经理等； 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专精领域：精通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 </a:t>
            </a:r>
            <a:r>
              <a:rPr lang="en-US" altLang="zh-CN" sz="1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FrameWork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源码及性能优化；华为鸿蒙系统架构设计，专注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NDK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底层设计与开发。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43" y="1252874"/>
            <a:ext cx="1561712" cy="156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zh-CN" altLang="en-US"/>
              <a:t>学员疑问</a:t>
            </a:r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381575" y="1475624"/>
            <a:ext cx="8505213" cy="3513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我需要掌握哪些基础，才能开始学习</a:t>
            </a:r>
            <a:r>
              <a:rPr lang="en-US" altLang="zh-CN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Android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高级课程。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怎么构建一套符合自己自身情况的知识体系。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互联网公司中的开发，和传统</a:t>
            </a:r>
            <a:r>
              <a:rPr lang="en-US" altLang="zh-CN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IT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行业或者外包公司有什么区别？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学完这套课程，我需要多久时间？现在加入还能跟上课程进度吗？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去一线互联网公司面试，有没有要特别注意的地方。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课程内容讲解的深度如何。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已经工作</a:t>
            </a:r>
            <a:r>
              <a:rPr lang="en-US" altLang="zh-CN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年或者更久时间了，来学习这个课程还有用吗？</a:t>
            </a:r>
            <a:endParaRPr lang="en-US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36030" y="4231689"/>
            <a:ext cx="2914074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5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扫码领优惠</a:t>
            </a:r>
            <a:endParaRPr lang="zh-CN" altLang="en-US" sz="2115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591256" y="856650"/>
            <a:ext cx="4046981" cy="3246170"/>
            <a:chOff x="1688302" y="1725284"/>
            <a:chExt cx="4047198" cy="3246344"/>
          </a:xfrm>
        </p:grpSpPr>
        <p:sp>
          <p:nvSpPr>
            <p:cNvPr id="4" name="文本框 3"/>
            <p:cNvSpPr txBox="1"/>
            <p:nvPr/>
          </p:nvSpPr>
          <p:spPr>
            <a:xfrm>
              <a:off x="1688302" y="4664907"/>
              <a:ext cx="4047198" cy="306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 b="1" dirty="0"/>
                <a:t>视频资料加叮当老师微信 （</a:t>
              </a:r>
              <a:r>
                <a:rPr lang="en-US" altLang="zh-CN" sz="1400" b="1" dirty="0"/>
                <a:t>1979846055</a:t>
              </a:r>
              <a:r>
                <a:rPr lang="zh-CN" altLang="en-US" sz="1400" b="1" dirty="0"/>
                <a:t>）</a:t>
              </a:r>
              <a:endParaRPr lang="zh-CN" altLang="en-US" sz="1400" b="1" dirty="0"/>
            </a:p>
          </p:txBody>
        </p:sp>
        <p:pic>
          <p:nvPicPr>
            <p:cNvPr id="7" name="图片 6" descr="叮当老师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18061" y="1725284"/>
              <a:ext cx="2665562" cy="266556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766" y="216810"/>
            <a:ext cx="11428283" cy="582517"/>
          </a:xfrm>
        </p:spPr>
        <p:txBody>
          <a:bodyPr/>
          <a:lstStyle/>
          <a:p>
            <a:r>
              <a:rPr lang="zh-CN" altLang="en-US" dirty="0" smtClean="0"/>
              <a:t>双十一来袭</a:t>
            </a:r>
            <a:endParaRPr lang="zh-CN" altLang="en-US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716" y="162"/>
            <a:ext cx="3586097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757501" y="2143160"/>
            <a:ext cx="4046981" cy="3246170"/>
            <a:chOff x="1688302" y="1725284"/>
            <a:chExt cx="4047198" cy="3246344"/>
          </a:xfrm>
        </p:grpSpPr>
        <p:sp>
          <p:nvSpPr>
            <p:cNvPr id="6" name="文本框 5"/>
            <p:cNvSpPr txBox="1"/>
            <p:nvPr/>
          </p:nvSpPr>
          <p:spPr>
            <a:xfrm>
              <a:off x="1688302" y="4664907"/>
              <a:ext cx="4047198" cy="306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 b="1" dirty="0"/>
                <a:t>视频资料加叮当老师微信 （</a:t>
              </a:r>
              <a:r>
                <a:rPr lang="en-US" altLang="zh-CN" sz="1400" b="1" dirty="0"/>
                <a:t>1979846055</a:t>
              </a:r>
              <a:r>
                <a:rPr lang="zh-CN" altLang="en-US" sz="1400" b="1" dirty="0"/>
                <a:t>）</a:t>
              </a:r>
              <a:endParaRPr lang="zh-CN" altLang="en-US" sz="1400" b="1" dirty="0"/>
            </a:p>
          </p:txBody>
        </p:sp>
        <p:pic>
          <p:nvPicPr>
            <p:cNvPr id="7" name="图片 6" descr="叮当老师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8061" y="1725284"/>
              <a:ext cx="2665562" cy="266556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我们能为您带来什么样的服务</a:t>
            </a:r>
            <a:endParaRPr lang="en-US" sz="2800" dirty="0"/>
          </a:p>
        </p:txBody>
      </p:sp>
      <p:sp>
        <p:nvSpPr>
          <p:cNvPr id="2" name="圆角矩形 1"/>
          <p:cNvSpPr/>
          <p:nvPr/>
        </p:nvSpPr>
        <p:spPr>
          <a:xfrm>
            <a:off x="1121701" y="1337206"/>
            <a:ext cx="9764578" cy="4140458"/>
          </a:xfrm>
          <a:prstGeom prst="roundRect">
            <a:avLst>
              <a:gd name="adj" fmla="val 6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侧圆角矩形 3"/>
          <p:cNvSpPr/>
          <p:nvPr/>
        </p:nvSpPr>
        <p:spPr>
          <a:xfrm>
            <a:off x="1121701" y="1337205"/>
            <a:ext cx="9755953" cy="836718"/>
          </a:xfrm>
          <a:prstGeom prst="round2SameRect">
            <a:avLst>
              <a:gd name="adj1" fmla="val 34475"/>
              <a:gd name="adj2" fmla="val 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2"/>
          <p:cNvSpPr txBox="1"/>
          <p:nvPr/>
        </p:nvSpPr>
        <p:spPr>
          <a:xfrm>
            <a:off x="4263237" y="1464289"/>
            <a:ext cx="5714733" cy="582548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</a:rPr>
              <a:t>VIP</a:t>
            </a:r>
            <a:r>
              <a:rPr lang="zh-CN" altLang="en-US" sz="2800" dirty="0">
                <a:solidFill>
                  <a:schemeClr val="bg1"/>
                </a:solidFill>
              </a:rPr>
              <a:t>课程服务体系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标题 2"/>
          <p:cNvSpPr txBox="1"/>
          <p:nvPr/>
        </p:nvSpPr>
        <p:spPr>
          <a:xfrm>
            <a:off x="1336163" y="2301005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位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多年经验老师直播教学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每周一  周四  周六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 20:30-22:30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直播分享干货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7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24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小时终生答疑服务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终生学习新技术权限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个月完整直播学习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一线企业内推计划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线上教育唯一一家承诺 毕业未满三年 未涨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5K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全面退费服务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标题 2"/>
          <p:cNvSpPr txBox="1"/>
          <p:nvPr/>
        </p:nvSpPr>
        <p:spPr>
          <a:xfrm>
            <a:off x="6853054" y="2298697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提供视频，源码，</a:t>
            </a:r>
            <a:r>
              <a:rPr lang="en-US" altLang="zh-CN" sz="1400" dirty="0" err="1">
                <a:solidFill>
                  <a:schemeClr val="bg2">
                    <a:lumMod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，以及笔记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专题结束有对应考试，考核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学习计划制定，制定你专属的学习计划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职业规划，打造你自己的生涯梦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面试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辅导服务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学习方式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轮询直播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6132699" y="2173923"/>
            <a:ext cx="7200" cy="3303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325" y="5573087"/>
            <a:ext cx="1253968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325" y="4180821"/>
            <a:ext cx="1253968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325" y="2786633"/>
            <a:ext cx="1253968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325" y="1392447"/>
            <a:ext cx="1253968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325" y="184"/>
            <a:ext cx="1253968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5933" y="5573087"/>
            <a:ext cx="365741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5933" y="4180821"/>
            <a:ext cx="365741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5933" y="2786633"/>
            <a:ext cx="365741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5933" y="1392447"/>
            <a:ext cx="365741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5933" y="184"/>
            <a:ext cx="365741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254573" y="402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课程配套服务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ïśľîḍè"/>
          <p:cNvSpPr txBox="1"/>
          <p:nvPr/>
        </p:nvSpPr>
        <p:spPr>
          <a:xfrm>
            <a:off x="2102064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8" name="íṥlîḍe"/>
          <p:cNvSpPr txBox="1"/>
          <p:nvPr/>
        </p:nvSpPr>
        <p:spPr>
          <a:xfrm>
            <a:off x="2102064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答疑服务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2064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专门的答疑老师替学员解答问题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ïśľîḍè"/>
          <p:cNvSpPr txBox="1"/>
          <p:nvPr/>
        </p:nvSpPr>
        <p:spPr>
          <a:xfrm>
            <a:off x="4379052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íṥlîḍe"/>
          <p:cNvSpPr txBox="1"/>
          <p:nvPr/>
        </p:nvSpPr>
        <p:spPr>
          <a:xfrm>
            <a:off x="4379052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学习计划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79052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1V1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为你定制专属的学习计划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ïśľîḍè"/>
          <p:cNvSpPr txBox="1"/>
          <p:nvPr/>
        </p:nvSpPr>
        <p:spPr>
          <a:xfrm>
            <a:off x="6585558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íṥlîḍe"/>
          <p:cNvSpPr txBox="1"/>
          <p:nvPr/>
        </p:nvSpPr>
        <p:spPr>
          <a:xfrm>
            <a:off x="6585558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考核与作业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85559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考核与作业意义在于理论与实践并行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ïśľîḍè"/>
          <p:cNvSpPr txBox="1"/>
          <p:nvPr/>
        </p:nvSpPr>
        <p:spPr>
          <a:xfrm>
            <a:off x="9038432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íṥlîḍe"/>
          <p:cNvSpPr txBox="1"/>
          <p:nvPr/>
        </p:nvSpPr>
        <p:spPr>
          <a:xfrm>
            <a:off x="9038432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专属班级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38432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专属班级打开你的人际交流圈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ïśľîḍè"/>
          <p:cNvSpPr txBox="1"/>
          <p:nvPr/>
        </p:nvSpPr>
        <p:spPr>
          <a:xfrm>
            <a:off x="2102064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íṥlîḍe"/>
          <p:cNvSpPr txBox="1"/>
          <p:nvPr/>
        </p:nvSpPr>
        <p:spPr>
          <a:xfrm>
            <a:off x="2102064" y="297055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新技术分享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02064" y="3481703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时刻关注国际市场新技术的动态，分享给学员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ïśľîḍè"/>
          <p:cNvSpPr txBox="1"/>
          <p:nvPr/>
        </p:nvSpPr>
        <p:spPr>
          <a:xfrm>
            <a:off x="4379052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íṥlîḍe"/>
          <p:cNvSpPr txBox="1"/>
          <p:nvPr/>
        </p:nvSpPr>
        <p:spPr>
          <a:xfrm>
            <a:off x="4379052" y="298198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就业指导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79052" y="3473448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简历指导和面试指导并行，让你的岗位不侮辱你的能力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ïśľîḍè"/>
          <p:cNvSpPr txBox="1"/>
          <p:nvPr/>
        </p:nvSpPr>
        <p:spPr>
          <a:xfrm>
            <a:off x="6585558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íṥlîḍe"/>
          <p:cNvSpPr txBox="1"/>
          <p:nvPr/>
        </p:nvSpPr>
        <p:spPr>
          <a:xfrm>
            <a:off x="6585558" y="297055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企业内推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85559" y="3514721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众多一线企业的内推岗位等你拿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ïśľîḍè"/>
          <p:cNvSpPr txBox="1"/>
          <p:nvPr/>
        </p:nvSpPr>
        <p:spPr>
          <a:xfrm>
            <a:off x="9038432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íṥlîḍe"/>
          <p:cNvSpPr txBox="1"/>
          <p:nvPr/>
        </p:nvSpPr>
        <p:spPr>
          <a:xfrm>
            <a:off x="9038432" y="2970555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升级更新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038432" y="3514721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最新技术一直免费学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ïśľîḍè"/>
          <p:cNvSpPr txBox="1"/>
          <p:nvPr/>
        </p:nvSpPr>
        <p:spPr>
          <a:xfrm>
            <a:off x="2102064" y="5171982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íṥlîḍe"/>
          <p:cNvSpPr txBox="1"/>
          <p:nvPr/>
        </p:nvSpPr>
        <p:spPr>
          <a:xfrm>
            <a:off x="2102064" y="4672264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钱程无忧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02064" y="5216430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Toppro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优先权，告别死工资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ïśľîḍè"/>
          <p:cNvSpPr txBox="1"/>
          <p:nvPr/>
        </p:nvSpPr>
        <p:spPr>
          <a:xfrm>
            <a:off x="4379052" y="5171982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íṥlîḍe"/>
          <p:cNvSpPr txBox="1"/>
          <p:nvPr/>
        </p:nvSpPr>
        <p:spPr>
          <a:xfrm>
            <a:off x="4379052" y="4672264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涨薪无忧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79052" y="5183412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毕业不满三年的学员学完课程不涨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，全额退款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1438787" y="1450748"/>
            <a:ext cx="839978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阿里</a:t>
            </a:r>
            <a:r>
              <a:rPr lang="en-US" altLang="zh-CN"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P7</a:t>
            </a:r>
            <a:r>
              <a:rPr lang="zh-CN" altLang="en-US"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必备技能</a:t>
            </a:r>
            <a:endParaRPr lang="en-US" altLang="zh-CN" sz="32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Android开发必备技能-</a:t>
            </a:r>
            <a:r>
              <a:rPr lang="zh-CN" altLang="en-US" sz="20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老板最爱黑科技之</a:t>
            </a:r>
            <a:r>
              <a:rPr lang="en-US" altLang="zh-CN" sz="20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20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进程保活拉活双进程守护你清楚吗？</a:t>
            </a:r>
            <a:endParaRPr lang="zh-CN" altLang="en-US" sz="20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今晚课题</a:t>
            </a:r>
            <a:endParaRPr lang="zh-CN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414395" y="3001010"/>
            <a:ext cx="3521075" cy="2864322"/>
            <a:chOff x="1688302" y="1725284"/>
            <a:chExt cx="4047198" cy="3292137"/>
          </a:xfrm>
        </p:grpSpPr>
        <p:sp>
          <p:nvSpPr>
            <p:cNvPr id="5" name="文本框 4"/>
            <p:cNvSpPr txBox="1"/>
            <p:nvPr/>
          </p:nvSpPr>
          <p:spPr>
            <a:xfrm>
              <a:off x="1688302" y="4664907"/>
              <a:ext cx="4047198" cy="35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 b="1" dirty="0"/>
                <a:t>视频资料加叮当老师微信 （</a:t>
              </a:r>
              <a:r>
                <a:rPr lang="en-US" altLang="zh-CN" sz="1400" b="1" dirty="0"/>
                <a:t>1979846055</a:t>
              </a:r>
              <a:r>
                <a:rPr lang="zh-CN" altLang="en-US" sz="1400" b="1" dirty="0"/>
                <a:t>）</a:t>
              </a:r>
              <a:endParaRPr lang="zh-CN" altLang="en-US" sz="1400" b="1" dirty="0"/>
            </a:p>
          </p:txBody>
        </p:sp>
        <p:pic>
          <p:nvPicPr>
            <p:cNvPr id="6" name="图片 5" descr="叮当老师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8061" y="1725284"/>
              <a:ext cx="2665562" cy="266556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2" grpId="1"/>
      <p:bldP spid="64" grpId="0"/>
      <p:bldP spid="5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LYING IMPRESSION FID FEIZHAO    qq:1964271550"/>
          <p:cNvSpPr txBox="1"/>
          <p:nvPr/>
        </p:nvSpPr>
        <p:spPr>
          <a:xfrm>
            <a:off x="7827857" y="1784619"/>
            <a:ext cx="10984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33C3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  <a:endParaRPr lang="en-US" altLang="zh-CN" sz="1800" dirty="0">
              <a:solidFill>
                <a:srgbClr val="33C3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LYING IMPRESSION FID FEIZHAO    qq:1964271550"/>
          <p:cNvSpPr txBox="1"/>
          <p:nvPr/>
        </p:nvSpPr>
        <p:spPr>
          <a:xfrm>
            <a:off x="7827857" y="2136152"/>
            <a:ext cx="279123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不再仅限于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死工资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，技术价值最大化。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FLYING IMPRESSION FID FEIZHAO    qq:1964271550"/>
          <p:cNvSpPr txBox="1"/>
          <p:nvPr/>
        </p:nvSpPr>
        <p:spPr>
          <a:xfrm>
            <a:off x="7827857" y="4325647"/>
            <a:ext cx="10984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8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zh-CN" altLang="en-US" sz="180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FLYING IMPRESSION FID FEIZHAO    qq:1964271550"/>
          <p:cNvSpPr txBox="1"/>
          <p:nvPr/>
        </p:nvSpPr>
        <p:spPr>
          <a:xfrm>
            <a:off x="7827857" y="4694959"/>
            <a:ext cx="279123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年工作经验的人学习完本课程未涨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FLYING IMPRESSION FID FEIZHAO    qq:1964271550"/>
          <p:cNvSpPr txBox="1"/>
          <p:nvPr/>
        </p:nvSpPr>
        <p:spPr>
          <a:xfrm>
            <a:off x="2603053" y="1784438"/>
            <a:ext cx="1788064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endParaRPr lang="zh-CN" altLang="en-US" sz="1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LYING IMPRESSION FID FEIZHAO    qq:1964271550"/>
          <p:cNvSpPr txBox="1"/>
          <p:nvPr/>
        </p:nvSpPr>
        <p:spPr>
          <a:xfrm>
            <a:off x="1572906" y="2153931"/>
            <a:ext cx="281824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凡是基于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平台的应用开发都不再有技术壁垒。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FLYING IMPRESSION FID FEIZHAO    qq:1964271550"/>
          <p:cNvSpPr txBox="1"/>
          <p:nvPr/>
        </p:nvSpPr>
        <p:spPr>
          <a:xfrm>
            <a:off x="3292669" y="4325647"/>
            <a:ext cx="10984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00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  <a:endParaRPr lang="zh-CN" altLang="en-US" sz="1800" dirty="0">
              <a:solidFill>
                <a:srgbClr val="FCB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FLYING IMPRESSION FID FEIZHAO    qq:1964271550"/>
          <p:cNvSpPr txBox="1"/>
          <p:nvPr/>
        </p:nvSpPr>
        <p:spPr>
          <a:xfrm>
            <a:off x="1572906" y="4694960"/>
            <a:ext cx="2818245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不管是公司还是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都有机会，能力接触到更高端的圈子，增加新的机遇。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rot="2700000">
            <a:off x="4512893" y="2273867"/>
            <a:ext cx="1825527" cy="1462009"/>
          </a:xfrm>
          <a:prstGeom prst="roundRect">
            <a:avLst/>
          </a:prstGeom>
          <a:solidFill>
            <a:srgbClr val="EB5F56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rot="2700000">
            <a:off x="6056442" y="2091545"/>
            <a:ext cx="1460422" cy="1825527"/>
          </a:xfrm>
          <a:prstGeom prst="roundRect">
            <a:avLst/>
          </a:prstGeom>
          <a:solidFill>
            <a:srgbClr val="33C3AB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rot="2700000">
            <a:off x="5873328" y="3634302"/>
            <a:ext cx="1825527" cy="1462009"/>
          </a:xfrm>
          <a:prstGeom prst="roundRect">
            <a:avLst/>
          </a:prstGeom>
          <a:solidFill>
            <a:srgbClr val="364555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54" name="FLYING IMPRESSION FID FEIZHAO    qq:1964271550"/>
          <p:cNvSpPr/>
          <p:nvPr/>
        </p:nvSpPr>
        <p:spPr bwMode="auto">
          <a:xfrm rot="2700000">
            <a:off x="4671181" y="3476806"/>
            <a:ext cx="1460422" cy="1825527"/>
          </a:xfrm>
          <a:prstGeom prst="roundRect">
            <a:avLst/>
          </a:prstGeom>
          <a:solidFill>
            <a:srgbClr val="FCB030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58" name="FLYING IMPRESSION FID FEIZHAO    qq:1964271550"/>
          <p:cNvSpPr txBox="1"/>
          <p:nvPr/>
        </p:nvSpPr>
        <p:spPr>
          <a:xfrm>
            <a:off x="6324515" y="2677396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FLYING IMPRESSION FID FEIZHAO    qq:1964271550"/>
          <p:cNvSpPr/>
          <p:nvPr/>
        </p:nvSpPr>
        <p:spPr>
          <a:xfrm>
            <a:off x="4794333" y="3318746"/>
            <a:ext cx="1372255" cy="779020"/>
          </a:xfrm>
          <a:custGeom>
            <a:avLst/>
            <a:gdLst>
              <a:gd name="connsiteX0" fmla="*/ 0 w 1624676"/>
              <a:gd name="connsiteY0" fmla="*/ 0 h 711399"/>
              <a:gd name="connsiteX1" fmla="*/ 1624676 w 1624676"/>
              <a:gd name="connsiteY1" fmla="*/ 0 h 711399"/>
              <a:gd name="connsiteX2" fmla="*/ 984649 w 1624676"/>
              <a:gd name="connsiteY2" fmla="*/ 640026 h 711399"/>
              <a:gd name="connsiteX3" fmla="*/ 640025 w 1624676"/>
              <a:gd name="connsiteY3" fmla="*/ 640026 h 711399"/>
              <a:gd name="connsiteX4" fmla="*/ 0 w 1624676"/>
              <a:gd name="connsiteY4" fmla="*/ 0 h 711399"/>
              <a:gd name="connsiteX0-1" fmla="*/ 0 w 1624676"/>
              <a:gd name="connsiteY0-2" fmla="*/ 67663 h 779062"/>
              <a:gd name="connsiteX1-3" fmla="*/ 778439 w 1624676"/>
              <a:gd name="connsiteY1-4" fmla="*/ 0 h 779062"/>
              <a:gd name="connsiteX2-5" fmla="*/ 1624676 w 1624676"/>
              <a:gd name="connsiteY2-6" fmla="*/ 67663 h 779062"/>
              <a:gd name="connsiteX3-7" fmla="*/ 984649 w 1624676"/>
              <a:gd name="connsiteY3-8" fmla="*/ 707689 h 779062"/>
              <a:gd name="connsiteX4-9" fmla="*/ 640025 w 1624676"/>
              <a:gd name="connsiteY4-10" fmla="*/ 707689 h 779062"/>
              <a:gd name="connsiteX5" fmla="*/ 0 w 1624676"/>
              <a:gd name="connsiteY5" fmla="*/ 67663 h 779062"/>
              <a:gd name="connsiteX0-11" fmla="*/ 0 w 1624676"/>
              <a:gd name="connsiteY0-12" fmla="*/ 67663 h 779062"/>
              <a:gd name="connsiteX1-13" fmla="*/ 778439 w 1624676"/>
              <a:gd name="connsiteY1-14" fmla="*/ 0 h 779062"/>
              <a:gd name="connsiteX2-15" fmla="*/ 1624676 w 1624676"/>
              <a:gd name="connsiteY2-16" fmla="*/ 67663 h 779062"/>
              <a:gd name="connsiteX3-17" fmla="*/ 1372328 w 1624676"/>
              <a:gd name="connsiteY3-18" fmla="*/ 311085 h 779062"/>
              <a:gd name="connsiteX4-19" fmla="*/ 984649 w 1624676"/>
              <a:gd name="connsiteY4-20" fmla="*/ 707689 h 779062"/>
              <a:gd name="connsiteX5-21" fmla="*/ 640025 w 1624676"/>
              <a:gd name="connsiteY5-22" fmla="*/ 707689 h 779062"/>
              <a:gd name="connsiteX6" fmla="*/ 0 w 1624676"/>
              <a:gd name="connsiteY6" fmla="*/ 67663 h 779062"/>
              <a:gd name="connsiteX0-23" fmla="*/ 0 w 1624676"/>
              <a:gd name="connsiteY0-24" fmla="*/ 67663 h 779062"/>
              <a:gd name="connsiteX1-25" fmla="*/ 778439 w 1624676"/>
              <a:gd name="connsiteY1-26" fmla="*/ 0 h 779062"/>
              <a:gd name="connsiteX2-27" fmla="*/ 1624676 w 1624676"/>
              <a:gd name="connsiteY2-28" fmla="*/ 67663 h 779062"/>
              <a:gd name="connsiteX3-29" fmla="*/ 1372328 w 1624676"/>
              <a:gd name="connsiteY3-30" fmla="*/ 311085 h 779062"/>
              <a:gd name="connsiteX4-31" fmla="*/ 984649 w 1624676"/>
              <a:gd name="connsiteY4-32" fmla="*/ 707689 h 779062"/>
              <a:gd name="connsiteX5-33" fmla="*/ 640025 w 1624676"/>
              <a:gd name="connsiteY5-34" fmla="*/ 707689 h 779062"/>
              <a:gd name="connsiteX6-35" fmla="*/ 0 w 1624676"/>
              <a:gd name="connsiteY6-36" fmla="*/ 67663 h 779062"/>
              <a:gd name="connsiteX0-37" fmla="*/ 0 w 1372328"/>
              <a:gd name="connsiteY0-38" fmla="*/ 67663 h 779062"/>
              <a:gd name="connsiteX1-39" fmla="*/ 778439 w 1372328"/>
              <a:gd name="connsiteY1-40" fmla="*/ 0 h 779062"/>
              <a:gd name="connsiteX2-41" fmla="*/ 1115629 w 1372328"/>
              <a:gd name="connsiteY2-42" fmla="*/ 114797 h 779062"/>
              <a:gd name="connsiteX3-43" fmla="*/ 1372328 w 1372328"/>
              <a:gd name="connsiteY3-44" fmla="*/ 311085 h 779062"/>
              <a:gd name="connsiteX4-45" fmla="*/ 984649 w 1372328"/>
              <a:gd name="connsiteY4-46" fmla="*/ 707689 h 779062"/>
              <a:gd name="connsiteX5-47" fmla="*/ 640025 w 1372328"/>
              <a:gd name="connsiteY5-48" fmla="*/ 707689 h 779062"/>
              <a:gd name="connsiteX6-49" fmla="*/ 0 w 1372328"/>
              <a:gd name="connsiteY6-50" fmla="*/ 67663 h 7790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1372328" h="779062">
                <a:moveTo>
                  <a:pt x="0" y="67663"/>
                </a:moveTo>
                <a:cubicBezTo>
                  <a:pt x="272049" y="67105"/>
                  <a:pt x="506390" y="558"/>
                  <a:pt x="778439" y="0"/>
                </a:cubicBezTo>
                <a:lnTo>
                  <a:pt x="1115629" y="114797"/>
                </a:lnTo>
                <a:cubicBezTo>
                  <a:pt x="1031513" y="195938"/>
                  <a:pt x="1098226" y="220517"/>
                  <a:pt x="1372328" y="311085"/>
                </a:cubicBezTo>
                <a:lnTo>
                  <a:pt x="984649" y="707689"/>
                </a:lnTo>
                <a:cubicBezTo>
                  <a:pt x="889484" y="802854"/>
                  <a:pt x="735191" y="802854"/>
                  <a:pt x="640025" y="707689"/>
                </a:cubicBezTo>
                <a:lnTo>
                  <a:pt x="0" y="67663"/>
                </a:lnTo>
                <a:close/>
              </a:path>
            </a:pathLst>
          </a:custGeom>
          <a:solidFill>
            <a:srgbClr val="EB5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3" name="FLYING IMPRESSION FID FEIZHAO    qq:1964271550"/>
          <p:cNvSpPr/>
          <p:nvPr/>
        </p:nvSpPr>
        <p:spPr bwMode="auto">
          <a:xfrm>
            <a:off x="12002932" y="185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>
            <a:off x="12002932" y="1392451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>
            <a:off x="12002932" y="2786638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9" name="FLYING IMPRESSION FID FEIZHAO    qq:1964271550"/>
          <p:cNvSpPr/>
          <p:nvPr/>
        </p:nvSpPr>
        <p:spPr bwMode="auto">
          <a:xfrm>
            <a:off x="12002932" y="4180824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1" name="FLYING IMPRESSION FID FEIZHAO    qq:1964271550"/>
          <p:cNvSpPr/>
          <p:nvPr/>
        </p:nvSpPr>
        <p:spPr bwMode="auto">
          <a:xfrm>
            <a:off x="12002932" y="5575010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2" name="FLYING IMPRESSION FID FEIZHAO    qq:1964271550"/>
          <p:cNvSpPr/>
          <p:nvPr/>
        </p:nvSpPr>
        <p:spPr bwMode="auto">
          <a:xfrm flipV="1">
            <a:off x="327" y="5573090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3" name="FLYING IMPRESSION FID FEIZHAO    qq:1964271550"/>
          <p:cNvSpPr/>
          <p:nvPr/>
        </p:nvSpPr>
        <p:spPr bwMode="auto">
          <a:xfrm flipV="1">
            <a:off x="327" y="4180823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4" name="FLYING IMPRESSION FID FEIZHAO    qq:1964271550"/>
          <p:cNvSpPr/>
          <p:nvPr/>
        </p:nvSpPr>
        <p:spPr bwMode="auto">
          <a:xfrm flipV="1">
            <a:off x="327" y="2786636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5" name="FLYING IMPRESSION FID FEIZHAO    qq:1964271550"/>
          <p:cNvSpPr/>
          <p:nvPr/>
        </p:nvSpPr>
        <p:spPr bwMode="auto">
          <a:xfrm flipV="1">
            <a:off x="327" y="1392450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6" name="FLYING IMPRESSION FID FEIZHAO    qq:1964271550"/>
          <p:cNvSpPr/>
          <p:nvPr/>
        </p:nvSpPr>
        <p:spPr bwMode="auto">
          <a:xfrm flipV="1">
            <a:off x="327" y="184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" name="FLYING IMPRESSION FID FEIZHAO    qq:1964271550"/>
          <p:cNvSpPr txBox="1"/>
          <p:nvPr/>
        </p:nvSpPr>
        <p:spPr>
          <a:xfrm>
            <a:off x="6506749" y="4262272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LYING IMPRESSION FID FEIZHAO    qq:1964271550"/>
          <p:cNvSpPr txBox="1"/>
          <p:nvPr/>
        </p:nvSpPr>
        <p:spPr>
          <a:xfrm>
            <a:off x="4685667" y="2669142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4769483" y="4270526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189099" y="40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良性循环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265743" y="6448898"/>
            <a:ext cx="9619100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学完本高级课程未加薪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bldLvl="0" animBg="1"/>
      <p:bldP spid="52" grpId="0" bldLvl="0" animBg="1"/>
      <p:bldP spid="53" grpId="0" bldLvl="0" animBg="1"/>
      <p:bldP spid="54" grpId="0" bldLvl="0" animBg="1"/>
      <p:bldP spid="58" grpId="0"/>
      <p:bldP spid="60" grpId="0" bldLvl="0" animBg="1"/>
      <p:bldP spid="4" grpId="0"/>
      <p:bldP spid="5" grpId="0"/>
      <p:bldP spid="6" grpId="0"/>
      <p:bldP spid="7" grpId="0"/>
      <p:bldP spid="8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YING IMPRESSION FID FEIZHAO    qq:1964271550"/>
          <p:cNvSpPr/>
          <p:nvPr/>
        </p:nvSpPr>
        <p:spPr>
          <a:xfrm>
            <a:off x="-1554554" y="-1314285"/>
            <a:ext cx="6396007" cy="8253218"/>
          </a:xfrm>
          <a:prstGeom prst="blockArc">
            <a:avLst>
              <a:gd name="adj1" fmla="val 18900000"/>
              <a:gd name="adj2" fmla="val 4088250"/>
              <a:gd name="adj3" fmla="val 0"/>
            </a:avLst>
          </a:prstGeom>
          <a:ln w="38100">
            <a:solidFill>
              <a:srgbClr val="364555"/>
            </a:solidFill>
          </a:ln>
        </p:spPr>
        <p:style>
          <a:lnRef idx="2">
            <a:scrgbClr r="0" g="0" b="0"/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FLYING IMPRESSION FID FEIZHAO    qq:1964271550"/>
          <p:cNvGrpSpPr/>
          <p:nvPr/>
        </p:nvGrpSpPr>
        <p:grpSpPr>
          <a:xfrm>
            <a:off x="4788385" y="5890"/>
            <a:ext cx="5598283" cy="1021057"/>
            <a:chOff x="4527649" y="1472239"/>
            <a:chExt cx="5598583" cy="1021112"/>
          </a:xfrm>
        </p:grpSpPr>
        <p:sp>
          <p:nvSpPr>
            <p:cNvPr id="16" name="FLYING IMPRESSION FID FEIZHAO    qq:1964271550"/>
            <p:cNvSpPr/>
            <p:nvPr/>
          </p:nvSpPr>
          <p:spPr>
            <a:xfrm>
              <a:off x="5242970" y="1574334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YING IMPRESSION FID FEIZHAO    qq:1964271550"/>
            <p:cNvSpPr/>
            <p:nvPr/>
          </p:nvSpPr>
          <p:spPr>
            <a:xfrm>
              <a:off x="4527649" y="1472239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EB5F5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LYING IMPRESSION FID FEIZHAO    qq:1964271550"/>
            <p:cNvSpPr txBox="1"/>
            <p:nvPr/>
          </p:nvSpPr>
          <p:spPr>
            <a:xfrm>
              <a:off x="4661187" y="1621782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4400" b="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LYING IMPRESSION FID FEIZHAO    qq:1964271550"/>
            <p:cNvSpPr txBox="1"/>
            <p:nvPr/>
          </p:nvSpPr>
          <p:spPr>
            <a:xfrm>
              <a:off x="5722509" y="1598750"/>
              <a:ext cx="3792293" cy="66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项目开发必备底层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</a:t>
              </a:r>
              <a:endPara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周期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FLYING IMPRESSION FID FEIZHAO    qq:1964271550"/>
          <p:cNvGrpSpPr/>
          <p:nvPr/>
        </p:nvGrpSpPr>
        <p:grpSpPr>
          <a:xfrm>
            <a:off x="5260914" y="1364024"/>
            <a:ext cx="5598283" cy="1021057"/>
            <a:chOff x="4990678" y="3085716"/>
            <a:chExt cx="5598583" cy="1021112"/>
          </a:xfrm>
        </p:grpSpPr>
        <p:sp>
          <p:nvSpPr>
            <p:cNvPr id="18" name="FLYING IMPRESSION FID FEIZHAO    qq:1964271550"/>
            <p:cNvSpPr/>
            <p:nvPr/>
          </p:nvSpPr>
          <p:spPr>
            <a:xfrm>
              <a:off x="5705999" y="3187811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LYING IMPRESSION FID FEIZHAO    qq:1964271550"/>
            <p:cNvSpPr/>
            <p:nvPr/>
          </p:nvSpPr>
          <p:spPr>
            <a:xfrm>
              <a:off x="4990678" y="3085716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LYING IMPRESSION FID FEIZHAO    qq:1964271550"/>
            <p:cNvSpPr txBox="1"/>
            <p:nvPr/>
          </p:nvSpPr>
          <p:spPr>
            <a:xfrm>
              <a:off x="5124216" y="3235259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FLYING IMPRESSION FID FEIZHAO    qq:1964271550"/>
          <p:cNvGrpSpPr/>
          <p:nvPr/>
        </p:nvGrpSpPr>
        <p:grpSpPr>
          <a:xfrm>
            <a:off x="5192858" y="2812324"/>
            <a:ext cx="5598283" cy="1021057"/>
            <a:chOff x="4527649" y="4699193"/>
            <a:chExt cx="5598583" cy="1021112"/>
          </a:xfrm>
        </p:grpSpPr>
        <p:sp>
          <p:nvSpPr>
            <p:cNvPr id="25" name="FLYING IMPRESSION FID FEIZHAO    qq:1964271550"/>
            <p:cNvSpPr/>
            <p:nvPr/>
          </p:nvSpPr>
          <p:spPr>
            <a:xfrm>
              <a:off x="5242970" y="4801288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YING IMPRESSION FID FEIZHAO    qq:1964271550"/>
            <p:cNvSpPr/>
            <p:nvPr/>
          </p:nvSpPr>
          <p:spPr>
            <a:xfrm>
              <a:off x="4527649" y="4699193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FCB03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LYING IMPRESSION FID FEIZHAO    qq:1964271550"/>
            <p:cNvSpPr txBox="1"/>
            <p:nvPr/>
          </p:nvSpPr>
          <p:spPr>
            <a:xfrm>
              <a:off x="4661912" y="4825011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4400" b="1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FLYING IMPRESSION FID FEIZHAO    qq:1964271550"/>
          <p:cNvSpPr txBox="1"/>
          <p:nvPr/>
        </p:nvSpPr>
        <p:spPr>
          <a:xfrm>
            <a:off x="518560" y="2570085"/>
            <a:ext cx="4011080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36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36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  <a:endParaRPr lang="zh-CN" altLang="en-US" sz="36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>
            <a:off x="12002932" y="185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3" name="FLYING IMPRESSION FID FEIZHAO    qq:1964271550"/>
          <p:cNvSpPr/>
          <p:nvPr/>
        </p:nvSpPr>
        <p:spPr bwMode="auto">
          <a:xfrm>
            <a:off x="12002932" y="1392451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2932" y="2786638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2932" y="4180824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2932" y="5575010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327" y="5573090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327" y="4180823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327" y="2786636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327" y="1392450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327" y="184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6496867" y="1510905"/>
            <a:ext cx="43623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 Q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FrameWork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源码与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新技术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6404163" y="2968787"/>
            <a:ext cx="37920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腾讯内部调优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</a:t>
            </a:r>
            <a:endPara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26158" y="4174326"/>
            <a:ext cx="5534786" cy="1021057"/>
            <a:chOff x="4726158" y="4174326"/>
            <a:chExt cx="5534786" cy="1021057"/>
          </a:xfrm>
        </p:grpSpPr>
        <p:grpSp>
          <p:nvGrpSpPr>
            <p:cNvPr id="9" name="FLYING IMPRESSION FID FEIZHAO    qq:1964271550"/>
            <p:cNvGrpSpPr/>
            <p:nvPr/>
          </p:nvGrpSpPr>
          <p:grpSpPr>
            <a:xfrm>
              <a:off x="4726158" y="4174326"/>
              <a:ext cx="5534786" cy="1021057"/>
              <a:chOff x="4591149" y="4699193"/>
              <a:chExt cx="5535083" cy="1021112"/>
            </a:xfrm>
          </p:grpSpPr>
          <p:sp>
            <p:nvSpPr>
              <p:cNvPr id="10" name="FLYING IMPRESSION FID FEIZHAO    qq:1964271550"/>
              <p:cNvSpPr/>
              <p:nvPr/>
            </p:nvSpPr>
            <p:spPr>
              <a:xfrm>
                <a:off x="5242970" y="4801288"/>
                <a:ext cx="4883262" cy="816889"/>
              </a:xfrm>
              <a:prstGeom prst="homePlate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FLYING IMPRESSION FID FEIZHAO    qq:1964271550"/>
              <p:cNvSpPr/>
              <p:nvPr/>
            </p:nvSpPr>
            <p:spPr>
              <a:xfrm>
                <a:off x="4591149" y="4699193"/>
                <a:ext cx="1021112" cy="1021112"/>
              </a:xfrm>
              <a:prstGeom prst="ellipse">
                <a:avLst/>
              </a:prstGeom>
              <a:solidFill>
                <a:srgbClr val="ECEFF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FLYING IMPRESSION FID FEIZHAO    qq:1964271550"/>
              <p:cNvSpPr txBox="1"/>
              <p:nvPr/>
            </p:nvSpPr>
            <p:spPr>
              <a:xfrm>
                <a:off x="4694932" y="4825011"/>
                <a:ext cx="754036" cy="769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en-US" altLang="zh-CN" sz="4400" b="1" dirty="0">
                  <a:gradFill>
                    <a:gsLst>
                      <a:gs pos="0">
                        <a:srgbClr val="14CD68"/>
                      </a:gs>
                      <a:gs pos="100000">
                        <a:srgbClr val="0B6E38"/>
                      </a:gs>
                    </a:gsLst>
                    <a:lin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FLYING IMPRESSION FID FEIZHAO    qq:1964271550"/>
            <p:cNvSpPr txBox="1"/>
            <p:nvPr/>
          </p:nvSpPr>
          <p:spPr>
            <a:xfrm>
              <a:off x="5908141" y="4333982"/>
              <a:ext cx="379209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高级音视频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专题</a:t>
              </a:r>
              <a:endPara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学习周期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FLYING IMPRESSION FID FEIZHAO    qq:1964271550"/>
          <p:cNvSpPr txBox="1"/>
          <p:nvPr/>
        </p:nvSpPr>
        <p:spPr>
          <a:xfrm>
            <a:off x="189069" y="6509188"/>
            <a:ext cx="9619100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毕业未满三年学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完本高级课程未加薪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4165445" y="5386041"/>
            <a:ext cx="5534786" cy="1021057"/>
            <a:chOff x="4726158" y="4174326"/>
            <a:chExt cx="5534786" cy="1021057"/>
          </a:xfrm>
        </p:grpSpPr>
        <p:grpSp>
          <p:nvGrpSpPr>
            <p:cNvPr id="58" name="FLYING IMPRESSION FID FEIZHAO    qq:1964271550"/>
            <p:cNvGrpSpPr/>
            <p:nvPr/>
          </p:nvGrpSpPr>
          <p:grpSpPr>
            <a:xfrm>
              <a:off x="4726158" y="4174326"/>
              <a:ext cx="5534786" cy="1021057"/>
              <a:chOff x="4591149" y="4699193"/>
              <a:chExt cx="5535083" cy="1021112"/>
            </a:xfrm>
          </p:grpSpPr>
          <p:sp>
            <p:nvSpPr>
              <p:cNvPr id="60" name="FLYING IMPRESSION FID FEIZHAO    qq:1964271550"/>
              <p:cNvSpPr/>
              <p:nvPr/>
            </p:nvSpPr>
            <p:spPr>
              <a:xfrm>
                <a:off x="5242970" y="4801288"/>
                <a:ext cx="4883262" cy="816889"/>
              </a:xfrm>
              <a:prstGeom prst="homePlat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FLYING IMPRESSION FID FEIZHAO    qq:1964271550"/>
              <p:cNvSpPr/>
              <p:nvPr/>
            </p:nvSpPr>
            <p:spPr>
              <a:xfrm>
                <a:off x="4591149" y="4699193"/>
                <a:ext cx="1021112" cy="1021112"/>
              </a:xfrm>
              <a:prstGeom prst="ellipse">
                <a:avLst/>
              </a:prstGeom>
              <a:solidFill>
                <a:srgbClr val="ECEFF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" name="FLYING IMPRESSION FID FEIZHAO    qq:1964271550"/>
              <p:cNvSpPr txBox="1"/>
              <p:nvPr/>
            </p:nvSpPr>
            <p:spPr>
              <a:xfrm>
                <a:off x="4694932" y="4825011"/>
                <a:ext cx="754036" cy="769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en-US" altLang="zh-CN" sz="4400" b="1" dirty="0">
                  <a:gradFill>
                    <a:gsLst>
                      <a:gs pos="0">
                        <a:srgbClr val="14CD68"/>
                      </a:gs>
                      <a:gs pos="100000">
                        <a:srgbClr val="0B6E38"/>
                      </a:gs>
                    </a:gsLst>
                    <a:lin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9" name="FLYING IMPRESSION FID FEIZHAO    qq:1964271550"/>
            <p:cNvSpPr txBox="1"/>
            <p:nvPr/>
          </p:nvSpPr>
          <p:spPr>
            <a:xfrm>
              <a:off x="5908141" y="4333982"/>
              <a:ext cx="3792090" cy="669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腾讯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T3.3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架构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师</a:t>
              </a:r>
              <a:endPara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学习周期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3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327" y="184"/>
            <a:ext cx="2289133" cy="23511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396" y="184"/>
            <a:ext cx="2289133" cy="23511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139" y="184"/>
            <a:ext cx="2261719" cy="23511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469" y="184"/>
            <a:ext cx="2289133" cy="23511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540" y="184"/>
            <a:ext cx="2289133" cy="23511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539" y="6226480"/>
            <a:ext cx="2289133" cy="63133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468" y="6226480"/>
            <a:ext cx="2289133" cy="63133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138" y="6226480"/>
            <a:ext cx="2261719" cy="63133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395" y="6226480"/>
            <a:ext cx="2289133" cy="63133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326" y="6226480"/>
            <a:ext cx="2289133" cy="63133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4423397" y="2707368"/>
            <a:ext cx="5433355" cy="101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6000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00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4404983" y="3722764"/>
            <a:ext cx="464390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05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888" y="2153354"/>
            <a:ext cx="2336675" cy="233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-121" y="2796977"/>
            <a:ext cx="12191390" cy="407173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327" y="43034"/>
            <a:ext cx="12191390" cy="4071739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7" y="4159214"/>
            <a:ext cx="12190942" cy="952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95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327" y="4317955"/>
            <a:ext cx="1219134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118929" y="2094564"/>
            <a:ext cx="5953289" cy="1457451"/>
          </a:xfrm>
        </p:spPr>
        <p:txBody>
          <a:bodyPr>
            <a:noAutofit/>
          </a:bodyPr>
          <a:lstStyle/>
          <a:p>
            <a:pPr algn="ctr"/>
            <a:r>
              <a:rPr lang="zh-CN" altLang="en-US" sz="741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谢谢观看</a:t>
            </a:r>
            <a:endParaRPr lang="zh-CN" altLang="en-US" sz="741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2157" y="250696"/>
            <a:ext cx="11427670" cy="582486"/>
          </a:xfrm>
        </p:spPr>
        <p:txBody>
          <a:bodyPr/>
          <a:lstStyle/>
          <a:p>
            <a:r>
              <a:rPr lang="zh-CN" altLang="en-US" dirty="0" smtClean="0"/>
              <a:t>视频</a:t>
            </a:r>
            <a:r>
              <a:rPr lang="en-US" altLang="zh-CN" dirty="0" smtClean="0"/>
              <a:t>+</a:t>
            </a:r>
            <a:r>
              <a:rPr lang="zh-CN" altLang="en-US" dirty="0" smtClean="0"/>
              <a:t>资料</a:t>
            </a:r>
            <a:r>
              <a:rPr lang="en-US" altLang="zh-CN" dirty="0" smtClean="0"/>
              <a:t> </a:t>
            </a:r>
            <a:r>
              <a:rPr lang="zh-CN" altLang="en-US" dirty="0" smtClean="0"/>
              <a:t>请加叮当瑶老师</a:t>
            </a:r>
            <a:endParaRPr lang="zh-CN" altLang="en-US" dirty="0" smtClean="0"/>
          </a:p>
        </p:txBody>
      </p:sp>
      <p:grpSp>
        <p:nvGrpSpPr>
          <p:cNvPr id="12" name="组合 11"/>
          <p:cNvGrpSpPr/>
          <p:nvPr/>
        </p:nvGrpSpPr>
        <p:grpSpPr>
          <a:xfrm>
            <a:off x="2337061" y="1966418"/>
            <a:ext cx="4046981" cy="3246170"/>
            <a:chOff x="1688302" y="1725284"/>
            <a:chExt cx="4047198" cy="3246344"/>
          </a:xfrm>
        </p:grpSpPr>
        <p:sp>
          <p:nvSpPr>
            <p:cNvPr id="13" name="文本框 12"/>
            <p:cNvSpPr txBox="1"/>
            <p:nvPr/>
          </p:nvSpPr>
          <p:spPr>
            <a:xfrm>
              <a:off x="1688302" y="4664907"/>
              <a:ext cx="4047198" cy="306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视频资料加叮当老师微信 （</a:t>
              </a:r>
              <a:r>
                <a:rPr lang="en-US" altLang="zh-CN" sz="1400" b="1" dirty="0"/>
                <a:t>1979846055</a:t>
              </a:r>
              <a:r>
                <a:rPr lang="zh-CN" altLang="en-US" sz="1400" b="1" dirty="0"/>
                <a:t>）</a:t>
              </a:r>
              <a:endParaRPr lang="zh-CN" altLang="en-US" sz="1400" b="1" dirty="0"/>
            </a:p>
          </p:txBody>
        </p:sp>
        <p:pic>
          <p:nvPicPr>
            <p:cNvPr id="14" name="图片 13" descr="叮当老师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18061" y="1725284"/>
              <a:ext cx="2665562" cy="266556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851" y="216810"/>
            <a:ext cx="11428283" cy="582517"/>
          </a:xfrm>
        </p:spPr>
        <p:txBody>
          <a:bodyPr/>
          <a:lstStyle/>
          <a:p>
            <a:r>
              <a:rPr lang="zh-CN" altLang="en-US" dirty="0"/>
              <a:t>双十</a:t>
            </a:r>
            <a:r>
              <a:rPr lang="zh-CN" altLang="en-US" dirty="0" smtClean="0"/>
              <a:t>一返场活动</a:t>
            </a:r>
            <a:endParaRPr lang="zh-CN" altLang="en-US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716" y="162"/>
            <a:ext cx="3586097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57501" y="2143160"/>
            <a:ext cx="4046981" cy="3246170"/>
            <a:chOff x="1688302" y="1725284"/>
            <a:chExt cx="4047198" cy="3246344"/>
          </a:xfrm>
        </p:grpSpPr>
        <p:sp>
          <p:nvSpPr>
            <p:cNvPr id="5" name="文本框 4"/>
            <p:cNvSpPr txBox="1"/>
            <p:nvPr/>
          </p:nvSpPr>
          <p:spPr>
            <a:xfrm>
              <a:off x="1688302" y="4664907"/>
              <a:ext cx="4047198" cy="306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视频资料加叮当老师微信 （</a:t>
              </a:r>
              <a:r>
                <a:rPr lang="en-US" altLang="zh-CN" sz="1400" b="1" dirty="0"/>
                <a:t>1979846055</a:t>
              </a:r>
              <a:r>
                <a:rPr lang="zh-CN" altLang="en-US" sz="1400" b="1" dirty="0"/>
                <a:t>）</a:t>
              </a:r>
              <a:endParaRPr lang="zh-CN" altLang="en-US" sz="1400" b="1" dirty="0"/>
            </a:p>
          </p:txBody>
        </p:sp>
        <p:pic>
          <p:nvPicPr>
            <p:cNvPr id="6" name="图片 5" descr="叮当老师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8061" y="1725284"/>
              <a:ext cx="2665562" cy="266556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YING IMPRESSION FID FEIZHAO    qq:1964271550"/>
          <p:cNvSpPr/>
          <p:nvPr/>
        </p:nvSpPr>
        <p:spPr bwMode="auto">
          <a:xfrm>
            <a:off x="9729012" y="0"/>
            <a:ext cx="2462989" cy="1750423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302144" y="0"/>
            <a:ext cx="2462989" cy="1750423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877973" y="0"/>
            <a:ext cx="2433493" cy="1750423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26863" y="0"/>
            <a:ext cx="2462989" cy="1750423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0"/>
            <a:ext cx="2462989" cy="1750423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LYING IMPRESSION FID FEIZHAO    qq:1964271550"/>
          <p:cNvSpPr>
            <a:spLocks noChangeArrowheads="1"/>
          </p:cNvSpPr>
          <p:nvPr/>
        </p:nvSpPr>
        <p:spPr bwMode="auto">
          <a:xfrm>
            <a:off x="5422900" y="336602"/>
            <a:ext cx="1346200" cy="10452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概要</a:t>
            </a:r>
            <a:endParaRPr lang="en-US" altLang="zh-CN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LYING IMPRESSION FID FEIZHAO    qq:1964271550"/>
          <p:cNvSpPr/>
          <p:nvPr/>
        </p:nvSpPr>
        <p:spPr bwMode="auto">
          <a:xfrm>
            <a:off x="0" y="6728342"/>
            <a:ext cx="2289256" cy="12965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LYING IMPRESSION FID FEIZHAO    qq:1964271550"/>
          <p:cNvSpPr/>
          <p:nvPr/>
        </p:nvSpPr>
        <p:spPr bwMode="auto">
          <a:xfrm>
            <a:off x="2470201" y="6728342"/>
            <a:ext cx="2289256" cy="12965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LYING IMPRESSION FID FEIZHAO    qq:1964271550"/>
          <p:cNvSpPr/>
          <p:nvPr/>
        </p:nvSpPr>
        <p:spPr bwMode="auto">
          <a:xfrm>
            <a:off x="4965079" y="6728342"/>
            <a:ext cx="2261840" cy="12965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LYING IMPRESSION FID FEIZHAO    qq:1964271550"/>
          <p:cNvSpPr/>
          <p:nvPr/>
        </p:nvSpPr>
        <p:spPr bwMode="auto">
          <a:xfrm>
            <a:off x="7432540" y="6728342"/>
            <a:ext cx="2289256" cy="12965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LYING IMPRESSION FID FEIZHAO    qq:1964271550"/>
          <p:cNvSpPr/>
          <p:nvPr/>
        </p:nvSpPr>
        <p:spPr bwMode="auto">
          <a:xfrm>
            <a:off x="9902744" y="6728342"/>
            <a:ext cx="2289256" cy="12965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" name="FLYING IMPRESSION FID FEIZHAO    qq:1964271550"/>
          <p:cNvGrpSpPr/>
          <p:nvPr>
            <p:custDataLst>
              <p:tags r:id="rId1"/>
            </p:custDataLst>
          </p:nvPr>
        </p:nvGrpSpPr>
        <p:grpSpPr>
          <a:xfrm>
            <a:off x="2374208" y="2420967"/>
            <a:ext cx="7347585" cy="678574"/>
            <a:chOff x="1878908" y="2616819"/>
            <a:chExt cx="7347585" cy="678574"/>
          </a:xfrm>
        </p:grpSpPr>
        <p:sp>
          <p:nvSpPr>
            <p:cNvPr id="26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2616819"/>
              <a:ext cx="678574" cy="678574"/>
            </a:xfrm>
            <a:prstGeom prst="roundRect">
              <a:avLst/>
            </a:prstGeom>
            <a:solidFill>
              <a:srgbClr val="EB5F56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LYING IMPRESSION FID FEIZHAO    qq:1964271550"/>
            <p:cNvSpPr txBox="1"/>
            <p:nvPr/>
          </p:nvSpPr>
          <p:spPr>
            <a:xfrm>
              <a:off x="2633288" y="2724134"/>
              <a:ext cx="659320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进程优先级</a:t>
              </a:r>
              <a:endParaRPr lang="zh-CN" sz="24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FLYING IMPRESSION FID FEIZHAO    qq:1964271550"/>
          <p:cNvGrpSpPr/>
          <p:nvPr>
            <p:custDataLst>
              <p:tags r:id="rId2"/>
            </p:custDataLst>
          </p:nvPr>
        </p:nvGrpSpPr>
        <p:grpSpPr>
          <a:xfrm>
            <a:off x="2374208" y="4369712"/>
            <a:ext cx="5347335" cy="678574"/>
            <a:chOff x="1878908" y="4239809"/>
            <a:chExt cx="5347335" cy="678574"/>
          </a:xfrm>
        </p:grpSpPr>
        <p:sp>
          <p:nvSpPr>
            <p:cNvPr id="35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4239809"/>
              <a:ext cx="678574" cy="678574"/>
            </a:xfrm>
            <a:prstGeom prst="roundRect">
              <a:avLst/>
            </a:prstGeom>
            <a:solidFill>
              <a:srgbClr val="364555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LYING IMPRESSION FID FEIZHAO    qq:1964271550"/>
            <p:cNvSpPr txBox="1"/>
            <p:nvPr/>
          </p:nvSpPr>
          <p:spPr>
            <a:xfrm>
              <a:off x="2633288" y="4330614"/>
              <a:ext cx="459295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3645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保活及拉活</a:t>
              </a:r>
              <a:r>
                <a:rPr lang="en-US" altLang="zh-CN" sz="2400" dirty="0">
                  <a:solidFill>
                    <a:srgbClr val="3645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r>
                <a:rPr lang="zh-CN" altLang="en-US" sz="2400" dirty="0">
                  <a:solidFill>
                    <a:srgbClr val="3645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种方式</a:t>
              </a:r>
              <a:r>
                <a:rPr lang="zh-CN" sz="2400" dirty="0">
                  <a:solidFill>
                    <a:srgbClr val="3645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</a:t>
              </a:r>
              <a:endParaRPr lang="zh-CN" sz="24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FLYING IMPRESSION FID FEIZHAO    qq:1964271550"/>
          <p:cNvGrpSpPr/>
          <p:nvPr>
            <p:custDataLst>
              <p:tags r:id="rId3"/>
            </p:custDataLst>
          </p:nvPr>
        </p:nvGrpSpPr>
        <p:grpSpPr>
          <a:xfrm>
            <a:off x="2373995" y="3399502"/>
            <a:ext cx="5816600" cy="678574"/>
            <a:chOff x="7196185" y="2616819"/>
            <a:chExt cx="5816600" cy="678574"/>
          </a:xfrm>
        </p:grpSpPr>
        <p:sp>
          <p:nvSpPr>
            <p:cNvPr id="44" name="FLYING IMPRESSION FID FEIZHAO    qq:1964271550"/>
            <p:cNvSpPr>
              <a:spLocks noChangeArrowheads="1"/>
            </p:cNvSpPr>
            <p:nvPr/>
          </p:nvSpPr>
          <p:spPr bwMode="auto">
            <a:xfrm>
              <a:off x="7196185" y="2616819"/>
              <a:ext cx="678574" cy="678574"/>
            </a:xfrm>
            <a:prstGeom prst="roundRect">
              <a:avLst/>
            </a:prstGeom>
            <a:solidFill>
              <a:srgbClr val="FCB03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LYING IMPRESSION FID FEIZHAO    qq:1964271550"/>
            <p:cNvSpPr txBox="1"/>
            <p:nvPr/>
          </p:nvSpPr>
          <p:spPr>
            <a:xfrm>
              <a:off x="7950565" y="2724134"/>
              <a:ext cx="506222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保活原理分析</a:t>
              </a:r>
              <a:endParaRPr lang="zh-CN" sz="2400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FLYING IMPRESSION FID FEIZHAO    qq:1964271550"/>
          <p:cNvGrpSpPr/>
          <p:nvPr>
            <p:custDataLst>
              <p:tags r:id="rId4"/>
            </p:custDataLst>
          </p:nvPr>
        </p:nvGrpSpPr>
        <p:grpSpPr>
          <a:xfrm>
            <a:off x="2373995" y="5306337"/>
            <a:ext cx="5500370" cy="678574"/>
            <a:chOff x="7196185" y="4239809"/>
            <a:chExt cx="5500370" cy="678574"/>
          </a:xfrm>
        </p:grpSpPr>
        <p:sp>
          <p:nvSpPr>
            <p:cNvPr id="47" name="FLYING IMPRESSION FID FEIZHAO    qq:1964271550"/>
            <p:cNvSpPr>
              <a:spLocks noChangeArrowheads="1"/>
            </p:cNvSpPr>
            <p:nvPr/>
          </p:nvSpPr>
          <p:spPr bwMode="auto">
            <a:xfrm>
              <a:off x="7196185" y="4239809"/>
              <a:ext cx="678574" cy="678574"/>
            </a:xfrm>
            <a:prstGeom prst="roundRect">
              <a:avLst/>
            </a:prstGeom>
            <a:solidFill>
              <a:srgbClr val="33C3AB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LYING IMPRESSION FID FEIZHAO    qq:1964271550"/>
            <p:cNvSpPr txBox="1"/>
            <p:nvPr/>
          </p:nvSpPr>
          <p:spPr>
            <a:xfrm>
              <a:off x="7950565" y="4347124"/>
              <a:ext cx="474599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33C3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不同系统版本保活区别</a:t>
              </a:r>
              <a:endParaRPr lang="zh-CN" sz="2400" dirty="0">
                <a:solidFill>
                  <a:srgbClr val="33C3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FLYING IMPRESSION FID FEIZHAO    qq:1964271550"/>
          <p:cNvGrpSpPr/>
          <p:nvPr>
            <p:custDataLst>
              <p:tags r:id="rId5"/>
            </p:custDataLst>
          </p:nvPr>
        </p:nvGrpSpPr>
        <p:grpSpPr>
          <a:xfrm>
            <a:off x="6472498" y="2438042"/>
            <a:ext cx="5347335" cy="678574"/>
            <a:chOff x="1878908" y="4239809"/>
            <a:chExt cx="5347335" cy="678574"/>
          </a:xfrm>
        </p:grpSpPr>
        <p:sp>
          <p:nvSpPr>
            <p:cNvPr id="3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4239809"/>
              <a:ext cx="678574" cy="678574"/>
            </a:xfrm>
            <a:prstGeom prst="roundRect">
              <a:avLst/>
            </a:prstGeom>
            <a:solidFill>
              <a:srgbClr val="364555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FLYING IMPRESSION FID FEIZHAO    qq:1964271550"/>
            <p:cNvSpPr txBox="1"/>
            <p:nvPr/>
          </p:nvSpPr>
          <p:spPr>
            <a:xfrm>
              <a:off x="2633288" y="4330614"/>
              <a:ext cx="459295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3645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双进程守护</a:t>
              </a:r>
              <a:endParaRPr lang="zh-CN" sz="24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FLYING IMPRESSION FID FEIZHAO    qq:1964271550"/>
          <p:cNvGrpSpPr/>
          <p:nvPr>
            <p:custDataLst>
              <p:tags r:id="rId6"/>
            </p:custDataLst>
          </p:nvPr>
        </p:nvGrpSpPr>
        <p:grpSpPr>
          <a:xfrm>
            <a:off x="6472285" y="3511192"/>
            <a:ext cx="5500370" cy="678574"/>
            <a:chOff x="7196185" y="4239809"/>
            <a:chExt cx="5500370" cy="678574"/>
          </a:xfrm>
        </p:grpSpPr>
        <p:sp>
          <p:nvSpPr>
            <p:cNvPr id="12" name="FLYING IMPRESSION FID FEIZHAO    qq:1964271550"/>
            <p:cNvSpPr>
              <a:spLocks noChangeArrowheads="1"/>
            </p:cNvSpPr>
            <p:nvPr/>
          </p:nvSpPr>
          <p:spPr bwMode="auto">
            <a:xfrm>
              <a:off x="7196185" y="4239809"/>
              <a:ext cx="678574" cy="678574"/>
            </a:xfrm>
            <a:prstGeom prst="roundRect">
              <a:avLst/>
            </a:prstGeom>
            <a:solidFill>
              <a:srgbClr val="33C3AB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LYING IMPRESSION FID FEIZHAO    qq:1964271550"/>
            <p:cNvSpPr txBox="1"/>
            <p:nvPr/>
          </p:nvSpPr>
          <p:spPr>
            <a:xfrm>
              <a:off x="7950565" y="4347124"/>
              <a:ext cx="474599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33C3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终极目标：永生</a:t>
              </a:r>
              <a:endParaRPr lang="zh-CN" sz="2400" dirty="0">
                <a:solidFill>
                  <a:srgbClr val="33C3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9" grpId="0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PA_组合 20"/>
          <p:cNvGrpSpPr/>
          <p:nvPr>
            <p:custDataLst>
              <p:tags r:id="rId1"/>
            </p:custDataLst>
          </p:nvPr>
        </p:nvGrpSpPr>
        <p:grpSpPr>
          <a:xfrm>
            <a:off x="4785564" y="1500466"/>
            <a:ext cx="3407701" cy="63239"/>
            <a:chOff x="2190216" y="0"/>
            <a:chExt cx="4752528" cy="108012"/>
          </a:xfrm>
        </p:grpSpPr>
        <p:sp>
          <p:nvSpPr>
            <p:cNvPr id="4" name="矩形 3"/>
            <p:cNvSpPr/>
            <p:nvPr/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6" name="PA_文本框 35"/>
          <p:cNvSpPr txBox="1"/>
          <p:nvPr>
            <p:custDataLst>
              <p:tags r:id="rId2"/>
            </p:custDataLst>
          </p:nvPr>
        </p:nvSpPr>
        <p:spPr>
          <a:xfrm>
            <a:off x="5110480" y="417660"/>
            <a:ext cx="197104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3735" b="1" dirty="0">
                <a:ln w="6350">
                  <a:noFill/>
                </a:ln>
                <a:solidFill>
                  <a:srgbClr val="1D69A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目  录</a:t>
            </a:r>
            <a:endParaRPr lang="en-US" altLang="zh-CN" sz="3735" b="1" dirty="0">
              <a:ln w="6350">
                <a:noFill/>
              </a:ln>
              <a:solidFill>
                <a:srgbClr val="1D69A3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/>
            <a:r>
              <a:rPr lang="en-US" altLang="zh-CN" sz="2135" dirty="0">
                <a:ln w="6350"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zh-CN" altLang="en-US" sz="2135" dirty="0">
              <a:ln w="6350">
                <a:noFill/>
              </a:ln>
              <a:solidFill>
                <a:srgbClr val="333333">
                  <a:lumMod val="50000"/>
                  <a:lumOff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PA_组合 1"/>
          <p:cNvGrpSpPr/>
          <p:nvPr>
            <p:custDataLst>
              <p:tags r:id="rId3"/>
            </p:custDataLst>
          </p:nvPr>
        </p:nvGrpSpPr>
        <p:grpSpPr>
          <a:xfrm>
            <a:off x="1095123" y="3429000"/>
            <a:ext cx="2016723" cy="2527653"/>
            <a:chOff x="522514" y="3027330"/>
            <a:chExt cx="1512542" cy="1440160"/>
          </a:xfrm>
        </p:grpSpPr>
        <p:sp>
          <p:nvSpPr>
            <p:cNvPr id="54" name="矩形 53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PA_任意多边形 10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541477" y="2750331"/>
            <a:ext cx="382485" cy="383483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2" name="PA_任意多边形 1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7250381" y="2733676"/>
            <a:ext cx="285613" cy="410445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3" name="PA_任意多边形 13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1881637" y="2745660"/>
            <a:ext cx="465373" cy="386477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74" name="PA_组合 73"/>
          <p:cNvGrpSpPr/>
          <p:nvPr>
            <p:custDataLst>
              <p:tags r:id="rId7"/>
            </p:custDataLst>
          </p:nvPr>
        </p:nvGrpSpPr>
        <p:grpSpPr>
          <a:xfrm>
            <a:off x="3691795" y="3435350"/>
            <a:ext cx="2016723" cy="2527653"/>
            <a:chOff x="522514" y="3030948"/>
            <a:chExt cx="1512542" cy="1440160"/>
          </a:xfrm>
        </p:grpSpPr>
        <p:sp>
          <p:nvSpPr>
            <p:cNvPr id="75" name="矩形 74"/>
            <p:cNvSpPr/>
            <p:nvPr/>
          </p:nvSpPr>
          <p:spPr>
            <a:xfrm>
              <a:off x="522514" y="3030948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PA_组合 76"/>
          <p:cNvGrpSpPr/>
          <p:nvPr>
            <p:custDataLst>
              <p:tags r:id="rId8"/>
            </p:custDataLst>
          </p:nvPr>
        </p:nvGrpSpPr>
        <p:grpSpPr>
          <a:xfrm>
            <a:off x="6388072" y="3429000"/>
            <a:ext cx="2016723" cy="2527653"/>
            <a:chOff x="522514" y="3027330"/>
            <a:chExt cx="1512542" cy="1440160"/>
          </a:xfrm>
        </p:grpSpPr>
        <p:sp>
          <p:nvSpPr>
            <p:cNvPr id="78" name="矩形 77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PA_矩形 59"/>
          <p:cNvSpPr/>
          <p:nvPr>
            <p:custDataLst>
              <p:tags r:id="rId9"/>
            </p:custDataLst>
          </p:nvPr>
        </p:nvSpPr>
        <p:spPr>
          <a:xfrm>
            <a:off x="3628716" y="4343998"/>
            <a:ext cx="2207199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en-US" altLang="zh-CN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Activity </a:t>
            </a:r>
            <a:r>
              <a:rPr lang="en-US" altLang="zh-CN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像素保活</a:t>
            </a:r>
            <a:endParaRPr lang="zh-CN" altLang="en-US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endParaRPr lang="zh-CN" altLang="en-US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前台服务保活</a:t>
            </a:r>
            <a:r>
              <a:rPr lang="en-US" altLang="zh-CN" sz="12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 </a:t>
            </a:r>
            <a:endParaRPr lang="en-US" altLang="zh-CN" sz="12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" name="PA_矩形 60"/>
          <p:cNvSpPr/>
          <p:nvPr>
            <p:custDataLst>
              <p:tags r:id="rId10"/>
            </p:custDataLst>
          </p:nvPr>
        </p:nvSpPr>
        <p:spPr>
          <a:xfrm>
            <a:off x="1246278" y="4344010"/>
            <a:ext cx="1714500" cy="1327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进程的优先级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系统是如何决定杀死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哪</a:t>
            </a: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个进程的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PA_矩形 63"/>
          <p:cNvSpPr/>
          <p:nvPr>
            <p:custDataLst>
              <p:tags r:id="rId11"/>
            </p:custDataLst>
          </p:nvPr>
        </p:nvSpPr>
        <p:spPr>
          <a:xfrm>
            <a:off x="6895349" y="3595131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16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如何拉活</a:t>
            </a:r>
            <a:endParaRPr lang="zh-CN" altLang="en-US" sz="16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PA_矩形 64"/>
          <p:cNvSpPr/>
          <p:nvPr>
            <p:custDataLst>
              <p:tags r:id="rId12"/>
            </p:custDataLst>
          </p:nvPr>
        </p:nvSpPr>
        <p:spPr>
          <a:xfrm>
            <a:off x="4202651" y="3556386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1600" b="1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如何保活</a:t>
            </a:r>
            <a:endParaRPr lang="zh-CN" altLang="en-US" sz="16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PA_矩形 65"/>
          <p:cNvSpPr/>
          <p:nvPr>
            <p:custDataLst>
              <p:tags r:id="rId13"/>
            </p:custDataLst>
          </p:nvPr>
        </p:nvSpPr>
        <p:spPr>
          <a:xfrm>
            <a:off x="1344709" y="3556386"/>
            <a:ext cx="1704676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/>
            <a:r>
              <a:rPr lang="zh-CN" altLang="en-US" sz="1600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进程的一些常识</a:t>
            </a:r>
            <a:endParaRPr lang="zh-CN" altLang="en-US" sz="1600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0637" y="2617365"/>
            <a:ext cx="2126179" cy="33392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PA_矩形 58"/>
          <p:cNvSpPr/>
          <p:nvPr>
            <p:custDataLst>
              <p:tags r:id="rId14"/>
            </p:custDataLst>
          </p:nvPr>
        </p:nvSpPr>
        <p:spPr>
          <a:xfrm>
            <a:off x="6388193" y="4189693"/>
            <a:ext cx="1968289" cy="1636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广播拉活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en-US" altLang="zh-CN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Sticky</a:t>
            </a: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账户拉活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en-US" altLang="zh-CN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JobScheduler </a:t>
            </a: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拉活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双进程守护</a:t>
            </a:r>
            <a:endParaRPr lang="zh-CN" altLang="en-US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PA_任意多边形 11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10004373" y="2734833"/>
            <a:ext cx="328557" cy="417435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33333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44" name="PA_组合 79"/>
          <p:cNvGrpSpPr/>
          <p:nvPr>
            <p:custDataLst>
              <p:tags r:id="rId16"/>
            </p:custDataLst>
          </p:nvPr>
        </p:nvGrpSpPr>
        <p:grpSpPr>
          <a:xfrm>
            <a:off x="9192039" y="3434710"/>
            <a:ext cx="2016723" cy="2527653"/>
            <a:chOff x="522514" y="3027330"/>
            <a:chExt cx="1512542" cy="1440160"/>
          </a:xfrm>
        </p:grpSpPr>
        <p:sp>
          <p:nvSpPr>
            <p:cNvPr id="45" name="矩形 44"/>
            <p:cNvSpPr/>
            <p:nvPr/>
          </p:nvSpPr>
          <p:spPr>
            <a:xfrm>
              <a:off x="522514" y="3027330"/>
              <a:ext cx="1512542" cy="144016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522514" y="3393953"/>
              <a:ext cx="1512542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PA_矩形 62"/>
          <p:cNvSpPr/>
          <p:nvPr>
            <p:custDataLst>
              <p:tags r:id="rId17"/>
            </p:custDataLst>
          </p:nvPr>
        </p:nvSpPr>
        <p:spPr>
          <a:xfrm>
            <a:off x="9594346" y="4345263"/>
            <a:ext cx="1213794" cy="707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课程技术总结</a:t>
            </a:r>
            <a:endParaRPr lang="en-US" altLang="zh-CN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交流互动</a:t>
            </a:r>
            <a:endParaRPr lang="en-US" altLang="zh-CN" sz="1335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PA_矩形 67"/>
          <p:cNvSpPr/>
          <p:nvPr>
            <p:custDataLst>
              <p:tags r:id="rId18"/>
            </p:custDataLst>
          </p:nvPr>
        </p:nvSpPr>
        <p:spPr>
          <a:xfrm>
            <a:off x="9697273" y="356209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1600" b="1">
                <a:ln w="6350">
                  <a:noFill/>
                </a:ln>
                <a:solidFill>
                  <a:srgbClr val="FFFFFF">
                    <a:lumMod val="50000"/>
                  </a:srgb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课程总结</a:t>
            </a:r>
            <a:endParaRPr lang="zh-CN" altLang="en-US" sz="1600" b="1" dirty="0">
              <a:ln w="6350">
                <a:noFill/>
              </a:ln>
              <a:solidFill>
                <a:srgbClr val="FFFFFF">
                  <a:lumMod val="50000"/>
                </a:srgb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0" grpId="0" bldLvl="0" animBg="1"/>
      <p:bldP spid="72" grpId="0" bldLvl="0" animBg="1"/>
      <p:bldP spid="73" grpId="0" bldLvl="0" animBg="1"/>
      <p:bldP spid="60" grpId="0"/>
      <p:bldP spid="61" grpId="0"/>
      <p:bldP spid="64" grpId="0"/>
      <p:bldP spid="65" grpId="0"/>
      <p:bldP spid="66" grpId="0"/>
      <p:bldP spid="40" grpId="0"/>
      <p:bldP spid="43" grpId="0" bldLvl="0" animBg="1"/>
      <p:bldP spid="51" grpId="0" animBg="1" autoUpdateAnimBg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154430" y="1748155"/>
            <a:ext cx="10515600" cy="3749040"/>
          </a:xfrm>
        </p:spPr>
        <p:txBody>
          <a:bodyPr/>
          <a:lstStyle/>
          <a:p>
            <a:r>
              <a:rPr lang="zh-CN" altLang="en-US" b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系统出于体验和性能上的考虑，app在退到后台时系统并不会真正的kill掉这个进程，而是将其缓存起来。</a:t>
            </a:r>
            <a:endParaRPr lang="zh-CN" altLang="en-US" b="1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endParaRPr lang="zh-CN" altLang="en-US" b="1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zh-CN" altLang="en-US" b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打开的应用越多，后台缓存的进程也越多。</a:t>
            </a:r>
            <a:endParaRPr lang="zh-CN" altLang="en-US" b="1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endParaRPr lang="zh-CN" altLang="en-US" b="1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zh-CN" altLang="en-US" b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在系统内存不足的情况下，系统开始依据自身的一套进程回收机制来判断要kill掉哪些进程，以腾出内存来供给需要的app, 这套杀进程回收内存的机制就叫 Low Memory Killer</a:t>
            </a:r>
            <a:r>
              <a:rPr lang="zh-CN" altLang="en-US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。</a:t>
            </a:r>
            <a:endParaRPr lang="zh-CN" altLang="en-US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grpSp>
        <p:nvGrpSpPr>
          <p:cNvPr id="48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879" y="371042"/>
            <a:ext cx="3704079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Low Memory Killer</a:t>
            </a:r>
            <a:endParaRPr lang="en-US" sz="2665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00.xml><?xml version="1.0" encoding="utf-8"?>
<p:tagLst xmlns:p="http://schemas.openxmlformats.org/presentationml/2006/main">
  <p:tag name="PA" val="v4.1.3"/>
</p:tagLst>
</file>

<file path=ppt/tags/tag101.xml><?xml version="1.0" encoding="utf-8"?>
<p:tagLst xmlns:p="http://schemas.openxmlformats.org/presentationml/2006/main">
  <p:tag name="PA" val="v4.1.3"/>
</p:tagLst>
</file>

<file path=ppt/tags/tag102.xml><?xml version="1.0" encoding="utf-8"?>
<p:tagLst xmlns:p="http://schemas.openxmlformats.org/presentationml/2006/main">
  <p:tag name="PA" val="v4.1.3"/>
</p:tagLst>
</file>

<file path=ppt/tags/tag103.xml><?xml version="1.0" encoding="utf-8"?>
<p:tagLst xmlns:p="http://schemas.openxmlformats.org/presentationml/2006/main">
  <p:tag name="PA" val="v4.1.3"/>
</p:tagLst>
</file>

<file path=ppt/tags/tag104.xml><?xml version="1.0" encoding="utf-8"?>
<p:tagLst xmlns:p="http://schemas.openxmlformats.org/presentationml/2006/main">
  <p:tag name="PA" val="v4.1.3"/>
</p:tagLst>
</file>

<file path=ppt/tags/tag105.xml><?xml version="1.0" encoding="utf-8"?>
<p:tagLst xmlns:p="http://schemas.openxmlformats.org/presentationml/2006/main">
  <p:tag name="PA" val="v4.1.3"/>
</p:tagLst>
</file>

<file path=ppt/tags/tag106.xml><?xml version="1.0" encoding="utf-8"?>
<p:tagLst xmlns:p="http://schemas.openxmlformats.org/presentationml/2006/main">
  <p:tag name="PA" val="v4.1.3"/>
</p:tagLst>
</file>

<file path=ppt/tags/tag107.xml><?xml version="1.0" encoding="utf-8"?>
<p:tagLst xmlns:p="http://schemas.openxmlformats.org/presentationml/2006/main">
  <p:tag name="PA" val="v4.1.3"/>
</p:tagLst>
</file>

<file path=ppt/tags/tag108.xml><?xml version="1.0" encoding="utf-8"?>
<p:tagLst xmlns:p="http://schemas.openxmlformats.org/presentationml/2006/main">
  <p:tag name="PA" val="v4.1.3"/>
</p:tagLst>
</file>

<file path=ppt/tags/tag109.xml><?xml version="1.0" encoding="utf-8"?>
<p:tagLst xmlns:p="http://schemas.openxmlformats.org/presentationml/2006/main">
  <p:tag name="PA" val="v4.1.3"/>
</p:tagLst>
</file>

<file path=ppt/tags/tag11.xml><?xml version="1.0" encoding="utf-8"?>
<p:tagLst xmlns:p="http://schemas.openxmlformats.org/presentationml/2006/main">
  <p:tag name="PA" val="v4.1.3"/>
</p:tagLst>
</file>

<file path=ppt/tags/tag110.xml><?xml version="1.0" encoding="utf-8"?>
<p:tagLst xmlns:p="http://schemas.openxmlformats.org/presentationml/2006/main">
  <p:tag name="PA" val="v4.1.3"/>
</p:tagLst>
</file>

<file path=ppt/tags/tag111.xml><?xml version="1.0" encoding="utf-8"?>
<p:tagLst xmlns:p="http://schemas.openxmlformats.org/presentationml/2006/main">
  <p:tag name="PA" val="v4.1.3"/>
</p:tagLst>
</file>

<file path=ppt/tags/tag112.xml><?xml version="1.0" encoding="utf-8"?>
<p:tagLst xmlns:p="http://schemas.openxmlformats.org/presentationml/2006/main">
  <p:tag name="PA" val="v4.1.3"/>
</p:tagLst>
</file>

<file path=ppt/tags/tag113.xml><?xml version="1.0" encoding="utf-8"?>
<p:tagLst xmlns:p="http://schemas.openxmlformats.org/presentationml/2006/main">
  <p:tag name="PA" val="v4.1.3"/>
</p:tagLst>
</file>

<file path=ppt/tags/tag114.xml><?xml version="1.0" encoding="utf-8"?>
<p:tagLst xmlns:p="http://schemas.openxmlformats.org/presentationml/2006/main">
  <p:tag name="PA" val="v4.1.3"/>
</p:tagLst>
</file>

<file path=ppt/tags/tag115.xml><?xml version="1.0" encoding="utf-8"?>
<p:tagLst xmlns:p="http://schemas.openxmlformats.org/presentationml/2006/main">
  <p:tag name="PA" val="v3.0.1"/>
</p:tagLst>
</file>

<file path=ppt/tags/tag116.xml><?xml version="1.0" encoding="utf-8"?>
<p:tagLst xmlns:p="http://schemas.openxmlformats.org/presentationml/2006/main">
  <p:tag name="PA" val="v3.0.1"/>
</p:tagLst>
</file>

<file path=ppt/tags/tag117.xml><?xml version="1.0" encoding="utf-8"?>
<p:tagLst xmlns:p="http://schemas.openxmlformats.org/presentationml/2006/main">
  <p:tag name="ISPRING_ULTRA_SCORM_COURSE_ID" val="0A12819A-E1CC-40D8-8330-AD2067EE5FC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DVjlknoZE7o6C8AAOlbAAAXAAAAdW5pdmVyc2FsL3VuaXZlcnNhbC5wbmftfAtUU1faqB3723YGS52ZjkQeaUtba2nBEJRXSOrQQq0PVES0AqmNGK1ChIAQyMPWKdgaiPgKyCOlqBTQpGglBPKwtSZAQoJajJqQqCE5PAwxOYZw8rwJ2pE6dt373/vPvfdfS9dyheyzv29/70fO3vurNauT5/5xwR9nzZo1d/mH76+bNes/4mbNmp33/BzvyM+1czZ6P54hrkv++yy2PGjU++VZ/LJVy2bNamf8ybnlP7zfX9j94SbirFkvXvT9f0ZC+G7rrFmbqcvfX7a+OMs4RGCcwZO0lKzUrPey3nu94Yd1X7eiW5ynW+uS331t2aoVX72yLnDhvLQFzfNeefXqmx+0fPX+P+4c+yjq89b9P2x4/6Od+1r3fvPXlamBz4cXTDii716NpUDV49WbShWj59kQ+SRjUmaP3rnNFHvZ3b7NEZyeinGbGZwsmsvaBnffK1dS7+2Dz/L9q/uyffO2i7JjsTbxQE1YW/zs6cGmXcebxhvBZIx9LSnRN7KXeCwHLBlx0jwmz9HoacjOZ2/EaG8nX3vG93jFsQowmAYxaZuyXvA93P3C2TxhU9cffH/fOhQQp1jj/gtEu59MW58lMUOu53zw8YkALLIgYRfV40MxMfGVXz3cPlCuGb7Kcv/QaECcDuhyTzE8U+8KrWcIR7kJX3STqdipn+azCZ6jHPJJvlt4ZsqlsI0uRJu/snRlUK8W1qMmDru79DwZIL37CxA7jNCwtXgfBb0lryUCKa5fUjJdP0U4fwrUXVS41IrMBOsvqcpW1TnCpQGrwn0D0x1yAjmiVzJoTp2SKZi6c0Bv1L4Id40ks64/f1RhXMqwnudQjPaOZHgcmBCoMkebAEuqqIioXehSA40gnmrAs1mqYk9eudxRLPQufEGl+2puvar9lX29CvddRRZjO6i/v8E78mpEKF58CTrLvZoj6VV1GnH6pTBK2/iGTUsKDA5i/F8NLsSbcqb2GsW/HDd8mh3/ZeNfvOgqdZoyec/ByKSv/BowrqsYCkXVUx2Zyxy3uDtzQ7BoSxWDn0caPtqk6+JjaGrz2xx+/bLhfXDnLWuOJY94IyBPnK0TNqO5DsueufUkDBMwmj9SaO1ntF3Cdy4WhktViWy4rb9Q1wEt4dCDlPqdS7UE/mdRtt7v47JWxWGjtXiUQiC5gVZmoGvhCwket8njDmQcZnhEHpuHKgWYKgNal4e79BL/sxGZ7dqegSBtNKiHGhbQ3CAlUiixBBG7ySyGRMrR8QBbGBcuSuEZi+sCtCsGdcOWj3Kj0e53OK9xQuJzS8tkjCpgnSvWZ0JypcA5UrI1qqcHIT5J/xJcvJTxDS/X7y+6ZDwSPSwklarDlf2z9Z2ZmkpzO7hnTlWeCrUavUcDV7wKJ/gdb0Zx81SO770kiT6o4fQfNBPIbNx96YdHxy08/D3pK9Xj4E42XKk3Oo+Pu8dpLo7SBBjVNOqXW9mBDCQ6KVxaSELzctV7UFSNsF9HB+JykbXwMAJA7Af7XcgsAw7oUm8L6c3PzI1HmzKYjGi2yL+tTE6mQ6VRIoOiNFxhS/EKF6IG2KTKGFuwdym/Jh1UKelXLrIFMhI0cAZSCAdL1yTIV7U2IhkJNAKAEOMAHdDejXydgZDvu14p8JkTVPptIl78Of35qvS1Fbd30kNhfy3LU2WwPn+16acAeBn9L7wh8iaNYv9xrgRXOZ7vQGwfNouNr9lU6A0TpWPE7hQvVWf8vtIdrYaBhsuIxE/Yit1RW4MWhH4ywWrc4Wzw56GZCptUV+m5lRKC8zIsL8YQgEkuqQ7ibTBIjmsrFWQDkkBn8sioZn4Cow0x5xp0dmGOfqDGpDL/sc95HOPgkeMtFcsi87UZSzVy24BXKQqcwYF3nztoupSBDgkVx671smnhdyTiwwNDgYNrlzAoKuRW+kmea1Kx2Bc7YBP6ZCVyu4yjWZCYNOerMxmsZTvoobi3eq8v9mcmauA2FVUNTfL6yVqj42KLIscRk3KltZEY4ujoCB0O+AvxxjuhW9iK944jIhnxc3oyGlTDaVUqR/YvN6n0HhfAlRBlxglLzGYQl4OxqTGWPeFwxhJRwvBZKFZTfjQRP+cns+A4FrTK9DoFzX0a/9cgbSgU0qfi5ZJNdAmdz5LUYF8I5pmmMHO38VZZY6J7KR1aCW+Xw7qAG2gYt1DZChXUqROSwkkTvHcUhfENPhsGjBp3hdxvju7oelhKfi3pFZlKh9Yp824Un0zfujHI9hXK0LnLkQesxcXv33r6hvBsmBIvi9HzKlSacmJQnCQsDlAN7zz0OZLzcxDjqNTiqJcoVDCMJCBuGM2bCE8EMuH4ndTTRoB6daBGonXX1pE+ACandRPr1cMysYDPkkpeihHZERar3CgxilUXi9U9tr6puHQtDSIeGm+T8HonHXGW6yqtpw7Du9uB/7BBUswmZfFWNXjIGF8c5Q+pBmouv8JkpH+Q/X7Nc+WkqZ5vFjNe0Q1+okOI91c98xo3GB7GQCQx8oZWJeJDQpXAHp0LcbfOohY7bLeDyuV+GTzFlD1bLQuLRjqzX5IV6rQ3g7j9OfkOdTi3txBaYtJuGwni+CXo8zoMiiJqfO6CuNAmwxSyDqhqL1JPCk+HxIFAAk0u2evlZqBm3GCq4Nc7DOMNKr0xL3MXvAi1WngKtGGp/Q6oJJ1BPPzZiBo9WYxRIBgsSYioWaerBGIaCGibmSzG0UFf5un0S9k6IptanFS2SbyPHkyKVzLgf6ogoWSFsJfFheD3h6oWzf65M9fvbzqqrkuNgRMyWBIWIRD2oVg3PKmLZdnVE9KvG8OwtYgFGywkAnZZrJvS5/cl7h/eAOqlic7J2RoQxMTHBMG59gDQdCNgsWRvCVNy4zhGawQaHAygVgpI+hywaInEiJYf/v6OjeZu6Ldt1MBDseFw7WxSqRNS2G5ONchBaSGuJ8gg6R+otknW8G0uLqWudr1WmXcVJ9HAIjFa1GTnqlwMxleg7HY39Az0Hj7/6cgd8pMTrnyAVOaX6V+rpfkyeDeyoOHVROVFg81XGNya8Kv35e4Ll5AF00l8vmJgOrFnoBIXTid48+9N4Bc5R1nu0Zenn77xnwb/T064kB8huH9lMIzDz7fe3MnJXL5O/kXdC7GBrUjd0gcT1mHtV5hs6tRFOPp49OujnL4bB5HfxsXHla32Pv2kRTR1QFQctePDK5ulsLX1wcHT2L8/8nphGj5ZMr3kO28szxy8cRkxTceK5evSC/cUPER96Je0pyD/f4CMRpZYB9M5DTQ31GbjAwlKjZVdlCkA602oMNJqHaTnGWLHAx4BnwQj9t2+moLJrDwAvKO4cZ1Ebz3XhBt51vvs2BXIJkMqjiTeeaOHqNSnP1pdLiI6EVZVHxFzcn5W8e3Lm+PKZ0Klz93PHGZnD6P01C7RzAfc4Bcj+jMXhAKZpmbHmX8a36J6Grg9Rkq74bw0H0suaONymFgqZOetVyByVah8jReNZyaaaAbtHLGtpDKvtiMUyDE1L5nJDiF+1ovABmtQU9uCWAIRc6Zt5jKDzwf4nuE4tUnyAWj9TI4+e5Y+jTO1NBQ/Qm6VV1ZO15obPwKwS/4g5qUlSL4b+z2gduPS3wOq7jb2wOJYvxFPxd683DQFIqkIFpsIpD7ScJyndd5i+Zmx2KSu8d8DWv17MOgX61NmmIGzLelCDLcVmIopQM8UD2fBMzp1a4NO92ROGP8p5AEKFLiSREp+MhNx2Xd/eeIiiK7x6y1gy5MUMxGOa5Y3j90dCYjzBue9JwvcaaGf1G0eJNJzuMHxhU9iBbd+aNvvLJSXOvR7C3EE7alPJlu56vdIUK2vqP+tVrjBs8oBFs19+V2N2+sIX1pixTmqyscmec2VORLe/zjW/qbbb3TtxD1OejOLan9Xd/tkj9e56I9hsqmJiqOhT3DHdCzFOtbS3PB2+c/EY0AdwJZyHjGdmQTz03rcNua+O7F9xCX5ITPIeL1lhn8sH5thwYe6Hq186AT7vxtIAk8I9ROyfN0rwfzSdEzEKJ0fL2GncAX1MxVxf7hkggewNZC8SHgpNSWh0GqRRmC6BklHAefrfe9B7CLB+BjkVXJBb61UQlKUaoiuPcI3oytqeCjlOH8GYSlsRIE8e5bsAnPevaDSQ013kAoU0XrfG1xLTP3Zdym3v5zP1mpKP2huBFFtM8E+G1nJcqgBdoSiLQ7UGWHO/E25mKwb1VjQfVBVEflHbzPZZfwwBstMXy9XMiQLlICu0kJtUHauulkaAsVAQeJCVX5mCEGY0oeTJ5om8wBJELZtLZpJXq2zI45VGhTvipWpKR0zme4b8PbfMCCflNTZ0xYYyrkv+z56zk94FmXSjhBbcd/L2l732QwWG50VHMeWPl9tI2ZOsLhE1dqQaEsxbxUbjgOKhdCSfVtsKEs7SKXWY8QZDTsn4pnpJQZEMhSAOygjwmwwOFLJsOSJraS6jGgqCq3YiZJkYNAeckjJ2Rm+vDBd3IEIkkcKK+Cj8gtMlYyzXbY7hg2vMIfrJ3G7VvJQjMNSy3Vwf7Wk3yg5GNOgeIvbLwnU29faUPkUsVgQOWZAN5mDAG+tTAXvHY/8tBKIEm4ArSSneiGj25WxrmF8MjKBOiOG9R6tevdiRlnHpnB4oj7AZBBT8rtf3YcLXwEt0WVlDVU3EhwbYU6Dw9ABLdHbEW+f8jZt0f0K/VIFDjWxqmILkd8aqShyF+9ANSP6cgOZepzeCEHDxGAbpyHFah3UzXDQhgxctaptwR0LNWtRrH9JVdXuqDkX1Us51TIdXXJTE5Gf2WfVGY+MG27nUcOHwM7+gRoDPE1BMShCK4CoBk9H3ib0teIPRjckrUsEZpj/lcNhTZujz6YlZoj5xoBquLLSr0SFiJiNzRqKzZoX69lY3MegMdLXG+yqF+tLFaFDe0ZkkhDOmIyjEhP72jBcBY28epEi242YOuIYjh1W0ltU8JOciSYJZ6YnrQ6OI4ogiQAcR80xdJn/2HsEvhC+DyeW8Fmqk34UnquYhpK/ZfOuAUuS7C2+Cn7IDY67OlVlg0gMg0S2BgZNVTn09iM2kGxAIGebit0kegYmJCx01Hn+8uHfOG1kpDz00zTxxbGlMCDy3gfibujoUV5K1skYNqucT/8c5hEX8oYC3k5FX3NSQ4pC4MjXDEt1abVe3my1Wm0YgykZEt6M6lfscDi52IvqXDqrajyftRa9ugHPlgJZc9tKnP+tw9pTkP/LIGPnlVmlUdmP9UW/rIgQFFib4K6RyydeXU5Lk5fVzftnbJFSIClWaHfbRJ7tNw+eaBtHvopPLNymLpvGOKuzeHqZWbfuwOKmfzQ+gJ8maFZ4w3/RhOLNZH0YlmefKBKVTneDV2tLXValdurm8Ph9jFvieUtUWWSGFDT3WBHNVsRB32/0z3T1cZx9g91a18TFPiB6mCgHsiirYl58wG9GWfyQAO689Vy6t81cBy0xkr19ZPhzP5bfEZgoJqvyG/vN3X4PO0kOxbiTsS2+/soiHD7rx00VNP+1WUObKBWd5IcT/ApL+Bac0deP9nFM1whuA+HYPm3iZEsKpdX5cd6NhxVZSaRe4mnjmO5+OT/rrXJheThGnEURdO56lOCd+ggmVnd7xPNjo8TsBBVMLDKc+c+s6ixtHlTGWLAwzhw09TXMFSxlqDPjn8BZpcbzlp1B/i7RWWog1nlnvpQTzOz9NR2pVmGEbqFNwAmyTYVRya6ND2lqnuwnUMExb5vCP8b1Csg6OC71tir6ZKbzhFEPFaKS3uDC4XgHwiA2JqtsydFD7LM286R9kityHeOYWzzzvsW6BrECd9UE1nkJyx/Um3/0p96zd/UYc7vYh8bB6sHCi04El8G0AYyidCh6JRcb/ytPY2x9WpGpRNn9oFjpPadAO0b+hoG9RLxRqgEbfqWBSj+jdvOAhm5qvEjzS6drO5/1ed7EKVXaJFqTxRG57ZuFYtgzbVs4yDm3I8i3/6TXgzqDMT2LpLdbeGQnYrX7Ntx9u2nFeD4lBM8xI5CfUV3jWFrBKNYaLwLjCajm1GFt5BDV1bnyoUK7j1QhQz8pk/t9fjEALfm+WNWI5MIZ5l9SUzKxvg6Sn7cpK60GSyRRBS0Z8CYztSE96+W4rtE9Ol2/JSPFeJKZVXJVOeU1JULsWKEh/Wd5k8GbqcKik1muu3jOc9KAxOGAj4iOvKFiujMuXGqtijxeKcV74z5ufTATwJ0w0TwOhrVP7tx8ClRWSrMfOHhXDixY8g3EU1AmLp/ELDIBFvrR0Y5EQF1cCOz5RDZSLQXHV+ntARU2HPXk6Cpu6ZV+jLAhr3PB/VxcSBzy49wIeCIQEIXMr1S9P0fix9gRj95WtxIqFJL96qEAUH+O5FcfoQBqHTm0re5wC6Gm0mtC/Q9MqFAlbouVVPNy+K8hE5U8v3pdbAWNAJ5S6XG5CatBBoc2kgh/+zmBKmCfodg6PNV+jzRSh+3fJDiUz79iOcxyDteGm8rk9GZS6dI5MudbzoA1kjAM0aXjHyIeS7fLaUm8X6WvWjpH8tmJleAa2GAOoQs1JBmIzdoRh9as4rahciGzNYJqPqA/WLQZNyC7ULMF4c2wiXh6q6Rzx8DdMnkrWZ3XTW+wmQkFSQ2JVvxR6ae/Co8ZU3DKG8JcSgLj8rmuoWL5Ocm7Xq+IwXSEgN/UpG895Sy2f91INL1cr1IBaU3gSI20g9vdRv95kJUeXv7QZDsqGnc74FPLSTSno54Un7hFgy5vJDpV3+ok1wldQ4cnJBi3edAbeThHQjU5/fu2aeC4O1NrJzMa0osrWz/PQ4mTMfbL0ZmaufVgWzQ3v1ZNcFTDtlydFP2Z9vVvlwqvaF/syb7P47OkwDNE+n7c9hW6PYPbSdhE/ALG5aGJ5dzgP5g+iy+onJcfFQ73vIgvG/Bj6dwQwhJFHaZkhDCQBQZwQT8jPqvwOCYdNKZUVRU7ZghkBUwkDov2dmej43mRIoMrA804juuk8xNEWNf24uiCDfmsKA08R5uiI23gttEl1LoQ29EKry+I29682onC6ZyfKdQEt+A795Asd4TfkucQMGyds033vIFY6ERKsxc/qEyHzju321EfV67d7dDd3RG/btuu00ny+3fPKbIwclT1Sef8TiLpDdtynevypOsIo/Sq8W1dO7yZf+jsgnu5O52ldaCoomYt0e+AioYkhixLTeoZ0w7S6SwS3fj8cRVDwqGrABI9/VBlJBXdUoVEO2/7M2nbeA+j96IhQkr+VOl2jU1oO/rb4TsYGXhQ/7JgkLVZznoYZW3aScyzPxv1Wr8zbnW++2GU7PK4B0X2dP3+ZJPPpyHgGIh/WLC6mJ79KUvu5MWz7L8092G666IflsjX7n/uT/4myDzitVjp1oezj6MdNxTHQkO44KUIarsTlEKRD2S0YxWHb/ko9lZevALjIUMAE3zo81e63BDGA/iWToTb1/zmifDelxFHvMh0EmXEgV8Lgg7B5M2dSo/6J29GX98QyN3ya3FQa7/tTyu2noygtKAeVQY3xyPcdyL6/i11R4tg+sW0iWrrTvey1zfocbI8f4mpJhOAUpR2vPRRv3Re6bFjPeNjpVqHZtCfNnUxmflh3DpII7cVC5W2R+t+xuHfWXHFPC5Utv1z+ZvSgUUJ9AeauqT63/xST/O95CZZ7xyIyHJNv/1Eu0ZTsL7Ch1pwAD2t093myRJvu6IUua3R/Hq9Dv/XQ5VXPD7tjIXCoZ5Bb/rabPcxgunSU6clcOuO0RqTiJ9zCePWYYQhmyN/3rq7l0PS31CtndOIYjrfDm4kM/SOt2lskVeV/B0/K1ggvxWppBiQLFLBaP90NbT3AFep86uHRSF/kGXTe+9Z9vDPgm1Y15h14O3gk2ZXwdWDsf6NQ7a6aRF1FpcmyAdqaAsXc0bUx6QALX7x7JVzaq+7a78gpd3sDDe0v6nUT+rcui56PGyTLy+D7SKXkcBkLMz8WJFgU1uLMaJDxM1uutaQVv9PLjo5I7ILh7CEBZ9G/mPbadhFXC7r1fwj6U0fsAO5wfo8pGbrSO/emtvIptUahV5ntnwkP6IabhdLpI5XMz+DQEot5iKXVz+TQgOtiRhfvG2vrBAU1dSoGPAiRRuCi7E3VOXz/4jEeeOmTYEDdPQtSD1C3PYRcag4viK9aznz+DSST84qdS/W73C+RUrq5X+bz/+USC3UH0RsC9kamSRX4r+HJeInMJ7tJRp5dhoskaiFBr8l8WtzIzL/DoG1GGUppgvt9v+SNMx54H/zCZzUcjl9Pxi2JFkn6UsVM82hhnPQy7Ww/PxN4uPmpnuLLsr33Oo1EhYQ8z30ViJsfbc5OQ6wCBBCRqvFhRAPPIbLLwz2Jje7ANYkm5TIkH1bO3vf+3juYV4u/yYSt30CwxzPr10bspBZIRmqXEaqBCXM8HbE1krMeJNfLRTSV1il6lcSkDNp+xr2Gqgbhr2B479G5H+K9LgNAdhPQ5YRVWoa/4/vigxCXE9dsmJtVn2s+DIiv1KiqvxGZzbcXqg4XyKDqDxK7lVB3OqP09wrDaU7/I6XTopX/2rUcYUjsupIsZy09YbwC2LIdsMyhN5rH36VMIyk7X2iCtICK3H/CLL14hhrFxIYny/Rk+jzCo5I1FnHJLUsYgguvuwjYI27zqAwHMRIoZAa0XO6U+1Xpz07gy/wNttv1CeTrGbUHjnnSMOvTEUkNhdAFe3gqSrkr2bObEwtCfgv+6KcfnfkK+cvlx6q3CiUgALhjLcPpQK3fTxda7/GZWON/xGU+vjz/xavTdYrfQVNG81B8BgHRVPzPXfGWM7DtHyrN93N79wNZcltBUIumKB5BPJLltY9yeVoXBNF2ATX/asXlun/JRhL0JPt+QHPVL7x23FmOvGniwdNVsGj2H+zbcH7e3E3Z8b8VsSzMad+OyXxDsd1XiT+MU1kClJlPeLLmFbxatWrd+O10IvPWXtTqGedFOD65Mxw/5nfC4lAOywO/jjGnwZIu8rk5Ts4j1LPZKv44OKCkNpGcMtjBL3uVy/ZNkKufor6KeqnqP+XUU/GJAK+ULBzsHCzxyhycblTMjwaFBeqVEVUl5Im4DvfhDaKnFIR2TW5Cm4KZynuTRSJHBWSepPH33Mbw+8QODPuzow9gwF/LpPj4gtHnD8vROe5AEMqy76e5NrQFxMbOPt2ZrL0w0F9dG9nLFq+Ch7BkuZgWFuEClSuHG46IhEQZgaj9CVl/2gEr6+GxXmkNCgineYGaN6+Puc5vgCDA9dUp6Pd1wiua9YPY7LejS37ic9S6Ze22K/zVrEVhaS6PGhPcZC30zZYIB19PH8TO1CRneHbcqY2Xz9HoDlU6SyPE+AQzlHU0B5Qd+aHmZkjDfdhQBzDeKSRyP8zMf6WcTl4YT4OtRJawsx+hU4vh70gsglMmTS6c4TkrT+gqUVcFiZpa0bQ7F3i65BEJzGmUvsl8H1bT5ih4ZfboGKep/i0meTP83SaUNsNRjWaUaWiS4ksFJcsy9ukYSf94uh4wvp57go56cL4CfOYZItf+SLRtv0rcVPSNdVbdqOSllTmZtcFMeKTLvMz59aTJkBRfc2P+WQ07BWu8lIxrVo0B1SBkkAmAJ1wxk2IXDFtT1DT5tiCDUxJZ/jFT+b8lAcVX9oqlmag/b/QoTdDeVb+8Xz+OiL968GBWOzfQCB1CYY7hvYixTGkIHWwU/HRE5QlJ43U6bv8qnF3g2y85XPk/Nei9uE1nDK5XyMo0sXS0Lql9ZAXSfTc+mgKtc34rySVHkr07a903dCw2vOG9jwve6kmj8hnwXGK4hru1YA/l5ubbuP4MsYZYPAbUveCOAlDzEinbPtrsILmjGfpkvUgSiyyxUpzxGHJ4GQnDZ1lJRQYIDrAHL+C6mCffZKYy+T8rnx3nsXvQLTg0zzTUbquS00L+Qvy2W2fBOn34IplL8WKMMMQPfLtSoApqfcI5HmODHRu7Y/5Xk3WMhCtSfKeD2sk0u9iaQmRuwyWDAy2AViMboagM09Ua9nqcOVjSXLLCGppInDxCVbYPwAtfoKckAXolU9QgF+9/9WnqJ+ifor6/wR1VeNhnT2QpiMcebyetXrTX3eQtyLutdl/M97OoJwO+uBfx40Emqot7vYtS0LDb+rqMTuI8Xi7fI8VG/Hcn2+d1ZfGa3X/pibil0UuB81jio3ZwX5UAqT2vTRZbyKX77MPL8RAI0Uf25c/QlV/aFowNzfMwAHzCbYl5+mkp5P+FyZ5iyewVus0DP4pgr/bqiYqMkshPROeSSRObxzR+HZqCIAEE2/y7jkFustgDFM4whU4IYUqGAXlQFHvIyMv/MhXUWaPkMdamtnl8vlYsrlkhN//ve3+1RQsYx8vZdjoxyLgSSFFsDcAFX6Y7Ns6o9VMyouE4OXNzE2PnKJ56wiqo/vFepijgWSoSTa5TuRel4a9R6x1xkUz6LC5kue7KCe3ThRdLdRZoHaksNJB5yaDkq9qy+TkOvPXg4jtcq5iIB4zUcxX73GXyBQUoSs2/THG8zwVcj8ql5S2NetyjUqffJ2bHSRre59IKbsEDTbouuhtvIlMU4kyEJetCWECSxUYj9NKiYwy6PQW1Gp2oB43jIYCeDSrGvmhocucYZkMeEdiBHdqUnhDU8XQRtyIbONx3154ipiIAh5FlLg3vF2B74e3VyMuaibTjqXBFkpeqTZH2AITt4ivkOiy76pVw0r1QiUj8ohBl42qi4BfxPdRQHOSt8LJyRddXhWaI+6BJGNEEYK9IRFvVaeir03q+rkJyscWqY8rqLw8sTQUn5a1qGbZYtwWsYwvWFJ2CfGWPI0JoEFOk5mKXk0X6wjS72o+z+ffIfq1gkaJhBOCI/MzGrhcueBRh7K619u1NPvVw9xiBlF7Si20+/tXwG2aFw8ScWuC9EZUVjiL5ofWDTu/lvPM1KyWms8L11ccUeXXohRkGTSpI+l3HhwHxBIV2raiZUZ8iywIUWWWy81NN2BzkXfm6ro++z4odLg4e2vfh7HiK0bGBYWyAh6qUC3SbUGLJy38PxDp1d66VKejO4bdgwM1kuMSqTqXLFQ1IvW8ystLWDrUabkCoSDEf92Ae8z+J+IKtvGlPdyjka9XcrnZd6U9zHmLI2fJMZNocX8G11U15cfQUcGwSEAKFuu0ejW6HHL5VZGc5o2grsISAxL7XcRNDVc7KdRgBUJUKVFXNsOyuQzixGNuUFrnCaiqfMyklyY2dzw2D1nw2eb/6aRSdSPRyZRwhwp4ctG/agSkpTlPcUEsTJn9BOc+NY8oVA+QeI/h7B4fgHxvfhjVusFa3AB/1HLfCSqw2BDfG0/XRkfNv7gL9vINgcsijcCKEsT9fI9v95o9px7/uIRLR8i+XW8NJWMt49hy0tQvUNpvMeVcGqiBb2KVy6cM0SISRSDnPMaSLaFAeO+nP6UrUKDMqhodTMcuKWggPbbO6uC4Ns/ImkJSWb9vX6Md8/cjnyOViovN/4LOKyHI/4967XXZ/ljP5trozAYLNksxUJNePMZ/tFlu7Ii3z97TN9CCS3+aI55O+n85KXtkuNN9lWZPYVCbT7LWPz2Z8BTkKchTkKcgT0GegjwFeQryFOQpyFOQpyBPQZ6CPAX5t4H49i8zTvktL9kZG/rol+WS0ZNMNvV+EzzheNS/XPbAi6BB0nTf8U74qsBDBYWUN4d3fSenqxb/my+p8E4olfhT7+0Lm75La8W2/7JzT5rliUCRyDHUhpnah+m0V2inKtr8ybdmp/s2UytWN6Q3YBvwDQQraZoajSG49ebe8A8aaE6NyaWp72hVL7XBbJwQx7phSAtsKAIawUDtlHjQt9f7WMpkhh4ykNJZ/j5gYNS3l/iGsGcib2tbH7CBIj+nNlzZ06nqMY3moD3dXeAAZGbQ+OQvgHBFt50covTdy+XbEiS69yfRbutRDln/LtNzGe66PFiOvt+4Ew71JGvyE2yA7+4D3U7PaArNvkrZL4rgDZGH3hHhdXt8my41BUOdzg4RJ9oFI/0Z3tQ99Bxm6schBZjX7/FXH56Ct6Rizxt93GWU8bcblzspoxkU3xEtjGlTbuqQ7XlLqeMEtrrYy9i69GGUaQwkBcHo1LFm6lgJqpWtLRlradbkb0q6ktGw9l2qAU812JVGYyccuom/JVM6AeoEoAmIR75ZqT0wdYPluhGYPKaOEBmEvKHOcFp4ZIihyzxJ1n5kxQ8vJ9MFKj2xXwco8tksk+2E2hb2I3idGxuU4JXfXunB+btRoAyp15IqT9jV+EFK5esiSYrlUlxRSFzbwsJFrQpgPawsMkav9EsezNkG622d9zbnVq3kJOpaTghDwuQ4UAsMg3RYNDi5x0/2Xb22jV+fV+JsqGgsUIfTQsRhZGSQnCOcvnsl/53gXDsyf0zSAyzWaLoz0YAZgIRl8pc5z4r62zoeEsTa0OZmE6MGAXTbBDEKErDRttSAuJQo6s+2jotby86STnd9lV7APqw9bDRlzvnR2RX8DThZfD5b3IOI2rY4iPuVGXg19M7kYA2JZrJNnsKENlPp/HpM85BRfCsWO3liCGibX06mj+EUKN+CIJPW3W4vlc9LY3lOdykuD5s4KWPa8agC9ClEXJqy3/I1D3q58Ch9py5tn1o0Zsv1q1ddjiAQJD8FcOFi3AauqeznWjcdNSHpNBq7AFtMq0niWEO5u6mQ9ehj1/RVdXAc2iKS8tIoc7d55fwW5qcsirsoe4S8ElfQyq7NKT+1SXwmgzCc0WYXlMaXy8fMFwdIpYOShjQbz//BR4sWqtcuItACByVzZs2KwSe7Gab1rZwfvYSvdXl9Jwta0vmnRAC3oCm1cOggPFk4uhQWCxJCN3iWhtrCMFQ0QwqKLtdIJYxmiZNQIM93mJu0CLdLlrE0ZOd1R3Sc7VdONBONoO885aBXb6wsgdMiXcj4DS0tJXVVyFbGXK//ejXEUxylcWPPjo0v9iptK82ykLaOGpw7nhMYxx2a7JKspaAZ40sT8UkyM6EkNxsV6JlXvSX+vTyMpVB+K5pKsJQixDK/ryBK70sJ4hEE2aBEPC+39epksz8VX4LQqva8ay5YrB43rNBnNkhVSwrcYxz32KDvLEOy1ogZ9ffc85eq9rQyEtomrvJGeSfGLN+hJ71S6UgVzTk3hpvtuzyQQNYFrnCXzgFO2T+WtTqCNrn9hhV/t57vnOuVWN/2qDknanfRdhUHYM4KBxNCUlYLr0GX7wVcNHSG6+50hnO+DWIqPIhvEV9UqvpFRbgjMj1USHhfZiotJNXZEZZqHErQT7wRuBmebnUFxF7IIumPJmtH05WEdM6Ic3ghhkTJDNc64EKv4bU61K/DFyreSFNqC0jr4aUbhvAq307o8XmdXcacNHigN6YG6bXbT7uziIGkxp4N1M92Z7BEJrlSb6oWQbUi6JiI2M+t0Zu+1SFaWXwpTt/l7BKwUynvei0rjhQOBQFSMVEGVNlA0rDrI7ZCGUFQYCU9OoPFWU8SKq4twh64necWrE5cuNvkNdiAxE/7lm0cetMSaiT67jLsm/e9/fo5o5FwaHZsom67MJePoZ55QOgRRc4R4Pvou3se6D7XQkBuoDXzztQuwGHdlUWpkGObLQbq3smG01LU7oQc55E7AfNM39pLvCIvSAKvV4uICmY/Da49Ng4WTUR5BFFN+AVYhmDSXUkLbHaX1petvqVJ0zIgGiMJZmtV+UWfT4hpYyTUErrPKyf3gJyj0wI8Yfb4ybG1Tn9DCw5vbfemH3mvNxCyjtJYvANRYm7PhVjs0jI5ZDoIe0OSElD5eWQ/49ySrOpI0ceRtlVQt4qsUrUK3zw3hq5fixbl3ViVCHQKIycOK+JpEcGJpj0DwVitgDO0yIJvsh+/683tNradGsS5IvuxO3q4wiPZfmTfkvIcq+dIGry0Q+DaxcmjWHee9AptDK2C03o8pccUS1a75k0+sL3DC83YTSmqqhx+XyQhPRFPnjzHEgjJdNoOwulATn5dcj+iNdezumjzoHLrhqFmZDQaSC2TB2AleQ6jcvHEzhEZq2Js51lvvaHuHnPkHfFsaWHDDXD96lJPxCZruzdslwnE1sGHsllvwXzbXFm39kHYWefKNLDXudnVP74r3lszv3LYTtovXTNfpaJLWo5LBOa3B8xF5xHPapQpd9JsoyfIbFIu5LT8vbG2TJ6jas+nd++gfjly1xumvxO+WepXH+/27bZJV6Add63w/ZvCpYWDlL3cViE8edATGCW16uDLQtK4B6YJ8SutGG/Dhj0IG2fqlg3qjz6Ux5gpsqgwVYc5gSzrRKw75bcXWn4RMm3UWfz2nIMGj+Ne6efwCGPu2I6EBxI5bOFLgHoFeKqR6EbhHJ+egJKvEV3koU9GnJ6cbmMho8lOfhuGAMuto80soV2PdevbsI7z2NLDWPtJbJc9ngaYMrTiWy8IvOL7IeF9QqRb8nqaMvlfZKdOckuQntnnKEeBVRz7afRSb5UUC114Dr3GTTGEX3F+LUcY5uL2B0b8AGvSTpqaWgLHxWFBYNE5M25c5YmEMtdjD3tj/uoFLMnUol4+S6zcxsdoOZGec8QdbtvycrOVciUR797lnZZQJq8wkYH4dJrJ5BKMI5C0NQSLSuRSKbm9OUTWWPte1ndCuKSx5OoKLVfMmD2sHLM/iGrfz3CEArFn9wnSXRmHRCt1fPeQXhkenTpNr6anIzgO5wwmOrCZov6N0aLI+x20ZsFy65Ian7LNJBmnZ2URLE5CeyuaW/+cxnggZ4a18arSd7mdCg85NndDvkrdXPLOrYXeaAGJ3kF7GKve0O5sGvMkLJiOuqkwj0kzM1AASw2cTW7JGyaG58fWXOwDWwQDReZAvXZHbpixYtfgQCz1LqrCHKE3bSSdPpMnCuAMr+S6Fl2qXY9l+GR4nAU6i8aMA7G0ysQyGZliOb+fX++gK0odfzjhCIgD8d6o4i3OD/v2zNiTrwCvgkvd17T2zekeg9ZZ2+Y7roecb5g+Uu/56g+5x2Z7XZh3YMyBMHjm3z3VjtTicDIpp9RzgThtBrmH9pWQ1WP22nDGA1O4htojT+OemZYpD/Kd3rfQZAsjvzfOrYRKc3IPi1L6mfhOqV5naiI53gRdkc4KqeT54taxcYQ3DfWCN6kJltC7PDJ/AVLJUGwJ4/YqXycQsLuiQhbS0uHMCo5JVylMdL8zrHjfah0JiFsIMfz02uG6ZFkPYYI25e+5/bFGk+VheMwYoT3ZMwI/mrgA4CywFZ8bc+jDvYro2RIj/vmIJ/0tLe7iFPe9JIjaFoJ/YCINQezY023j6wof5Bcg3HL+xoYhtv26r2Ye8d362idSBmVaz1en2WK7MNBhzCLR37jmjrn1hPIxsMY1JHIUcbCXljCqN7G5FzeG1xIOM6+6+0VQtDY/PjxxyV3ztkGbNHO9lpHo1nLMhCb1evGA2WJP+E29csYYg2rN3fxA+dbnaPee02tzKk/b43z594bvrLFlfPfmMnlvakqC9dQzyNYt73RwHb67TplcnTPtYghhA0Wk/sDqipGGLQRpr8gwfQ0WapadqoL/xwM+KQ8+ctRR+afGJh+WRb5rsCBbbVOr0Jv80clHPX32FsxZtFfCZfLylgWT/xTgkwu1yQpvqdDuFshXpD4o1ca8PcZnD0qrE/bLVufmYtWWd5j9XHPTOPPMr+g2OBnr0UleS2p4znclqlR0eaMrAdjfqqB5xb9/ukRieTJhcQtFkztFG9yS/W6fjAn0T0mlpRQ37n2MB8R4Tpnp0rVzS/mbrK78+VD00lZT78LRpZ7KcuAZ3w2kG5yC0aD1LIevUEX1ikQa0kiG+aMTjt216dEUN8gShRR2JG4DCB6jiGKN8OhF7yRHyVU0p9eE3m0KIUzaPG5thAg7cUdIu/8Ko56xlnK3ZhpzrOUvPwx6e4DXPG9mW0mK/NoxYXKVVjcGogfry+UrMn8hdL/o2Ue758+mjjKpLUFRYbycidSEv91LtxBy1BLPh3qEyWIqLg7xmhfzthD7umVPd/+GwuH0Do3kQMEEqiDrDvxsN/m2cPI8J9Ozud5UqnX0bSFOGbVu47hquIOXYt04fcVzeMRwzJ3rJNWZse9wBHSzo7hK7iWgk5P+2lB5atbQkduRniw8dWu0KDdZTrOneEatjPuGuFBfW3vBxTsRPLZ0oist4b7CE756QRz8a9+9sOm+izI4vq010b3ZPHbXdN/4/e/2sLZK35GQdziPbpM228c5zPTpTjrji111pilvQ5kx40Jp3ZhH0fYAesWRHGSmf/2oV86ezZqXpjEHZV8NEiAKTvlubE7HOG/7S+OfmeZ1367qG5Ge1rY2j3/D0dls+iHiet/48g9Wv8/++ydf/A9QSwMEFAACAAgANWOWSdZFKylNAAAAawAAABsAAAB1bml2ZXJzYWwvdW5pdmVyc2FsLnBuZy54bWyzsa/IzVEoSy0qzszPs1Uy1DNQsrfj5bIpKEoty0wtV6gAigEFIUBJodJWycQIwS3PTCnJAKowMDZDCGakZqZnlNgqmZubwwX1gWYCAFBLAQIAABQAAgAIAESUV0cjtE77+wIAALAIAAAUAAAAAAAAAAEAAAAAAAAAAAB1bml2ZXJzYWwvcGxheWVyLnhtbFBLAQIAABQAAgAIADVjlknoZE7o6C8AAOlbAAAXAAAAAAAAAAAAAAAAAC0DAAB1bml2ZXJzYWwvdW5pdmVyc2FsLnBuZ1BLAQIAABQAAgAIADVjlknWRSspTQAAAGsAAAAbAAAAAAAAAAEAAAAAAEozAAB1bml2ZXJzYWwvdW5pdmVyc2FsLnBuZy54bWxQSwUGAAAAAAMAAwDQAAAA0DMAAAAA"/>
  <p:tag name="ISPRING_OUTPUT_FOLDER" val="C:\Users\Administrator\Desktop"/>
  <p:tag name="ISPRING_PRESENTATION_TITLE" val="（飞印象）简约商务通用模板"/>
  <p:tag name="ISPRING_ULTRA_SCORM_SLIDE_COUNT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2.xml><?xml version="1.0" encoding="utf-8"?>
<p:tagLst xmlns:p="http://schemas.openxmlformats.org/presentationml/2006/main">
  <p:tag name="PA" val="v4.1.3"/>
</p:tagLst>
</file>

<file path=ppt/tags/tag13.xml><?xml version="1.0" encoding="utf-8"?>
<p:tagLst xmlns:p="http://schemas.openxmlformats.org/presentationml/2006/main">
  <p:tag name="PA" val="v4.1.3"/>
</p:tagLst>
</file>

<file path=ppt/tags/tag14.xml><?xml version="1.0" encoding="utf-8"?>
<p:tagLst xmlns:p="http://schemas.openxmlformats.org/presentationml/2006/main">
  <p:tag name="PA" val="v4.1.3"/>
</p:tagLst>
</file>

<file path=ppt/tags/tag15.xml><?xml version="1.0" encoding="utf-8"?>
<p:tagLst xmlns:p="http://schemas.openxmlformats.org/presentationml/2006/main">
  <p:tag name="PA" val="v4.1.3"/>
</p:tagLst>
</file>

<file path=ppt/tags/tag16.xml><?xml version="1.0" encoding="utf-8"?>
<p:tagLst xmlns:p="http://schemas.openxmlformats.org/presentationml/2006/main">
  <p:tag name="PA" val="v4.1.3"/>
</p:tagLst>
</file>

<file path=ppt/tags/tag17.xml><?xml version="1.0" encoding="utf-8"?>
<p:tagLst xmlns:p="http://schemas.openxmlformats.org/presentationml/2006/main">
  <p:tag name="PA" val="v4.1.3"/>
</p:tagLst>
</file>

<file path=ppt/tags/tag18.xml><?xml version="1.0" encoding="utf-8"?>
<p:tagLst xmlns:p="http://schemas.openxmlformats.org/presentationml/2006/main">
  <p:tag name="PA" val="v4.1.3"/>
</p:tagLst>
</file>

<file path=ppt/tags/tag19.xml><?xml version="1.0" encoding="utf-8"?>
<p:tagLst xmlns:p="http://schemas.openxmlformats.org/presentationml/2006/main">
  <p:tag name="PA" val="v4.1.3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4.1.3"/>
</p:tagLst>
</file>

<file path=ppt/tags/tag21.xml><?xml version="1.0" encoding="utf-8"?>
<p:tagLst xmlns:p="http://schemas.openxmlformats.org/presentationml/2006/main">
  <p:tag name="PA" val="v4.1.3"/>
</p:tagLst>
</file>

<file path=ppt/tags/tag22.xml><?xml version="1.0" encoding="utf-8"?>
<p:tagLst xmlns:p="http://schemas.openxmlformats.org/presentationml/2006/main">
  <p:tag name="PA" val="v4.1.3"/>
</p:tagLst>
</file>

<file path=ppt/tags/tag23.xml><?xml version="1.0" encoding="utf-8"?>
<p:tagLst xmlns:p="http://schemas.openxmlformats.org/presentationml/2006/main">
  <p:tag name="PA" val="v4.1.3"/>
</p:tagLst>
</file>

<file path=ppt/tags/tag24.xml><?xml version="1.0" encoding="utf-8"?>
<p:tagLst xmlns:p="http://schemas.openxmlformats.org/presentationml/2006/main">
  <p:tag name="PA" val="v4.1.3"/>
</p:tagLst>
</file>

<file path=ppt/tags/tag25.xml><?xml version="1.0" encoding="utf-8"?>
<p:tagLst xmlns:p="http://schemas.openxmlformats.org/presentationml/2006/main">
  <p:tag name="PA" val="v4.1.3"/>
</p:tagLst>
</file>

<file path=ppt/tags/tag26.xml><?xml version="1.0" encoding="utf-8"?>
<p:tagLst xmlns:p="http://schemas.openxmlformats.org/presentationml/2006/main">
  <p:tag name="PA" val="v4.1.3"/>
</p:tagLst>
</file>

<file path=ppt/tags/tag27.xml><?xml version="1.0" encoding="utf-8"?>
<p:tagLst xmlns:p="http://schemas.openxmlformats.org/presentationml/2006/main">
  <p:tag name="PA" val="v4.1.3"/>
</p:tagLst>
</file>

<file path=ppt/tags/tag28.xml><?xml version="1.0" encoding="utf-8"?>
<p:tagLst xmlns:p="http://schemas.openxmlformats.org/presentationml/2006/main">
  <p:tag name="PA" val="v4.1.3"/>
</p:tagLst>
</file>

<file path=ppt/tags/tag29.xml><?xml version="1.0" encoding="utf-8"?>
<p:tagLst xmlns:p="http://schemas.openxmlformats.org/presentationml/2006/main">
  <p:tag name="PA" val="v4.1.3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PA" val="v4.1.3"/>
</p:tagLst>
</file>

<file path=ppt/tags/tag31.xml><?xml version="1.0" encoding="utf-8"?>
<p:tagLst xmlns:p="http://schemas.openxmlformats.org/presentationml/2006/main">
  <p:tag name="PA" val="v4.1.3"/>
</p:tagLst>
</file>

<file path=ppt/tags/tag32.xml><?xml version="1.0" encoding="utf-8"?>
<p:tagLst xmlns:p="http://schemas.openxmlformats.org/presentationml/2006/main">
  <p:tag name="PA" val="v4.1.3"/>
</p:tagLst>
</file>

<file path=ppt/tags/tag33.xml><?xml version="1.0" encoding="utf-8"?>
<p:tagLst xmlns:p="http://schemas.openxmlformats.org/presentationml/2006/main">
  <p:tag name="PA" val="v4.1.3"/>
</p:tagLst>
</file>

<file path=ppt/tags/tag34.xml><?xml version="1.0" encoding="utf-8"?>
<p:tagLst xmlns:p="http://schemas.openxmlformats.org/presentationml/2006/main">
  <p:tag name="PA" val="v4.1.3"/>
</p:tagLst>
</file>

<file path=ppt/tags/tag35.xml><?xml version="1.0" encoding="utf-8"?>
<p:tagLst xmlns:p="http://schemas.openxmlformats.org/presentationml/2006/main">
  <p:tag name="PA" val="v4.1.3"/>
</p:tagLst>
</file>

<file path=ppt/tags/tag36.xml><?xml version="1.0" encoding="utf-8"?>
<p:tagLst xmlns:p="http://schemas.openxmlformats.org/presentationml/2006/main">
  <p:tag name="PA" val="v4.1.3"/>
</p:tagLst>
</file>

<file path=ppt/tags/tag37.xml><?xml version="1.0" encoding="utf-8"?>
<p:tagLst xmlns:p="http://schemas.openxmlformats.org/presentationml/2006/main">
  <p:tag name="PA" val="v4.1.3"/>
</p:tagLst>
</file>

<file path=ppt/tags/tag38.xml><?xml version="1.0" encoding="utf-8"?>
<p:tagLst xmlns:p="http://schemas.openxmlformats.org/presentationml/2006/main">
  <p:tag name="PA" val="v4.1.3"/>
</p:tagLst>
</file>

<file path=ppt/tags/tag39.xml><?xml version="1.0" encoding="utf-8"?>
<p:tagLst xmlns:p="http://schemas.openxmlformats.org/presentationml/2006/main">
  <p:tag name="PA" val="v4.1.3"/>
</p:tagLst>
</file>

<file path=ppt/tags/tag4.xml><?xml version="1.0" encoding="utf-8"?>
<p:tagLst xmlns:p="http://schemas.openxmlformats.org/presentationml/2006/main">
  <p:tag name="PA" val="v3.0.1"/>
</p:tagLst>
</file>

<file path=ppt/tags/tag40.xml><?xml version="1.0" encoding="utf-8"?>
<p:tagLst xmlns:p="http://schemas.openxmlformats.org/presentationml/2006/main">
  <p:tag name="PA" val="v4.1.3"/>
</p:tagLst>
</file>

<file path=ppt/tags/tag41.xml><?xml version="1.0" encoding="utf-8"?>
<p:tagLst xmlns:p="http://schemas.openxmlformats.org/presentationml/2006/main">
  <p:tag name="PA" val="v4.1.3"/>
</p:tagLst>
</file>

<file path=ppt/tags/tag42.xml><?xml version="1.0" encoding="utf-8"?>
<p:tagLst xmlns:p="http://schemas.openxmlformats.org/presentationml/2006/main">
  <p:tag name="PA" val="v4.1.3"/>
</p:tagLst>
</file>

<file path=ppt/tags/tag43.xml><?xml version="1.0" encoding="utf-8"?>
<p:tagLst xmlns:p="http://schemas.openxmlformats.org/presentationml/2006/main">
  <p:tag name="PA" val="v4.1.3"/>
</p:tagLst>
</file>

<file path=ppt/tags/tag44.xml><?xml version="1.0" encoding="utf-8"?>
<p:tagLst xmlns:p="http://schemas.openxmlformats.org/presentationml/2006/main">
  <p:tag name="PA" val="v4.1.3"/>
</p:tagLst>
</file>

<file path=ppt/tags/tag45.xml><?xml version="1.0" encoding="utf-8"?>
<p:tagLst xmlns:p="http://schemas.openxmlformats.org/presentationml/2006/main">
  <p:tag name="PA" val="v4.1.3"/>
</p:tagLst>
</file>

<file path=ppt/tags/tag46.xml><?xml version="1.0" encoding="utf-8"?>
<p:tagLst xmlns:p="http://schemas.openxmlformats.org/presentationml/2006/main">
  <p:tag name="PA" val="v4.1.3"/>
</p:tagLst>
</file>

<file path=ppt/tags/tag47.xml><?xml version="1.0" encoding="utf-8"?>
<p:tagLst xmlns:p="http://schemas.openxmlformats.org/presentationml/2006/main">
  <p:tag name="PA" val="v4.1.3"/>
</p:tagLst>
</file>

<file path=ppt/tags/tag48.xml><?xml version="1.0" encoding="utf-8"?>
<p:tagLst xmlns:p="http://schemas.openxmlformats.org/presentationml/2006/main">
  <p:tag name="PA" val="v4.1.3"/>
</p:tagLst>
</file>

<file path=ppt/tags/tag49.xml><?xml version="1.0" encoding="utf-8"?>
<p:tagLst xmlns:p="http://schemas.openxmlformats.org/presentationml/2006/main">
  <p:tag name="PA" val="v4.1.3"/>
</p:tagLst>
</file>

<file path=ppt/tags/tag5.xml><?xml version="1.0" encoding="utf-8"?>
<p:tagLst xmlns:p="http://schemas.openxmlformats.org/presentationml/2006/main">
  <p:tag name="PA" val="v3.0.1"/>
</p:tagLst>
</file>

<file path=ppt/tags/tag50.xml><?xml version="1.0" encoding="utf-8"?>
<p:tagLst xmlns:p="http://schemas.openxmlformats.org/presentationml/2006/main">
  <p:tag name="PA" val="v4.1.3"/>
</p:tagLst>
</file>

<file path=ppt/tags/tag51.xml><?xml version="1.0" encoding="utf-8"?>
<p:tagLst xmlns:p="http://schemas.openxmlformats.org/presentationml/2006/main">
  <p:tag name="PA" val="v4.1.3"/>
</p:tagLst>
</file>

<file path=ppt/tags/tag52.xml><?xml version="1.0" encoding="utf-8"?>
<p:tagLst xmlns:p="http://schemas.openxmlformats.org/presentationml/2006/main">
  <p:tag name="PA" val="v4.1.3"/>
</p:tagLst>
</file>

<file path=ppt/tags/tag53.xml><?xml version="1.0" encoding="utf-8"?>
<p:tagLst xmlns:p="http://schemas.openxmlformats.org/presentationml/2006/main">
  <p:tag name="PA" val="v4.1.3"/>
</p:tagLst>
</file>

<file path=ppt/tags/tag54.xml><?xml version="1.0" encoding="utf-8"?>
<p:tagLst xmlns:p="http://schemas.openxmlformats.org/presentationml/2006/main">
  <p:tag name="PA" val="v4.1.3"/>
</p:tagLst>
</file>

<file path=ppt/tags/tag55.xml><?xml version="1.0" encoding="utf-8"?>
<p:tagLst xmlns:p="http://schemas.openxmlformats.org/presentationml/2006/main">
  <p:tag name="PA" val="v4.1.3"/>
</p:tagLst>
</file>

<file path=ppt/tags/tag56.xml><?xml version="1.0" encoding="utf-8"?>
<p:tagLst xmlns:p="http://schemas.openxmlformats.org/presentationml/2006/main">
  <p:tag name="PA" val="v4.1.3"/>
</p:tagLst>
</file>

<file path=ppt/tags/tag57.xml><?xml version="1.0" encoding="utf-8"?>
<p:tagLst xmlns:p="http://schemas.openxmlformats.org/presentationml/2006/main">
  <p:tag name="PA" val="v4.1.3"/>
</p:tagLst>
</file>

<file path=ppt/tags/tag58.xml><?xml version="1.0" encoding="utf-8"?>
<p:tagLst xmlns:p="http://schemas.openxmlformats.org/presentationml/2006/main">
  <p:tag name="PA" val="v4.1.3"/>
</p:tagLst>
</file>

<file path=ppt/tags/tag59.xml><?xml version="1.0" encoding="utf-8"?>
<p:tagLst xmlns:p="http://schemas.openxmlformats.org/presentationml/2006/main">
  <p:tag name="PA" val="v4.1.3"/>
</p:tagLst>
</file>

<file path=ppt/tags/tag6.xml><?xml version="1.0" encoding="utf-8"?>
<p:tagLst xmlns:p="http://schemas.openxmlformats.org/presentationml/2006/main">
  <p:tag name="PA" val="v3.0.1"/>
</p:tagLst>
</file>

<file path=ppt/tags/tag60.xml><?xml version="1.0" encoding="utf-8"?>
<p:tagLst xmlns:p="http://schemas.openxmlformats.org/presentationml/2006/main">
  <p:tag name="PA" val="v4.1.3"/>
</p:tagLst>
</file>

<file path=ppt/tags/tag61.xml><?xml version="1.0" encoding="utf-8"?>
<p:tagLst xmlns:p="http://schemas.openxmlformats.org/presentationml/2006/main">
  <p:tag name="PA" val="v4.1.3"/>
</p:tagLst>
</file>

<file path=ppt/tags/tag62.xml><?xml version="1.0" encoding="utf-8"?>
<p:tagLst xmlns:p="http://schemas.openxmlformats.org/presentationml/2006/main">
  <p:tag name="PA" val="v4.1.3"/>
</p:tagLst>
</file>

<file path=ppt/tags/tag63.xml><?xml version="1.0" encoding="utf-8"?>
<p:tagLst xmlns:p="http://schemas.openxmlformats.org/presentationml/2006/main">
  <p:tag name="PA" val="v4.1.3"/>
</p:tagLst>
</file>

<file path=ppt/tags/tag64.xml><?xml version="1.0" encoding="utf-8"?>
<p:tagLst xmlns:p="http://schemas.openxmlformats.org/presentationml/2006/main">
  <p:tag name="PA" val="v4.1.3"/>
</p:tagLst>
</file>

<file path=ppt/tags/tag65.xml><?xml version="1.0" encoding="utf-8"?>
<p:tagLst xmlns:p="http://schemas.openxmlformats.org/presentationml/2006/main">
  <p:tag name="PA" val="v4.1.3"/>
</p:tagLst>
</file>

<file path=ppt/tags/tag66.xml><?xml version="1.0" encoding="utf-8"?>
<p:tagLst xmlns:p="http://schemas.openxmlformats.org/presentationml/2006/main">
  <p:tag name="PA" val="v4.1.3"/>
</p:tagLst>
</file>

<file path=ppt/tags/tag67.xml><?xml version="1.0" encoding="utf-8"?>
<p:tagLst xmlns:p="http://schemas.openxmlformats.org/presentationml/2006/main">
  <p:tag name="PA" val="v4.1.3"/>
</p:tagLst>
</file>

<file path=ppt/tags/tag68.xml><?xml version="1.0" encoding="utf-8"?>
<p:tagLst xmlns:p="http://schemas.openxmlformats.org/presentationml/2006/main">
  <p:tag name="PA" val="v4.1.3"/>
</p:tagLst>
</file>

<file path=ppt/tags/tag69.xml><?xml version="1.0" encoding="utf-8"?>
<p:tagLst xmlns:p="http://schemas.openxmlformats.org/presentationml/2006/main">
  <p:tag name="PA" val="v4.1.3"/>
</p:tagLst>
</file>

<file path=ppt/tags/tag7.xml><?xml version="1.0" encoding="utf-8"?>
<p:tagLst xmlns:p="http://schemas.openxmlformats.org/presentationml/2006/main">
  <p:tag name="PA" val="v3.0.1"/>
</p:tagLst>
</file>

<file path=ppt/tags/tag70.xml><?xml version="1.0" encoding="utf-8"?>
<p:tagLst xmlns:p="http://schemas.openxmlformats.org/presentationml/2006/main">
  <p:tag name="PA" val="v4.1.3"/>
</p:tagLst>
</file>

<file path=ppt/tags/tag71.xml><?xml version="1.0" encoding="utf-8"?>
<p:tagLst xmlns:p="http://schemas.openxmlformats.org/presentationml/2006/main">
  <p:tag name="PA" val="v4.1.3"/>
</p:tagLst>
</file>

<file path=ppt/tags/tag72.xml><?xml version="1.0" encoding="utf-8"?>
<p:tagLst xmlns:p="http://schemas.openxmlformats.org/presentationml/2006/main">
  <p:tag name="PA" val="v4.1.3"/>
</p:tagLst>
</file>

<file path=ppt/tags/tag73.xml><?xml version="1.0" encoding="utf-8"?>
<p:tagLst xmlns:p="http://schemas.openxmlformats.org/presentationml/2006/main">
  <p:tag name="PA" val="v4.1.3"/>
</p:tagLst>
</file>

<file path=ppt/tags/tag74.xml><?xml version="1.0" encoding="utf-8"?>
<p:tagLst xmlns:p="http://schemas.openxmlformats.org/presentationml/2006/main">
  <p:tag name="PA" val="v4.1.3"/>
</p:tagLst>
</file>

<file path=ppt/tags/tag75.xml><?xml version="1.0" encoding="utf-8"?>
<p:tagLst xmlns:p="http://schemas.openxmlformats.org/presentationml/2006/main">
  <p:tag name="PA" val="v4.1.3"/>
</p:tagLst>
</file>

<file path=ppt/tags/tag76.xml><?xml version="1.0" encoding="utf-8"?>
<p:tagLst xmlns:p="http://schemas.openxmlformats.org/presentationml/2006/main">
  <p:tag name="PA" val="v4.1.3"/>
</p:tagLst>
</file>

<file path=ppt/tags/tag77.xml><?xml version="1.0" encoding="utf-8"?>
<p:tagLst xmlns:p="http://schemas.openxmlformats.org/presentationml/2006/main">
  <p:tag name="PA" val="v4.1.3"/>
</p:tagLst>
</file>

<file path=ppt/tags/tag78.xml><?xml version="1.0" encoding="utf-8"?>
<p:tagLst xmlns:p="http://schemas.openxmlformats.org/presentationml/2006/main">
  <p:tag name="PA" val="v4.1.3"/>
</p:tagLst>
</file>

<file path=ppt/tags/tag79.xml><?xml version="1.0" encoding="utf-8"?>
<p:tagLst xmlns:p="http://schemas.openxmlformats.org/presentationml/2006/main">
  <p:tag name="PA" val="v4.1.3"/>
</p:tagLst>
</file>

<file path=ppt/tags/tag8.xml><?xml version="1.0" encoding="utf-8"?>
<p:tagLst xmlns:p="http://schemas.openxmlformats.org/presentationml/2006/main">
  <p:tag name="PA" val="v3.0.1"/>
</p:tagLst>
</file>

<file path=ppt/tags/tag80.xml><?xml version="1.0" encoding="utf-8"?>
<p:tagLst xmlns:p="http://schemas.openxmlformats.org/presentationml/2006/main">
  <p:tag name="PA" val="v4.1.3"/>
</p:tagLst>
</file>

<file path=ppt/tags/tag81.xml><?xml version="1.0" encoding="utf-8"?>
<p:tagLst xmlns:p="http://schemas.openxmlformats.org/presentationml/2006/main">
  <p:tag name="PA" val="v4.1.3"/>
</p:tagLst>
</file>

<file path=ppt/tags/tag82.xml><?xml version="1.0" encoding="utf-8"?>
<p:tagLst xmlns:p="http://schemas.openxmlformats.org/presentationml/2006/main">
  <p:tag name="PA" val="v4.1.3"/>
</p:tagLst>
</file>

<file path=ppt/tags/tag83.xml><?xml version="1.0" encoding="utf-8"?>
<p:tagLst xmlns:p="http://schemas.openxmlformats.org/presentationml/2006/main">
  <p:tag name="PA" val="v4.1.3"/>
</p:tagLst>
</file>

<file path=ppt/tags/tag84.xml><?xml version="1.0" encoding="utf-8"?>
<p:tagLst xmlns:p="http://schemas.openxmlformats.org/presentationml/2006/main">
  <p:tag name="PA" val="v4.1.3"/>
</p:tagLst>
</file>

<file path=ppt/tags/tag85.xml><?xml version="1.0" encoding="utf-8"?>
<p:tagLst xmlns:p="http://schemas.openxmlformats.org/presentationml/2006/main">
  <p:tag name="PA" val="v4.1.3"/>
</p:tagLst>
</file>

<file path=ppt/tags/tag86.xml><?xml version="1.0" encoding="utf-8"?>
<p:tagLst xmlns:p="http://schemas.openxmlformats.org/presentationml/2006/main">
  <p:tag name="PA" val="v4.1.3"/>
</p:tagLst>
</file>

<file path=ppt/tags/tag87.xml><?xml version="1.0" encoding="utf-8"?>
<p:tagLst xmlns:p="http://schemas.openxmlformats.org/presentationml/2006/main">
  <p:tag name="PA" val="v4.1.3"/>
</p:tagLst>
</file>

<file path=ppt/tags/tag88.xml><?xml version="1.0" encoding="utf-8"?>
<p:tagLst xmlns:p="http://schemas.openxmlformats.org/presentationml/2006/main">
  <p:tag name="PA" val="v4.1.3"/>
</p:tagLst>
</file>

<file path=ppt/tags/tag89.xml><?xml version="1.0" encoding="utf-8"?>
<p:tagLst xmlns:p="http://schemas.openxmlformats.org/presentationml/2006/main">
  <p:tag name="KSO_WM_UNIT_TABLE_BEAUTIFY" val="smartTable{65403928-26d7-4467-bb19-dd8a5795a447}"/>
</p:tagLst>
</file>

<file path=ppt/tags/tag9.xml><?xml version="1.0" encoding="utf-8"?>
<p:tagLst xmlns:p="http://schemas.openxmlformats.org/presentationml/2006/main">
  <p:tag name="PA" val="v3.0.1"/>
</p:tagLst>
</file>

<file path=ppt/tags/tag90.xml><?xml version="1.0" encoding="utf-8"?>
<p:tagLst xmlns:p="http://schemas.openxmlformats.org/presentationml/2006/main">
  <p:tag name="PA" val="v4.1.3"/>
</p:tagLst>
</file>

<file path=ppt/tags/tag91.xml><?xml version="1.0" encoding="utf-8"?>
<p:tagLst xmlns:p="http://schemas.openxmlformats.org/presentationml/2006/main">
  <p:tag name="PA" val="v4.1.3"/>
</p:tagLst>
</file>

<file path=ppt/tags/tag92.xml><?xml version="1.0" encoding="utf-8"?>
<p:tagLst xmlns:p="http://schemas.openxmlformats.org/presentationml/2006/main">
  <p:tag name="PA" val="v4.1.3"/>
</p:tagLst>
</file>

<file path=ppt/tags/tag93.xml><?xml version="1.0" encoding="utf-8"?>
<p:tagLst xmlns:p="http://schemas.openxmlformats.org/presentationml/2006/main">
  <p:tag name="PA" val="v4.1.3"/>
</p:tagLst>
</file>

<file path=ppt/tags/tag94.xml><?xml version="1.0" encoding="utf-8"?>
<p:tagLst xmlns:p="http://schemas.openxmlformats.org/presentationml/2006/main">
  <p:tag name="PA" val="v4.1.3"/>
</p:tagLst>
</file>

<file path=ppt/tags/tag95.xml><?xml version="1.0" encoding="utf-8"?>
<p:tagLst xmlns:p="http://schemas.openxmlformats.org/presentationml/2006/main">
  <p:tag name="PA" val="v4.1.3"/>
</p:tagLst>
</file>

<file path=ppt/tags/tag96.xml><?xml version="1.0" encoding="utf-8"?>
<p:tagLst xmlns:p="http://schemas.openxmlformats.org/presentationml/2006/main">
  <p:tag name="PA" val="v4.1.3"/>
</p:tagLst>
</file>

<file path=ppt/tags/tag97.xml><?xml version="1.0" encoding="utf-8"?>
<p:tagLst xmlns:p="http://schemas.openxmlformats.org/presentationml/2006/main">
  <p:tag name="PA" val="v4.1.3"/>
</p:tagLst>
</file>

<file path=ppt/tags/tag98.xml><?xml version="1.0" encoding="utf-8"?>
<p:tagLst xmlns:p="http://schemas.openxmlformats.org/presentationml/2006/main">
  <p:tag name="PA" val="v4.1.3"/>
</p:tagLst>
</file>

<file path=ppt/tags/tag99.xml><?xml version="1.0" encoding="utf-8"?>
<p:tagLst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6207</Words>
  <Application>WPS 演示</Application>
  <PresentationFormat>宽屏</PresentationFormat>
  <Paragraphs>606</Paragraphs>
  <Slides>43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64" baseType="lpstr">
      <vt:lpstr>Arial</vt:lpstr>
      <vt:lpstr>宋体</vt:lpstr>
      <vt:lpstr>Wingdings</vt:lpstr>
      <vt:lpstr>微软雅黑</vt:lpstr>
      <vt:lpstr>思源黑体 CN Bold</vt:lpstr>
      <vt:lpstr>黑体</vt:lpstr>
      <vt:lpstr>Times New Roman</vt:lpstr>
      <vt:lpstr>Noto Sans CJK SC Medium</vt:lpstr>
      <vt:lpstr>思源黑体 CN Normal</vt:lpstr>
      <vt:lpstr>Source Han Sans CN Normal</vt:lpstr>
      <vt:lpstr>方正姚体</vt:lpstr>
      <vt:lpstr>Calibri</vt:lpstr>
      <vt:lpstr>Impact</vt:lpstr>
      <vt:lpstr>Verdana</vt:lpstr>
      <vt:lpstr>Arial Unicode MS</vt:lpstr>
      <vt:lpstr>Calibri Light</vt:lpstr>
      <vt:lpstr>Helvetica Neue</vt:lpstr>
      <vt:lpstr>思源黑体 CN Medium</vt:lpstr>
      <vt:lpstr>思源黑体 CN Light</vt:lpstr>
      <vt:lpstr>Calibri</vt:lpstr>
      <vt:lpstr>Office 主题</vt:lpstr>
      <vt:lpstr>PowerPoint 演示文稿</vt:lpstr>
      <vt:lpstr>PowerPoint 演示文稿</vt:lpstr>
      <vt:lpstr>讲师介绍</vt:lpstr>
      <vt:lpstr>PowerPoint 演示文稿</vt:lpstr>
      <vt:lpstr>视频+资料 请加叮当瑶老师</vt:lpstr>
      <vt:lpstr>双十一返场活动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我们能为您带来什么样的服务</vt:lpstr>
      <vt:lpstr>一线大厂面试诀窍</vt:lpstr>
      <vt:lpstr>PowerPoint 演示文稿</vt:lpstr>
      <vt:lpstr> 怎么成为Android高级工程师？</vt:lpstr>
      <vt:lpstr>PowerPoint 演示文稿</vt:lpstr>
      <vt:lpstr>师资力量</vt:lpstr>
      <vt:lpstr> 学员疑问</vt:lpstr>
      <vt:lpstr>双十一来袭</vt:lpstr>
      <vt:lpstr>我们能为您带来什么样的服务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（飞印象）简约商务通用模板</dc:title>
  <dc:creator>飞印象</dc:creator>
  <cp:lastModifiedBy>Admin</cp:lastModifiedBy>
  <cp:revision>739</cp:revision>
  <dcterms:created xsi:type="dcterms:W3CDTF">2016-12-28T11:29:00Z</dcterms:created>
  <dcterms:modified xsi:type="dcterms:W3CDTF">2020-11-22T14:37:01Z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